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drawings/drawing3.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drawings/drawing4.xml" ContentType="application/vnd.openxmlformats-officedocument.drawingml.chartshapes+xml"/>
  <Override PartName="/ppt/charts/chart6.xml" ContentType="application/vnd.openxmlformats-officedocument.drawingml.chart+xml"/>
  <Override PartName="/ppt/drawings/drawing5.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7.xml" ContentType="application/vnd.openxmlformats-officedocument.drawingml.chart+xml"/>
  <Override PartName="/ppt/drawings/drawing6.xml" ContentType="application/vnd.openxmlformats-officedocument.drawingml.chartshapes+xml"/>
  <Override PartName="/ppt/notesSlides/notesSlide52.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drawings/drawing7.xml" ContentType="application/vnd.openxmlformats-officedocument.drawingml.chartshapes+xml"/>
  <Override PartName="/ppt/notesSlides/notesSlide53.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2.xml" ContentType="application/vnd.openxmlformats-officedocument.drawingml.chart+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13.xml" ContentType="application/vnd.openxmlformats-officedocument.drawingml.chart+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14.xml" ContentType="application/vnd.openxmlformats-officedocument.drawingml.chart+xml"/>
  <Override PartName="/ppt/notesSlides/notesSlide66.xml" ContentType="application/vnd.openxmlformats-officedocument.presentationml.notesSlide+xml"/>
  <Override PartName="/ppt/charts/chart15.xml" ContentType="application/vnd.openxmlformats-officedocument.drawingml.chart+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0"/>
  </p:notesMasterIdLst>
  <p:handoutMasterIdLst>
    <p:handoutMasterId r:id="rId101"/>
  </p:handoutMasterIdLst>
  <p:sldIdLst>
    <p:sldId id="257" r:id="rId2"/>
    <p:sldId id="357" r:id="rId3"/>
    <p:sldId id="360" r:id="rId4"/>
    <p:sldId id="258" r:id="rId5"/>
    <p:sldId id="259" r:id="rId6"/>
    <p:sldId id="261" r:id="rId7"/>
    <p:sldId id="262" r:id="rId8"/>
    <p:sldId id="263" r:id="rId9"/>
    <p:sldId id="264" r:id="rId10"/>
    <p:sldId id="307" r:id="rId11"/>
    <p:sldId id="266" r:id="rId12"/>
    <p:sldId id="265" r:id="rId13"/>
    <p:sldId id="267" r:id="rId14"/>
    <p:sldId id="271" r:id="rId15"/>
    <p:sldId id="272" r:id="rId16"/>
    <p:sldId id="273" r:id="rId17"/>
    <p:sldId id="275" r:id="rId18"/>
    <p:sldId id="355" r:id="rId19"/>
    <p:sldId id="274" r:id="rId20"/>
    <p:sldId id="276" r:id="rId21"/>
    <p:sldId id="303" r:id="rId22"/>
    <p:sldId id="277" r:id="rId23"/>
    <p:sldId id="278" r:id="rId24"/>
    <p:sldId id="279" r:id="rId25"/>
    <p:sldId id="268" r:id="rId26"/>
    <p:sldId id="281" r:id="rId27"/>
    <p:sldId id="305" r:id="rId28"/>
    <p:sldId id="306" r:id="rId29"/>
    <p:sldId id="304" r:id="rId30"/>
    <p:sldId id="308" r:id="rId31"/>
    <p:sldId id="309" r:id="rId32"/>
    <p:sldId id="310" r:id="rId33"/>
    <p:sldId id="314" r:id="rId34"/>
    <p:sldId id="311" r:id="rId35"/>
    <p:sldId id="312" r:id="rId36"/>
    <p:sldId id="315" r:id="rId37"/>
    <p:sldId id="316" r:id="rId38"/>
    <p:sldId id="317" r:id="rId39"/>
    <p:sldId id="318" r:id="rId40"/>
    <p:sldId id="319" r:id="rId41"/>
    <p:sldId id="320" r:id="rId42"/>
    <p:sldId id="321" r:id="rId43"/>
    <p:sldId id="322" r:id="rId44"/>
    <p:sldId id="299" r:id="rId45"/>
    <p:sldId id="323" r:id="rId46"/>
    <p:sldId id="324" r:id="rId47"/>
    <p:sldId id="325" r:id="rId48"/>
    <p:sldId id="326" r:id="rId49"/>
    <p:sldId id="327" r:id="rId50"/>
    <p:sldId id="329" r:id="rId51"/>
    <p:sldId id="328" r:id="rId52"/>
    <p:sldId id="330" r:id="rId53"/>
    <p:sldId id="331" r:id="rId54"/>
    <p:sldId id="292" r:id="rId55"/>
    <p:sldId id="290" r:id="rId56"/>
    <p:sldId id="283" r:id="rId57"/>
    <p:sldId id="280" r:id="rId58"/>
    <p:sldId id="284" r:id="rId59"/>
    <p:sldId id="285" r:id="rId60"/>
    <p:sldId id="286" r:id="rId61"/>
    <p:sldId id="287" r:id="rId62"/>
    <p:sldId id="288" r:id="rId63"/>
    <p:sldId id="289" r:id="rId64"/>
    <p:sldId id="282" r:id="rId65"/>
    <p:sldId id="293" r:id="rId66"/>
    <p:sldId id="291" r:id="rId67"/>
    <p:sldId id="294" r:id="rId68"/>
    <p:sldId id="297" r:id="rId69"/>
    <p:sldId id="296" r:id="rId70"/>
    <p:sldId id="300" r:id="rId71"/>
    <p:sldId id="301" r:id="rId72"/>
    <p:sldId id="302" r:id="rId73"/>
    <p:sldId id="337" r:id="rId74"/>
    <p:sldId id="295" r:id="rId75"/>
    <p:sldId id="336" r:id="rId76"/>
    <p:sldId id="342" r:id="rId77"/>
    <p:sldId id="338" r:id="rId78"/>
    <p:sldId id="341" r:id="rId79"/>
    <p:sldId id="340" r:id="rId80"/>
    <p:sldId id="339" r:id="rId81"/>
    <p:sldId id="344" r:id="rId82"/>
    <p:sldId id="343" r:id="rId83"/>
    <p:sldId id="345" r:id="rId84"/>
    <p:sldId id="346" r:id="rId85"/>
    <p:sldId id="347" r:id="rId86"/>
    <p:sldId id="348" r:id="rId87"/>
    <p:sldId id="349" r:id="rId88"/>
    <p:sldId id="350" r:id="rId89"/>
    <p:sldId id="333" r:id="rId90"/>
    <p:sldId id="332" r:id="rId91"/>
    <p:sldId id="356" r:id="rId92"/>
    <p:sldId id="334" r:id="rId93"/>
    <p:sldId id="335" r:id="rId94"/>
    <p:sldId id="351" r:id="rId95"/>
    <p:sldId id="352" r:id="rId96"/>
    <p:sldId id="354" r:id="rId97"/>
    <p:sldId id="358" r:id="rId98"/>
    <p:sldId id="359" r:id="rId99"/>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contenido" id="{36D53B1B-2EA6-4B48-9627-4A66BF022BB5}">
          <p14:sldIdLst>
            <p14:sldId id="257"/>
            <p14:sldId id="357"/>
          </p14:sldIdLst>
        </p14:section>
        <p14:section name="Introducción, conceptos básicos" id="{F6CD7665-D76E-4B80-B31E-497F0338E7A5}">
          <p14:sldIdLst>
            <p14:sldId id="360"/>
            <p14:sldId id="258"/>
            <p14:sldId id="259"/>
            <p14:sldId id="261"/>
            <p14:sldId id="262"/>
            <p14:sldId id="263"/>
            <p14:sldId id="264"/>
          </p14:sldIdLst>
        </p14:section>
        <p14:section name="Generalidades Modelos PK-PD" id="{518ACB31-7003-410E-B4DC-4CE645913402}">
          <p14:sldIdLst>
            <p14:sldId id="307"/>
            <p14:sldId id="266"/>
            <p14:sldId id="265"/>
            <p14:sldId id="267"/>
            <p14:sldId id="271"/>
            <p14:sldId id="272"/>
            <p14:sldId id="273"/>
            <p14:sldId id="275"/>
          </p14:sldIdLst>
        </p14:section>
        <p14:section name="Modelos Reversibles" id="{F41021A9-6C96-4A16-97BC-9B2F3E07A3CF}">
          <p14:sldIdLst>
            <p14:sldId id="355"/>
            <p14:sldId id="274"/>
            <p14:sldId id="276"/>
            <p14:sldId id="303"/>
            <p14:sldId id="277"/>
            <p14:sldId id="278"/>
            <p14:sldId id="279"/>
            <p14:sldId id="268"/>
            <p14:sldId id="281"/>
          </p14:sldIdLst>
        </p14:section>
        <p14:section name="Modelo de Efectos de Fármaco Proporcionales y Aditivos" id="{0DC53F1C-EB0A-4C45-B217-B25DE365DA56}">
          <p14:sldIdLst>
            <p14:sldId id="305"/>
            <p14:sldId id="306"/>
            <p14:sldId id="304"/>
            <p14:sldId id="308"/>
            <p14:sldId id="309"/>
            <p14:sldId id="310"/>
          </p14:sldIdLst>
        </p14:section>
        <p14:section name="Modelos de Compartimentos de Efectos o Unión" id="{AD88B3DB-9BA6-414E-90A0-A01308D6F0C2}">
          <p14:sldIdLst>
            <p14:sldId id="314"/>
            <p14:sldId id="311"/>
            <p14:sldId id="312"/>
            <p14:sldId id="315"/>
            <p14:sldId id="316"/>
            <p14:sldId id="317"/>
            <p14:sldId id="318"/>
            <p14:sldId id="319"/>
            <p14:sldId id="320"/>
            <p14:sldId id="321"/>
          </p14:sldIdLst>
        </p14:section>
        <p14:section name="Modelos de Respuesta Indirecta" id="{386CBD36-FBAF-44B4-A24E-17A50CA8E4F1}">
          <p14:sldIdLst>
            <p14:sldId id="322"/>
            <p14:sldId id="299"/>
            <p14:sldId id="323"/>
            <p14:sldId id="324"/>
            <p14:sldId id="325"/>
            <p14:sldId id="326"/>
            <p14:sldId id="327"/>
            <p14:sldId id="329"/>
            <p14:sldId id="328"/>
            <p14:sldId id="330"/>
            <p14:sldId id="331"/>
          </p14:sldIdLst>
        </p14:section>
        <p14:section name="Modelos de Proceso Irreversibles" id="{D1F19032-53DC-499D-A234-91808AE818E8}">
          <p14:sldIdLst>
            <p14:sldId id="292"/>
            <p14:sldId id="290"/>
            <p14:sldId id="283"/>
            <p14:sldId id="280"/>
            <p14:sldId id="284"/>
            <p14:sldId id="285"/>
            <p14:sldId id="286"/>
            <p14:sldId id="287"/>
            <p14:sldId id="288"/>
            <p14:sldId id="289"/>
            <p14:sldId id="282"/>
            <p14:sldId id="293"/>
            <p14:sldId id="291"/>
            <p14:sldId id="294"/>
            <p14:sldId id="297"/>
            <p14:sldId id="296"/>
            <p14:sldId id="300"/>
            <p14:sldId id="301"/>
            <p14:sldId id="302"/>
          </p14:sldIdLst>
        </p14:section>
        <p14:section name="Modelos No Compartimentales" id="{C678377A-B0B1-42B8-8765-125C19A810A4}">
          <p14:sldIdLst>
            <p14:sldId id="337"/>
            <p14:sldId id="295"/>
            <p14:sldId id="336"/>
            <p14:sldId id="342"/>
            <p14:sldId id="338"/>
            <p14:sldId id="341"/>
            <p14:sldId id="340"/>
            <p14:sldId id="339"/>
            <p14:sldId id="344"/>
            <p14:sldId id="343"/>
            <p14:sldId id="345"/>
            <p14:sldId id="346"/>
            <p14:sldId id="347"/>
            <p14:sldId id="348"/>
            <p14:sldId id="349"/>
            <p14:sldId id="350"/>
          </p14:sldIdLst>
        </p14:section>
        <p14:section name="Modelos de Farmacología de Sistemas" id="{CF9D81A5-3C86-4200-9A91-E59699BF170D}">
          <p14:sldIdLst>
            <p14:sldId id="333"/>
            <p14:sldId id="332"/>
            <p14:sldId id="356"/>
            <p14:sldId id="334"/>
            <p14:sldId id="335"/>
          </p14:sldIdLst>
        </p14:section>
        <p14:section name="Simulación de Ensayos Clínicos Controlados" id="{D7A7B833-1B16-427A-A2F9-842711A2E23B}">
          <p14:sldIdLst>
            <p14:sldId id="351"/>
            <p14:sldId id="352"/>
            <p14:sldId id="354"/>
          </p14:sldIdLst>
        </p14:section>
        <p14:section name="Bibliografía" id="{8AFAE73A-42C6-4E37-960F-365D6B8470FD}">
          <p14:sldIdLst>
            <p14:sldId id="358"/>
            <p14:sldId id="3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75E"/>
    <a:srgbClr val="604A7B"/>
    <a:srgbClr val="00FF00"/>
    <a:srgbClr val="EBF1DE"/>
    <a:srgbClr val="F79646"/>
    <a:srgbClr val="FFFF00"/>
    <a:srgbClr val="CC6600"/>
    <a:srgbClr val="9966FF"/>
    <a:srgbClr val="FF0066"/>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12" autoAdjust="0"/>
    <p:restoredTop sz="95382" autoAdjust="0"/>
  </p:normalViewPr>
  <p:slideViewPr>
    <p:cSldViewPr>
      <p:cViewPr varScale="1">
        <p:scale>
          <a:sx n="70" d="100"/>
          <a:sy n="70" d="100"/>
        </p:scale>
        <p:origin x="-1680"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0978"/>
    </p:cViewPr>
  </p:sorterViewPr>
  <p:notesViewPr>
    <p:cSldViewPr>
      <p:cViewPr varScale="1">
        <p:scale>
          <a:sx n="56" d="100"/>
          <a:sy n="56" d="100"/>
        </p:scale>
        <p:origin x="-287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acer\Documents\Estudio%20-%20Documentos\Farmacocin&#233;tica%202012-1\Posgrado\Seminario%20PK-PD\Farmacodinamia.xlsm"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acer\Documents\Procesos%20irreversibles%20PK-PD.xlsm"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acer\Documents\Procesos%20irreversibles%20PK-PD.xlsm"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acer\Documents\Estudio%20-%20Documentos\Farmacocin&#233;tica%202012-1\Ejercicios%20de%20absorci&#243;n.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acer\Documents\Estudio%20-%20Documentos\Farmacocin&#233;tica%202012-1\Posgrado\Seminario%20PK-PD\Farmacodinamia.xlsm"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cer\Documents\Estudio%20-%20Documentos\Farmacolog&#237;a%202012-2\Farmacolog&#237;a\Teor&#237;a\hill_equation.xlsm"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C:\Users\acer\Documents\Estudio%20-%20Documentos\Farmacocin&#233;tica%202012-1\Posgrado\Seminario%20PK-PD\Farmacodinamia.xlsm" TargetMode="Externa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Users\acer\Documents\Estudio%20-%20Documentos\Farmacocin&#233;tica%202012-1\Posgrado\Seminario%20PK-PD\Farmacodinamia.xlsm" TargetMode="External"/></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C:\Users\acer\Documents\Estudio%20-%20Documentos\Farmacocin&#233;tica%202012-1\Posgrado\Seminario%20PK-PD\Farmacodinamia.xlsm" TargetMode="Externa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file:///C:\Users\acer\Documents\Procesos%20irreversibles%20PK-PD.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acer\Documents\Procesos%20irreversibles%20PK-PD.xlsm" TargetMode="External"/></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oleObject" Target="file:///C:\Users\acer\Documents\Procesos%20irreversibles%20PK-PD.xlsm"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6299329233846935"/>
          <c:y val="5.0468916677613107E-2"/>
          <c:w val="0.79141627926261071"/>
          <c:h val="0.70858340538738129"/>
        </c:manualLayout>
      </c:layout>
      <c:scatterChart>
        <c:scatterStyle val="smoothMarker"/>
        <c:varyColors val="0"/>
        <c:ser>
          <c:idx val="0"/>
          <c:order val="0"/>
          <c:tx>
            <c:strRef>
              <c:f>Hoja1!$B$2</c:f>
              <c:strCache>
                <c:ptCount val="1"/>
                <c:pt idx="0">
                  <c:v>y</c:v>
                </c:pt>
              </c:strCache>
            </c:strRef>
          </c:tx>
          <c:spPr>
            <a:ln w="38100">
              <a:solidFill>
                <a:sysClr val="windowText" lastClr="000000"/>
              </a:solidFill>
            </a:ln>
          </c:spPr>
          <c:marker>
            <c:symbol val="none"/>
          </c:marker>
          <c:xVal>
            <c:numRef>
              <c:f>Hoja1!$A$3:$A$103</c:f>
              <c:numCache>
                <c:formatCode>General</c:formatCod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numCache>
            </c:numRef>
          </c:xVal>
          <c:yVal>
            <c:numRef>
              <c:f>Hoja1!$B$3:$B$103</c:f>
              <c:numCache>
                <c:formatCode>0.00</c:formatCode>
                <c:ptCount val="101"/>
                <c:pt idx="0">
                  <c:v>0</c:v>
                </c:pt>
                <c:pt idx="1">
                  <c:v>0.13333333333333333</c:v>
                </c:pt>
                <c:pt idx="2">
                  <c:v>0.22857142857142859</c:v>
                </c:pt>
                <c:pt idx="3">
                  <c:v>0.30000000000000004</c:v>
                </c:pt>
                <c:pt idx="4">
                  <c:v>0.35555555555555557</c:v>
                </c:pt>
                <c:pt idx="5">
                  <c:v>0.4</c:v>
                </c:pt>
                <c:pt idx="6">
                  <c:v>0.43636363636363645</c:v>
                </c:pt>
                <c:pt idx="7">
                  <c:v>0.46666666666666673</c:v>
                </c:pt>
                <c:pt idx="8">
                  <c:v>0.49230769230769234</c:v>
                </c:pt>
                <c:pt idx="9">
                  <c:v>0.51428571428571435</c:v>
                </c:pt>
                <c:pt idx="10">
                  <c:v>0.53333333333333333</c:v>
                </c:pt>
                <c:pt idx="11">
                  <c:v>0.55000000000000004</c:v>
                </c:pt>
                <c:pt idx="12">
                  <c:v>0.56470588235294128</c:v>
                </c:pt>
                <c:pt idx="13">
                  <c:v>0.57777777777777783</c:v>
                </c:pt>
                <c:pt idx="14">
                  <c:v>0.58947368421052637</c:v>
                </c:pt>
                <c:pt idx="15">
                  <c:v>0.6</c:v>
                </c:pt>
                <c:pt idx="16">
                  <c:v>0.60952380952380958</c:v>
                </c:pt>
                <c:pt idx="17">
                  <c:v>0.61818181818181828</c:v>
                </c:pt>
                <c:pt idx="18">
                  <c:v>0.62608695652173918</c:v>
                </c:pt>
                <c:pt idx="19">
                  <c:v>0.63333333333333341</c:v>
                </c:pt>
                <c:pt idx="20">
                  <c:v>0.64</c:v>
                </c:pt>
                <c:pt idx="21">
                  <c:v>0.64615384615384619</c:v>
                </c:pt>
                <c:pt idx="22">
                  <c:v>0.6518518518518519</c:v>
                </c:pt>
                <c:pt idx="23">
                  <c:v>0.65714285714285725</c:v>
                </c:pt>
                <c:pt idx="24">
                  <c:v>0.66206896551724148</c:v>
                </c:pt>
                <c:pt idx="25">
                  <c:v>0.66666666666666663</c:v>
                </c:pt>
                <c:pt idx="26">
                  <c:v>0.67096774193548392</c:v>
                </c:pt>
                <c:pt idx="27">
                  <c:v>0.67500000000000004</c:v>
                </c:pt>
                <c:pt idx="28">
                  <c:v>0.67878787878787883</c:v>
                </c:pt>
                <c:pt idx="29">
                  <c:v>0.68235294117647072</c:v>
                </c:pt>
                <c:pt idx="30">
                  <c:v>0.68571428571428572</c:v>
                </c:pt>
                <c:pt idx="31">
                  <c:v>0.68888888888888888</c:v>
                </c:pt>
                <c:pt idx="32">
                  <c:v>0.69189189189189193</c:v>
                </c:pt>
                <c:pt idx="33">
                  <c:v>0.69473684210526321</c:v>
                </c:pt>
                <c:pt idx="34">
                  <c:v>0.69743589743589751</c:v>
                </c:pt>
                <c:pt idx="35">
                  <c:v>0.7</c:v>
                </c:pt>
                <c:pt idx="36">
                  <c:v>0.70243902439024397</c:v>
                </c:pt>
                <c:pt idx="37">
                  <c:v>0.70476190476190481</c:v>
                </c:pt>
                <c:pt idx="38">
                  <c:v>0.70697674418604661</c:v>
                </c:pt>
                <c:pt idx="39">
                  <c:v>0.70909090909090911</c:v>
                </c:pt>
                <c:pt idx="40">
                  <c:v>0.71111111111111114</c:v>
                </c:pt>
                <c:pt idx="41">
                  <c:v>0.71304347826086967</c:v>
                </c:pt>
                <c:pt idx="42">
                  <c:v>0.71489361702127663</c:v>
                </c:pt>
                <c:pt idx="43">
                  <c:v>0.71666666666666667</c:v>
                </c:pt>
                <c:pt idx="44">
                  <c:v>0.71836734693877558</c:v>
                </c:pt>
                <c:pt idx="45">
                  <c:v>0.72</c:v>
                </c:pt>
                <c:pt idx="46">
                  <c:v>0.72156862745098049</c:v>
                </c:pt>
                <c:pt idx="47">
                  <c:v>0.72307692307692306</c:v>
                </c:pt>
                <c:pt idx="48">
                  <c:v>0.72452830188679251</c:v>
                </c:pt>
                <c:pt idx="49">
                  <c:v>0.72592592592592597</c:v>
                </c:pt>
                <c:pt idx="50">
                  <c:v>0.72727272727272729</c:v>
                </c:pt>
                <c:pt idx="51">
                  <c:v>0.72857142857142865</c:v>
                </c:pt>
                <c:pt idx="52">
                  <c:v>0.72982456140350882</c:v>
                </c:pt>
                <c:pt idx="53">
                  <c:v>0.73103448275862082</c:v>
                </c:pt>
                <c:pt idx="54">
                  <c:v>0.73220338983050848</c:v>
                </c:pt>
                <c:pt idx="55">
                  <c:v>0.73333333333333328</c:v>
                </c:pt>
                <c:pt idx="56">
                  <c:v>0.7344262295081968</c:v>
                </c:pt>
                <c:pt idx="57">
                  <c:v>0.73548387096774193</c:v>
                </c:pt>
                <c:pt idx="58">
                  <c:v>0.73650793650793656</c:v>
                </c:pt>
                <c:pt idx="59">
                  <c:v>0.73750000000000004</c:v>
                </c:pt>
                <c:pt idx="60">
                  <c:v>0.7384615384615385</c:v>
                </c:pt>
                <c:pt idx="61">
                  <c:v>0.73939393939393949</c:v>
                </c:pt>
                <c:pt idx="62">
                  <c:v>0.74029850746268655</c:v>
                </c:pt>
                <c:pt idx="63">
                  <c:v>0.74117647058823533</c:v>
                </c:pt>
                <c:pt idx="64">
                  <c:v>0.74202898550724639</c:v>
                </c:pt>
                <c:pt idx="65">
                  <c:v>0.74285714285714288</c:v>
                </c:pt>
                <c:pt idx="66">
                  <c:v>0.74366197183098592</c:v>
                </c:pt>
                <c:pt idx="67">
                  <c:v>0.74444444444444446</c:v>
                </c:pt>
                <c:pt idx="68">
                  <c:v>0.74520547945205484</c:v>
                </c:pt>
                <c:pt idx="69">
                  <c:v>0.74594594594594599</c:v>
                </c:pt>
                <c:pt idx="70">
                  <c:v>0.7466666666666667</c:v>
                </c:pt>
                <c:pt idx="71">
                  <c:v>0.74736842105263168</c:v>
                </c:pt>
                <c:pt idx="72">
                  <c:v>0.74805194805194808</c:v>
                </c:pt>
                <c:pt idx="73">
                  <c:v>0.74871794871794883</c:v>
                </c:pt>
                <c:pt idx="74">
                  <c:v>0.74936708860759493</c:v>
                </c:pt>
                <c:pt idx="75">
                  <c:v>0.75</c:v>
                </c:pt>
                <c:pt idx="76">
                  <c:v>0.75061728395061733</c:v>
                </c:pt>
                <c:pt idx="77">
                  <c:v>0.75121951219512195</c:v>
                </c:pt>
                <c:pt idx="78">
                  <c:v>0.75180722891566276</c:v>
                </c:pt>
                <c:pt idx="79">
                  <c:v>0.75238095238095237</c:v>
                </c:pt>
                <c:pt idx="80">
                  <c:v>0.75294117647058822</c:v>
                </c:pt>
                <c:pt idx="81">
                  <c:v>0.75348837209302322</c:v>
                </c:pt>
                <c:pt idx="82">
                  <c:v>0.75402298850574723</c:v>
                </c:pt>
                <c:pt idx="83">
                  <c:v>0.75454545454545463</c:v>
                </c:pt>
                <c:pt idx="84">
                  <c:v>0.75505617977528094</c:v>
                </c:pt>
                <c:pt idx="85">
                  <c:v>0.75555555555555554</c:v>
                </c:pt>
                <c:pt idx="86">
                  <c:v>0.75604395604395602</c:v>
                </c:pt>
                <c:pt idx="87">
                  <c:v>0.75652173913043486</c:v>
                </c:pt>
                <c:pt idx="88">
                  <c:v>0.75698924731182804</c:v>
                </c:pt>
                <c:pt idx="89">
                  <c:v>0.75744680851063828</c:v>
                </c:pt>
                <c:pt idx="90">
                  <c:v>0.75789473684210529</c:v>
                </c:pt>
                <c:pt idx="91">
                  <c:v>0.7583333333333333</c:v>
                </c:pt>
                <c:pt idx="92">
                  <c:v>0.75876288659793822</c:v>
                </c:pt>
                <c:pt idx="93">
                  <c:v>0.75918367346938787</c:v>
                </c:pt>
                <c:pt idx="94">
                  <c:v>0.7595959595959596</c:v>
                </c:pt>
                <c:pt idx="95">
                  <c:v>0.76</c:v>
                </c:pt>
                <c:pt idx="96">
                  <c:v>0.76039603960396052</c:v>
                </c:pt>
                <c:pt idx="97">
                  <c:v>0.76078431372549027</c:v>
                </c:pt>
                <c:pt idx="98">
                  <c:v>0.76116504854368938</c:v>
                </c:pt>
                <c:pt idx="99">
                  <c:v>0.76153846153846161</c:v>
                </c:pt>
                <c:pt idx="100">
                  <c:v>0.76190476190476186</c:v>
                </c:pt>
              </c:numCache>
            </c:numRef>
          </c:yVal>
          <c:smooth val="1"/>
        </c:ser>
        <c:dLbls>
          <c:showLegendKey val="0"/>
          <c:showVal val="0"/>
          <c:showCatName val="0"/>
          <c:showSerName val="0"/>
          <c:showPercent val="0"/>
          <c:showBubbleSize val="0"/>
        </c:dLbls>
        <c:axId val="34619392"/>
        <c:axId val="34621312"/>
      </c:scatterChart>
      <c:valAx>
        <c:axId val="34619392"/>
        <c:scaling>
          <c:orientation val="minMax"/>
          <c:max val="100"/>
          <c:min val="0"/>
        </c:scaling>
        <c:delete val="0"/>
        <c:axPos val="b"/>
        <c:title>
          <c:tx>
            <c:rich>
              <a:bodyPr/>
              <a:lstStyle/>
              <a:p>
                <a:pPr>
                  <a:defRPr/>
                </a:pPr>
                <a:r>
                  <a:rPr lang="es-CO"/>
                  <a:t>[L]</a:t>
                </a:r>
              </a:p>
            </c:rich>
          </c:tx>
          <c:layout/>
          <c:overlay val="0"/>
        </c:title>
        <c:numFmt formatCode="General" sourceLinked="1"/>
        <c:majorTickMark val="cross"/>
        <c:minorTickMark val="in"/>
        <c:tickLblPos val="nextTo"/>
        <c:spPr>
          <a:ln>
            <a:solidFill>
              <a:sysClr val="windowText" lastClr="000000"/>
            </a:solidFill>
          </a:ln>
        </c:spPr>
        <c:crossAx val="34621312"/>
        <c:crosses val="autoZero"/>
        <c:crossBetween val="midCat"/>
        <c:majorUnit val="20"/>
        <c:minorUnit val="5"/>
      </c:valAx>
      <c:valAx>
        <c:axId val="34621312"/>
        <c:scaling>
          <c:orientation val="minMax"/>
          <c:max val="1"/>
          <c:min val="0"/>
        </c:scaling>
        <c:delete val="0"/>
        <c:axPos val="l"/>
        <c:title>
          <c:tx>
            <c:rich>
              <a:bodyPr rot="-5400000" vert="horz"/>
              <a:lstStyle/>
              <a:p>
                <a:pPr>
                  <a:defRPr/>
                </a:pPr>
                <a:r>
                  <a:rPr lang="es-CO" smtClean="0"/>
                  <a:t>Efecto</a:t>
                </a:r>
                <a:endParaRPr lang="es-CO"/>
              </a:p>
            </c:rich>
          </c:tx>
          <c:layout/>
          <c:overlay val="0"/>
        </c:title>
        <c:numFmt formatCode="0.0" sourceLinked="0"/>
        <c:majorTickMark val="in"/>
        <c:minorTickMark val="none"/>
        <c:tickLblPos val="nextTo"/>
        <c:spPr>
          <a:ln>
            <a:solidFill>
              <a:sysClr val="windowText" lastClr="000000"/>
            </a:solidFill>
          </a:ln>
        </c:spPr>
        <c:crossAx val="34619392"/>
        <c:crosses val="autoZero"/>
        <c:crossBetween val="midCat"/>
        <c:majorUnit val="0.2"/>
      </c:valAx>
      <c:spPr>
        <a:ln>
          <a:solidFill>
            <a:sysClr val="windowText" lastClr="000000"/>
          </a:solidFill>
        </a:ln>
      </c:spPr>
    </c:plotArea>
    <c:plotVisOnly val="1"/>
    <c:dispBlanksAs val="gap"/>
    <c:showDLblsOverMax val="0"/>
  </c:chart>
  <c:txPr>
    <a:bodyPr/>
    <a:lstStyle/>
    <a:p>
      <a:pPr>
        <a:defRPr sz="1600"/>
      </a:pPr>
      <a:endParaRPr lang="es-CO"/>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C. linfoma 24hr</c:v>
          </c:tx>
          <c:spPr>
            <a:ln w="28575">
              <a:noFill/>
            </a:ln>
          </c:spPr>
          <c:marker>
            <c:symbol val="circle"/>
            <c:size val="4"/>
            <c:spPr>
              <a:solidFill>
                <a:schemeClr val="tx1"/>
              </a:solidFill>
              <a:ln>
                <a:noFill/>
              </a:ln>
            </c:spPr>
          </c:marker>
          <c:xVal>
            <c:numRef>
              <c:f>CD2D!$E$13:$E$31</c:f>
              <c:numCache>
                <c:formatCode>0.00</c:formatCode>
                <c:ptCount val="19"/>
                <c:pt idx="0">
                  <c:v>1.282051282051333E-4</c:v>
                </c:pt>
                <c:pt idx="1">
                  <c:v>5.2564102564102572E-3</c:v>
                </c:pt>
                <c:pt idx="2">
                  <c:v>5.2564102564102572E-3</c:v>
                </c:pt>
                <c:pt idx="3">
                  <c:v>4.6282051282051276E-2</c:v>
                </c:pt>
                <c:pt idx="4">
                  <c:v>5.1410256410256414E-2</c:v>
                </c:pt>
                <c:pt idx="5">
                  <c:v>7.4487179487179492E-2</c:v>
                </c:pt>
                <c:pt idx="6">
                  <c:v>7.961538461538463E-2</c:v>
                </c:pt>
                <c:pt idx="7">
                  <c:v>8.2179487179487157E-2</c:v>
                </c:pt>
                <c:pt idx="8">
                  <c:v>0.10269230769230768</c:v>
                </c:pt>
                <c:pt idx="9">
                  <c:v>0.10525641025641026</c:v>
                </c:pt>
                <c:pt idx="10">
                  <c:v>0.11294871794871793</c:v>
                </c:pt>
                <c:pt idx="11">
                  <c:v>0.14884615384615385</c:v>
                </c:pt>
                <c:pt idx="12">
                  <c:v>0.15397435897435896</c:v>
                </c:pt>
                <c:pt idx="13">
                  <c:v>0.15397435897435896</c:v>
                </c:pt>
                <c:pt idx="14">
                  <c:v>0.15397435897435896</c:v>
                </c:pt>
                <c:pt idx="15">
                  <c:v>0.20269230769230762</c:v>
                </c:pt>
                <c:pt idx="16">
                  <c:v>0.30012820512820515</c:v>
                </c:pt>
                <c:pt idx="17">
                  <c:v>0.30012820512820515</c:v>
                </c:pt>
                <c:pt idx="18">
                  <c:v>0.30012820512820515</c:v>
                </c:pt>
              </c:numCache>
            </c:numRef>
          </c:xVal>
          <c:yVal>
            <c:numRef>
              <c:f>CD2D!$F$13:$F$31</c:f>
              <c:numCache>
                <c:formatCode>#,#00E+00</c:formatCode>
                <c:ptCount val="19"/>
                <c:pt idx="0">
                  <c:v>1552.0620891311967</c:v>
                </c:pt>
                <c:pt idx="1">
                  <c:v>1157.8075137048786</c:v>
                </c:pt>
                <c:pt idx="2">
                  <c:v>1442.4172552410605</c:v>
                </c:pt>
                <c:pt idx="3">
                  <c:v>668.34391756861203</c:v>
                </c:pt>
                <c:pt idx="4">
                  <c:v>556.4863876983286</c:v>
                </c:pt>
                <c:pt idx="5">
                  <c:v>248.57333864020225</c:v>
                </c:pt>
                <c:pt idx="6">
                  <c:v>178.76098016342576</c:v>
                </c:pt>
                <c:pt idx="7">
                  <c:v>257.84792235153168</c:v>
                </c:pt>
                <c:pt idx="8">
                  <c:v>166.13247894990295</c:v>
                </c:pt>
                <c:pt idx="9">
                  <c:v>400.19598504305804</c:v>
                </c:pt>
                <c:pt idx="10">
                  <c:v>371.92429242790718</c:v>
                </c:pt>
                <c:pt idx="11">
                  <c:v>277.44814032758779</c:v>
                </c:pt>
                <c:pt idx="12">
                  <c:v>138.32767929799979</c:v>
                </c:pt>
                <c:pt idx="13">
                  <c:v>222.70361808798538</c:v>
                </c:pt>
                <c:pt idx="14">
                  <c:v>358.54647284750916</c:v>
                </c:pt>
                <c:pt idx="15">
                  <c:v>192.34943239861573</c:v>
                </c:pt>
                <c:pt idx="16">
                  <c:v>160.15682644458326</c:v>
                </c:pt>
                <c:pt idx="17">
                  <c:v>206.9708059904635</c:v>
                </c:pt>
                <c:pt idx="18">
                  <c:v>267.46855243890758</c:v>
                </c:pt>
              </c:numCache>
            </c:numRef>
          </c:yVal>
          <c:smooth val="0"/>
        </c:ser>
        <c:ser>
          <c:idx val="2"/>
          <c:order val="2"/>
          <c:tx>
            <c:v>C. linfoma 48hr</c:v>
          </c:tx>
          <c:spPr>
            <a:ln w="28575">
              <a:noFill/>
            </a:ln>
          </c:spPr>
          <c:marker>
            <c:symbol val="circle"/>
            <c:size val="3"/>
            <c:spPr>
              <a:solidFill>
                <a:schemeClr val="tx2"/>
              </a:solidFill>
              <a:ln w="3175">
                <a:solidFill>
                  <a:schemeClr val="tx2"/>
                </a:solidFill>
              </a:ln>
            </c:spPr>
          </c:marker>
          <c:xVal>
            <c:numRef>
              <c:f>CD2C!$C$13:$C$55</c:f>
              <c:numCache>
                <c:formatCode>0,000</c:formatCode>
                <c:ptCount val="43"/>
                <c:pt idx="0">
                  <c:v>0</c:v>
                </c:pt>
                <c:pt idx="1">
                  <c:v>2.4999999999999883E-3</c:v>
                </c:pt>
                <c:pt idx="2">
                  <c:v>4.9999999999999906E-3</c:v>
                </c:pt>
                <c:pt idx="3">
                  <c:v>7.5000000000000067E-3</c:v>
                </c:pt>
                <c:pt idx="4">
                  <c:v>4.9999999999999989E-2</c:v>
                </c:pt>
                <c:pt idx="5">
                  <c:v>4.9999999999999989E-2</c:v>
                </c:pt>
                <c:pt idx="6">
                  <c:v>5.2499999999999991E-2</c:v>
                </c:pt>
                <c:pt idx="7">
                  <c:v>5.2499999999999991E-2</c:v>
                </c:pt>
                <c:pt idx="8">
                  <c:v>5.2499999999999991E-2</c:v>
                </c:pt>
                <c:pt idx="9">
                  <c:v>5.4999999999999993E-2</c:v>
                </c:pt>
                <c:pt idx="10">
                  <c:v>5.4999999999999993E-2</c:v>
                </c:pt>
                <c:pt idx="11">
                  <c:v>7.2499999999999981E-2</c:v>
                </c:pt>
                <c:pt idx="12">
                  <c:v>7.7500000000000013E-2</c:v>
                </c:pt>
                <c:pt idx="13">
                  <c:v>7.7500000000000013E-2</c:v>
                </c:pt>
                <c:pt idx="14">
                  <c:v>7.7500000000000013E-2</c:v>
                </c:pt>
                <c:pt idx="15">
                  <c:v>7.9999999999999988E-2</c:v>
                </c:pt>
                <c:pt idx="16">
                  <c:v>7.9999999999999988E-2</c:v>
                </c:pt>
                <c:pt idx="17">
                  <c:v>8.249999999999999E-2</c:v>
                </c:pt>
                <c:pt idx="18">
                  <c:v>0.1</c:v>
                </c:pt>
                <c:pt idx="19">
                  <c:v>0.1</c:v>
                </c:pt>
                <c:pt idx="20">
                  <c:v>0.1</c:v>
                </c:pt>
                <c:pt idx="21">
                  <c:v>0.1</c:v>
                </c:pt>
                <c:pt idx="22">
                  <c:v>0.10250000000000001</c:v>
                </c:pt>
                <c:pt idx="23">
                  <c:v>0.10250000000000001</c:v>
                </c:pt>
                <c:pt idx="24">
                  <c:v>0.10499999999999998</c:v>
                </c:pt>
                <c:pt idx="25">
                  <c:v>0.14749999999999999</c:v>
                </c:pt>
                <c:pt idx="26">
                  <c:v>0.14749999999999999</c:v>
                </c:pt>
                <c:pt idx="27">
                  <c:v>0.15</c:v>
                </c:pt>
                <c:pt idx="28">
                  <c:v>0.15</c:v>
                </c:pt>
                <c:pt idx="29">
                  <c:v>0.15</c:v>
                </c:pt>
                <c:pt idx="30">
                  <c:v>0.1525</c:v>
                </c:pt>
                <c:pt idx="31">
                  <c:v>0.1525</c:v>
                </c:pt>
                <c:pt idx="32">
                  <c:v>0.15499999999999997</c:v>
                </c:pt>
                <c:pt idx="33">
                  <c:v>0.19749999999999995</c:v>
                </c:pt>
                <c:pt idx="34">
                  <c:v>0.19749999999999995</c:v>
                </c:pt>
                <c:pt idx="35">
                  <c:v>0.19749999999999995</c:v>
                </c:pt>
                <c:pt idx="36">
                  <c:v>0.19749999999999995</c:v>
                </c:pt>
                <c:pt idx="37">
                  <c:v>0.2</c:v>
                </c:pt>
                <c:pt idx="38">
                  <c:v>0.29499999999999998</c:v>
                </c:pt>
                <c:pt idx="39">
                  <c:v>0.29499999999999998</c:v>
                </c:pt>
                <c:pt idx="40">
                  <c:v>0.29499999999999998</c:v>
                </c:pt>
                <c:pt idx="41">
                  <c:v>0.29749999999999999</c:v>
                </c:pt>
                <c:pt idx="42">
                  <c:v>0.3</c:v>
                </c:pt>
              </c:numCache>
            </c:numRef>
          </c:xVal>
          <c:yVal>
            <c:numRef>
              <c:f>CD2C!$E$13:$E$55</c:f>
              <c:numCache>
                <c:formatCode>0.00E+00</c:formatCode>
                <c:ptCount val="43"/>
                <c:pt idx="0">
                  <c:v>1548.8180873822648</c:v>
                </c:pt>
                <c:pt idx="1">
                  <c:v>2188.356426977296</c:v>
                </c:pt>
                <c:pt idx="2">
                  <c:v>2042.1824018323678</c:v>
                </c:pt>
                <c:pt idx="3">
                  <c:v>2007.1907507570195</c:v>
                </c:pt>
                <c:pt idx="4">
                  <c:v>227.42985296675084</c:v>
                </c:pt>
                <c:pt idx="5">
                  <c:v>1022.961373525</c:v>
                </c:pt>
                <c:pt idx="6">
                  <c:v>845.85228997724653</c:v>
                </c:pt>
                <c:pt idx="7">
                  <c:v>1040.7948093518858</c:v>
                </c:pt>
                <c:pt idx="8">
                  <c:v>1258.7220018768712</c:v>
                </c:pt>
                <c:pt idx="9">
                  <c:v>831.3590849796833</c:v>
                </c:pt>
                <c:pt idx="10">
                  <c:v>1280.6654873547361</c:v>
                </c:pt>
                <c:pt idx="11">
                  <c:v>37.690830400150368</c:v>
                </c:pt>
                <c:pt idx="12">
                  <c:v>47.185892774116347</c:v>
                </c:pt>
                <c:pt idx="13">
                  <c:v>108.16693640094702</c:v>
                </c:pt>
                <c:pt idx="14">
                  <c:v>402.29217783445455</c:v>
                </c:pt>
                <c:pt idx="15">
                  <c:v>110.05262648546132</c:v>
                </c:pt>
                <c:pt idx="16">
                  <c:v>409.30539643952147</c:v>
                </c:pt>
                <c:pt idx="17">
                  <c:v>34.570550407106069</c:v>
                </c:pt>
                <c:pt idx="18">
                  <c:v>2.2530814001270221</c:v>
                </c:pt>
                <c:pt idx="19">
                  <c:v>4.8198742299339523</c:v>
                </c:pt>
                <c:pt idx="20">
                  <c:v>6.9288192997926359</c:v>
                </c:pt>
                <c:pt idx="21">
                  <c:v>128.57405853355334</c:v>
                </c:pt>
                <c:pt idx="22">
                  <c:v>2.2144761128976</c:v>
                </c:pt>
                <c:pt idx="23">
                  <c:v>4.7372883859223753</c:v>
                </c:pt>
                <c:pt idx="24">
                  <c:v>130.81550897459957</c:v>
                </c:pt>
                <c:pt idx="25">
                  <c:v>22.441879973716176</c:v>
                </c:pt>
                <c:pt idx="26">
                  <c:v>29.590571494304907</c:v>
                </c:pt>
                <c:pt idx="27">
                  <c:v>3.0225735831081666</c:v>
                </c:pt>
                <c:pt idx="28">
                  <c:v>22.833112562456947</c:v>
                </c:pt>
                <c:pt idx="29">
                  <c:v>29.083553633451832</c:v>
                </c:pt>
                <c:pt idx="30">
                  <c:v>23.231165566362197</c:v>
                </c:pt>
                <c:pt idx="31">
                  <c:v>362.66554222474372</c:v>
                </c:pt>
                <c:pt idx="32">
                  <c:v>356.45147138602016</c:v>
                </c:pt>
                <c:pt idx="33">
                  <c:v>1.4626143280110915</c:v>
                </c:pt>
                <c:pt idx="34">
                  <c:v>4.1255586421066024</c:v>
                </c:pt>
                <c:pt idx="35">
                  <c:v>17.316933931189244</c:v>
                </c:pt>
                <c:pt idx="36">
                  <c:v>44.801703693299295</c:v>
                </c:pt>
                <c:pt idx="37">
                  <c:v>17.020217972188028</c:v>
                </c:pt>
                <c:pt idx="38">
                  <c:v>1.41292158171306</c:v>
                </c:pt>
                <c:pt idx="39">
                  <c:v>21.307946036247245</c:v>
                </c:pt>
                <c:pt idx="40">
                  <c:v>53.254137213548319</c:v>
                </c:pt>
                <c:pt idx="41">
                  <c:v>21.679410588159705</c:v>
                </c:pt>
                <c:pt idx="42">
                  <c:v>1.4375532511074565</c:v>
                </c:pt>
              </c:numCache>
            </c:numRef>
          </c:yVal>
          <c:smooth val="1"/>
        </c:ser>
        <c:dLbls>
          <c:showLegendKey val="0"/>
          <c:showVal val="0"/>
          <c:showCatName val="0"/>
          <c:showSerName val="0"/>
          <c:showPercent val="0"/>
          <c:showBubbleSize val="0"/>
        </c:dLbls>
        <c:axId val="88129536"/>
        <c:axId val="88131456"/>
      </c:scatterChart>
      <c:scatterChart>
        <c:scatterStyle val="smoothMarker"/>
        <c:varyColors val="0"/>
        <c:ser>
          <c:idx val="1"/>
          <c:order val="1"/>
          <c:tx>
            <c:v>Reg</c:v>
          </c:tx>
          <c:spPr>
            <a:ln w="9525">
              <a:solidFill>
                <a:schemeClr val="tx1"/>
              </a:solidFill>
            </a:ln>
          </c:spPr>
          <c:marker>
            <c:symbol val="none"/>
          </c:marker>
          <c:xVal>
            <c:numRef>
              <c:f>CD2D!$E$13:$E$31</c:f>
              <c:numCache>
                <c:formatCode>0.00</c:formatCode>
                <c:ptCount val="19"/>
                <c:pt idx="0">
                  <c:v>1.282051282051333E-4</c:v>
                </c:pt>
                <c:pt idx="1">
                  <c:v>5.2564102564102572E-3</c:v>
                </c:pt>
                <c:pt idx="2">
                  <c:v>5.2564102564102572E-3</c:v>
                </c:pt>
                <c:pt idx="3">
                  <c:v>4.6282051282051276E-2</c:v>
                </c:pt>
                <c:pt idx="4">
                  <c:v>5.1410256410256414E-2</c:v>
                </c:pt>
                <c:pt idx="5">
                  <c:v>7.4487179487179492E-2</c:v>
                </c:pt>
                <c:pt idx="6">
                  <c:v>7.961538461538463E-2</c:v>
                </c:pt>
                <c:pt idx="7">
                  <c:v>8.2179487179487157E-2</c:v>
                </c:pt>
                <c:pt idx="8">
                  <c:v>0.10269230769230768</c:v>
                </c:pt>
                <c:pt idx="9">
                  <c:v>0.10525641025641026</c:v>
                </c:pt>
                <c:pt idx="10">
                  <c:v>0.11294871794871793</c:v>
                </c:pt>
                <c:pt idx="11">
                  <c:v>0.14884615384615385</c:v>
                </c:pt>
                <c:pt idx="12">
                  <c:v>0.15397435897435896</c:v>
                </c:pt>
                <c:pt idx="13">
                  <c:v>0.15397435897435896</c:v>
                </c:pt>
                <c:pt idx="14">
                  <c:v>0.15397435897435896</c:v>
                </c:pt>
                <c:pt idx="15">
                  <c:v>0.20269230769230762</c:v>
                </c:pt>
                <c:pt idx="16">
                  <c:v>0.30012820512820515</c:v>
                </c:pt>
                <c:pt idx="17">
                  <c:v>0.30012820512820515</c:v>
                </c:pt>
                <c:pt idx="18">
                  <c:v>0.30012820512820515</c:v>
                </c:pt>
              </c:numCache>
            </c:numRef>
          </c:xVal>
          <c:yVal>
            <c:numRef>
              <c:f>CD2D!$I$13:$I$31</c:f>
              <c:numCache>
                <c:formatCode>#,#00E+00</c:formatCode>
                <c:ptCount val="19"/>
                <c:pt idx="0">
                  <c:v>1480.0836633166859</c:v>
                </c:pt>
                <c:pt idx="1">
                  <c:v>1329.4691568089434</c:v>
                </c:pt>
                <c:pt idx="2">
                  <c:v>1329.4691568089434</c:v>
                </c:pt>
                <c:pt idx="3">
                  <c:v>629.12289491587705</c:v>
                </c:pt>
                <c:pt idx="4">
                  <c:v>582.34798886365661</c:v>
                </c:pt>
                <c:pt idx="5">
                  <c:v>432.2878763571884</c:v>
                </c:pt>
                <c:pt idx="6">
                  <c:v>409.04023535231136</c:v>
                </c:pt>
                <c:pt idx="7">
                  <c:v>398.46206450171996</c:v>
                </c:pt>
                <c:pt idx="8">
                  <c:v>333.7030968791808</c:v>
                </c:pt>
                <c:pt idx="9">
                  <c:v>327.60327591533115</c:v>
                </c:pt>
                <c:pt idx="10">
                  <c:v>311.33353516538375</c:v>
                </c:pt>
                <c:pt idx="11">
                  <c:v>263.29504422856803</c:v>
                </c:pt>
                <c:pt idx="12">
                  <c:v>258.90857332670714</c:v>
                </c:pt>
                <c:pt idx="13">
                  <c:v>258.90857332670714</c:v>
                </c:pt>
                <c:pt idx="14">
                  <c:v>258.90857332670714</c:v>
                </c:pt>
                <c:pt idx="15">
                  <c:v>231.9201335946247</c:v>
                </c:pt>
                <c:pt idx="16">
                  <c:v>206.21691621400203</c:v>
                </c:pt>
                <c:pt idx="17">
                  <c:v>206.21691621400203</c:v>
                </c:pt>
                <c:pt idx="18">
                  <c:v>206.21691621400203</c:v>
                </c:pt>
              </c:numCache>
            </c:numRef>
          </c:yVal>
          <c:smooth val="1"/>
        </c:ser>
        <c:ser>
          <c:idx val="3"/>
          <c:order val="3"/>
          <c:tx>
            <c:v>Reg2</c:v>
          </c:tx>
          <c:spPr>
            <a:ln w="12700">
              <a:solidFill>
                <a:schemeClr val="tx2"/>
              </a:solidFill>
            </a:ln>
          </c:spPr>
          <c:marker>
            <c:symbol val="none"/>
          </c:marker>
          <c:xVal>
            <c:numRef>
              <c:f>CD2C!$C$13:$C$55</c:f>
              <c:numCache>
                <c:formatCode>0,000</c:formatCode>
                <c:ptCount val="43"/>
                <c:pt idx="0">
                  <c:v>0</c:v>
                </c:pt>
                <c:pt idx="1">
                  <c:v>2.4999999999999883E-3</c:v>
                </c:pt>
                <c:pt idx="2">
                  <c:v>4.9999999999999906E-3</c:v>
                </c:pt>
                <c:pt idx="3">
                  <c:v>7.5000000000000067E-3</c:v>
                </c:pt>
                <c:pt idx="4">
                  <c:v>4.9999999999999989E-2</c:v>
                </c:pt>
                <c:pt idx="5">
                  <c:v>4.9999999999999989E-2</c:v>
                </c:pt>
                <c:pt idx="6">
                  <c:v>5.2499999999999991E-2</c:v>
                </c:pt>
                <c:pt idx="7">
                  <c:v>5.2499999999999991E-2</c:v>
                </c:pt>
                <c:pt idx="8">
                  <c:v>5.2499999999999991E-2</c:v>
                </c:pt>
                <c:pt idx="9">
                  <c:v>5.4999999999999993E-2</c:v>
                </c:pt>
                <c:pt idx="10">
                  <c:v>5.4999999999999993E-2</c:v>
                </c:pt>
                <c:pt idx="11">
                  <c:v>7.2499999999999981E-2</c:v>
                </c:pt>
                <c:pt idx="12">
                  <c:v>7.7500000000000013E-2</c:v>
                </c:pt>
                <c:pt idx="13">
                  <c:v>7.7500000000000013E-2</c:v>
                </c:pt>
                <c:pt idx="14">
                  <c:v>7.7500000000000013E-2</c:v>
                </c:pt>
                <c:pt idx="15">
                  <c:v>7.9999999999999988E-2</c:v>
                </c:pt>
                <c:pt idx="16">
                  <c:v>7.9999999999999988E-2</c:v>
                </c:pt>
                <c:pt idx="17">
                  <c:v>8.249999999999999E-2</c:v>
                </c:pt>
                <c:pt idx="18">
                  <c:v>0.1</c:v>
                </c:pt>
                <c:pt idx="19">
                  <c:v>0.1</c:v>
                </c:pt>
                <c:pt idx="20">
                  <c:v>0.1</c:v>
                </c:pt>
                <c:pt idx="21">
                  <c:v>0.1</c:v>
                </c:pt>
                <c:pt idx="22">
                  <c:v>0.10250000000000001</c:v>
                </c:pt>
                <c:pt idx="23">
                  <c:v>0.10250000000000001</c:v>
                </c:pt>
                <c:pt idx="24">
                  <c:v>0.10499999999999998</c:v>
                </c:pt>
                <c:pt idx="25">
                  <c:v>0.14749999999999999</c:v>
                </c:pt>
                <c:pt idx="26">
                  <c:v>0.14749999999999999</c:v>
                </c:pt>
                <c:pt idx="27">
                  <c:v>0.15</c:v>
                </c:pt>
                <c:pt idx="28">
                  <c:v>0.15</c:v>
                </c:pt>
                <c:pt idx="29">
                  <c:v>0.15</c:v>
                </c:pt>
                <c:pt idx="30">
                  <c:v>0.1525</c:v>
                </c:pt>
                <c:pt idx="31">
                  <c:v>0.1525</c:v>
                </c:pt>
                <c:pt idx="32">
                  <c:v>0.15499999999999997</c:v>
                </c:pt>
                <c:pt idx="33">
                  <c:v>0.19749999999999995</c:v>
                </c:pt>
                <c:pt idx="34">
                  <c:v>0.19749999999999995</c:v>
                </c:pt>
                <c:pt idx="35">
                  <c:v>0.19749999999999995</c:v>
                </c:pt>
                <c:pt idx="36">
                  <c:v>0.19749999999999995</c:v>
                </c:pt>
                <c:pt idx="37">
                  <c:v>0.2</c:v>
                </c:pt>
                <c:pt idx="38">
                  <c:v>0.29499999999999998</c:v>
                </c:pt>
                <c:pt idx="39">
                  <c:v>0.29499999999999998</c:v>
                </c:pt>
                <c:pt idx="40">
                  <c:v>0.29499999999999998</c:v>
                </c:pt>
                <c:pt idx="41">
                  <c:v>0.29749999999999999</c:v>
                </c:pt>
                <c:pt idx="42">
                  <c:v>0.3</c:v>
                </c:pt>
              </c:numCache>
            </c:numRef>
          </c:xVal>
          <c:yVal>
            <c:numRef>
              <c:f>CD2C!$H$13:$H$55</c:f>
              <c:numCache>
                <c:formatCode>#,#00E+00</c:formatCode>
                <c:ptCount val="43"/>
                <c:pt idx="0">
                  <c:v>2717.2423483914331</c:v>
                </c:pt>
                <c:pt idx="1">
                  <c:v>2521.8533221795979</c:v>
                </c:pt>
                <c:pt idx="2">
                  <c:v>2340.7354215965734</c:v>
                </c:pt>
                <c:pt idx="3">
                  <c:v>2172.8417351711414</c:v>
                </c:pt>
                <c:pt idx="4">
                  <c:v>626.43411296802697</c:v>
                </c:pt>
                <c:pt idx="5">
                  <c:v>626.43411296802697</c:v>
                </c:pt>
                <c:pt idx="6">
                  <c:v>583.24894335048134</c:v>
                </c:pt>
                <c:pt idx="7">
                  <c:v>583.24894335048134</c:v>
                </c:pt>
                <c:pt idx="8">
                  <c:v>583.24894335048134</c:v>
                </c:pt>
                <c:pt idx="9">
                  <c:v>543.17971157254783</c:v>
                </c:pt>
                <c:pt idx="10">
                  <c:v>543.17971157254783</c:v>
                </c:pt>
                <c:pt idx="11">
                  <c:v>332.76455271434276</c:v>
                </c:pt>
                <c:pt idx="12">
                  <c:v>290.17453378845687</c:v>
                </c:pt>
                <c:pt idx="13">
                  <c:v>290.17453378845687</c:v>
                </c:pt>
                <c:pt idx="14">
                  <c:v>290.17453378845687</c:v>
                </c:pt>
                <c:pt idx="15">
                  <c:v>271.12710894752416</c:v>
                </c:pt>
                <c:pt idx="16">
                  <c:v>271.12710894752416</c:v>
                </c:pt>
                <c:pt idx="17">
                  <c:v>253.43347062445562</c:v>
                </c:pt>
                <c:pt idx="18">
                  <c:v>160.0519910605297</c:v>
                </c:pt>
                <c:pt idx="19">
                  <c:v>160.0519910605297</c:v>
                </c:pt>
                <c:pt idx="20">
                  <c:v>160.0519910605297</c:v>
                </c:pt>
                <c:pt idx="21">
                  <c:v>160.0519910605297</c:v>
                </c:pt>
                <c:pt idx="22">
                  <c:v>150.18531132045251</c:v>
                </c:pt>
                <c:pt idx="23">
                  <c:v>150.18531132045251</c:v>
                </c:pt>
                <c:pt idx="24">
                  <c:v>141.00548353941036</c:v>
                </c:pt>
                <c:pt idx="25">
                  <c:v>53.334603468530219</c:v>
                </c:pt>
                <c:pt idx="26">
                  <c:v>53.334603468530219</c:v>
                </c:pt>
                <c:pt idx="27">
                  <c:v>50.702183062997001</c:v>
                </c:pt>
                <c:pt idx="28">
                  <c:v>50.702183062997001</c:v>
                </c:pt>
                <c:pt idx="29">
                  <c:v>50.702183062997001</c:v>
                </c:pt>
                <c:pt idx="30">
                  <c:v>48.237274612010118</c:v>
                </c:pt>
                <c:pt idx="31">
                  <c:v>48.237274612010118</c:v>
                </c:pt>
                <c:pt idx="32">
                  <c:v>45.928091430610124</c:v>
                </c:pt>
                <c:pt idx="33">
                  <c:v>22.405405052108851</c:v>
                </c:pt>
                <c:pt idx="34">
                  <c:v>22.405405052108851</c:v>
                </c:pt>
                <c:pt idx="35">
                  <c:v>22.405405052108851</c:v>
                </c:pt>
                <c:pt idx="36">
                  <c:v>22.405405052108851</c:v>
                </c:pt>
                <c:pt idx="37">
                  <c:v>21.615469293330648</c:v>
                </c:pt>
                <c:pt idx="38">
                  <c:v>7.5843425334718395</c:v>
                </c:pt>
                <c:pt idx="39">
                  <c:v>7.5843425334718395</c:v>
                </c:pt>
                <c:pt idx="40">
                  <c:v>7.5843425334718395</c:v>
                </c:pt>
                <c:pt idx="41">
                  <c:v>7.4142976819176756</c:v>
                </c:pt>
                <c:pt idx="42">
                  <c:v>7.2489465137080744</c:v>
                </c:pt>
              </c:numCache>
            </c:numRef>
          </c:yVal>
          <c:smooth val="1"/>
        </c:ser>
        <c:dLbls>
          <c:showLegendKey val="0"/>
          <c:showVal val="0"/>
          <c:showCatName val="0"/>
          <c:showSerName val="0"/>
          <c:showPercent val="0"/>
          <c:showBubbleSize val="0"/>
        </c:dLbls>
        <c:axId val="88129536"/>
        <c:axId val="88131456"/>
      </c:scatterChart>
      <c:valAx>
        <c:axId val="88129536"/>
        <c:scaling>
          <c:orientation val="minMax"/>
          <c:max val="0.4"/>
          <c:min val="0"/>
        </c:scaling>
        <c:delete val="0"/>
        <c:axPos val="b"/>
        <c:title>
          <c:tx>
            <c:rich>
              <a:bodyPr/>
              <a:lstStyle/>
              <a:p>
                <a:pPr>
                  <a:defRPr/>
                </a:pPr>
                <a:r>
                  <a:rPr lang="es-CO"/>
                  <a:t>Dosis (mg/kg)</a:t>
                </a:r>
              </a:p>
            </c:rich>
          </c:tx>
          <c:layout/>
          <c:overlay val="0"/>
        </c:title>
        <c:numFmt formatCode="0.00" sourceLinked="1"/>
        <c:majorTickMark val="out"/>
        <c:minorTickMark val="none"/>
        <c:tickLblPos val="nextTo"/>
        <c:crossAx val="88131456"/>
        <c:crossesAt val="1.0000000000000002E-2"/>
        <c:crossBetween val="midCat"/>
      </c:valAx>
      <c:valAx>
        <c:axId val="88131456"/>
        <c:scaling>
          <c:logBase val="10"/>
          <c:orientation val="minMax"/>
          <c:max val="1000000"/>
          <c:min val="0.1"/>
        </c:scaling>
        <c:delete val="0"/>
        <c:axPos val="l"/>
        <c:title>
          <c:tx>
            <c:rich>
              <a:bodyPr rot="-5400000" vert="horz"/>
              <a:lstStyle/>
              <a:p>
                <a:pPr>
                  <a:defRPr/>
                </a:pPr>
                <a:r>
                  <a:rPr lang="es-CO"/>
                  <a:t>CFU/fémur</a:t>
                </a:r>
              </a:p>
            </c:rich>
          </c:tx>
          <c:layout/>
          <c:overlay val="0"/>
        </c:title>
        <c:numFmt formatCode="0.E+00" sourceLinked="0"/>
        <c:majorTickMark val="out"/>
        <c:minorTickMark val="out"/>
        <c:tickLblPos val="nextTo"/>
        <c:crossAx val="88129536"/>
        <c:crosses val="autoZero"/>
        <c:crossBetween val="midCat"/>
      </c:valAx>
    </c:plotArea>
    <c:plotVisOnly val="1"/>
    <c:dispBlanksAs val="gap"/>
    <c:showDLblsOverMax val="0"/>
  </c:chart>
  <c:spPr>
    <a:solidFill>
      <a:sysClr val="window" lastClr="FFFFFF"/>
    </a:solidFill>
  </c:spPr>
  <c:txPr>
    <a:bodyPr/>
    <a:lstStyle/>
    <a:p>
      <a:pPr>
        <a:defRPr sz="1200"/>
      </a:pPr>
      <a:endParaRPr lang="es-CO"/>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3"/>
          <c:order val="2"/>
          <c:tx>
            <c:v>C. hematopoiéticas</c:v>
          </c:tx>
          <c:spPr>
            <a:ln w="28575">
              <a:noFill/>
            </a:ln>
          </c:spPr>
          <c:marker>
            <c:symbol val="none"/>
          </c:marker>
          <c:xVal>
            <c:numRef>
              <c:f>CD2E!$E$13:$E$38</c:f>
              <c:numCache>
                <c:formatCode>#,#00</c:formatCode>
                <c:ptCount val="26"/>
                <c:pt idx="0">
                  <c:v>-2.2689075630246691E-3</c:v>
                </c:pt>
                <c:pt idx="1">
                  <c:v>0.60277310924369942</c:v>
                </c:pt>
                <c:pt idx="2">
                  <c:v>2.4178991596638681</c:v>
                </c:pt>
                <c:pt idx="3">
                  <c:v>4.8380672268907574</c:v>
                </c:pt>
                <c:pt idx="4">
                  <c:v>5.4431092436974815</c:v>
                </c:pt>
                <c:pt idx="5">
                  <c:v>8.4683193277310949</c:v>
                </c:pt>
                <c:pt idx="6">
                  <c:v>8.4683193277310949</c:v>
                </c:pt>
                <c:pt idx="7">
                  <c:v>8.4683193277310949</c:v>
                </c:pt>
                <c:pt idx="8">
                  <c:v>16.938907563025211</c:v>
                </c:pt>
                <c:pt idx="9">
                  <c:v>16.938907563025211</c:v>
                </c:pt>
                <c:pt idx="10">
                  <c:v>21.174201680672269</c:v>
                </c:pt>
                <c:pt idx="11">
                  <c:v>24.199411764705886</c:v>
                </c:pt>
                <c:pt idx="12">
                  <c:v>24.199411764705886</c:v>
                </c:pt>
                <c:pt idx="13">
                  <c:v>24.804453781512606</c:v>
                </c:pt>
                <c:pt idx="14">
                  <c:v>24.804453781512606</c:v>
                </c:pt>
                <c:pt idx="15">
                  <c:v>24.804453781512606</c:v>
                </c:pt>
                <c:pt idx="16">
                  <c:v>31.459915966386554</c:v>
                </c:pt>
                <c:pt idx="17">
                  <c:v>40.535546218487397</c:v>
                </c:pt>
                <c:pt idx="18">
                  <c:v>47.191008403361351</c:v>
                </c:pt>
                <c:pt idx="19">
                  <c:v>47.796050420168072</c:v>
                </c:pt>
                <c:pt idx="20">
                  <c:v>47.796050420168072</c:v>
                </c:pt>
                <c:pt idx="21">
                  <c:v>54.451512605042012</c:v>
                </c:pt>
                <c:pt idx="22">
                  <c:v>55.056554621848747</c:v>
                </c:pt>
                <c:pt idx="23">
                  <c:v>56.266638655462188</c:v>
                </c:pt>
                <c:pt idx="24">
                  <c:v>69.577563025210083</c:v>
                </c:pt>
                <c:pt idx="25">
                  <c:v>71.997731092436979</c:v>
                </c:pt>
              </c:numCache>
            </c:numRef>
          </c:xVal>
          <c:yVal>
            <c:numRef>
              <c:f>CD2E!$F$13:$F$38</c:f>
              <c:numCache>
                <c:formatCode>#,#00E+00</c:formatCode>
                <c:ptCount val="26"/>
                <c:pt idx="0">
                  <c:v>5080.3311156117634</c:v>
                </c:pt>
                <c:pt idx="1">
                  <c:v>3077.2941701920645</c:v>
                </c:pt>
                <c:pt idx="2">
                  <c:v>4783.7145647210236</c:v>
                </c:pt>
                <c:pt idx="3">
                  <c:v>3612.7705128921361</c:v>
                </c:pt>
                <c:pt idx="4">
                  <c:v>3612.7705128921361</c:v>
                </c:pt>
                <c:pt idx="5">
                  <c:v>1495.0230456510126</c:v>
                </c:pt>
                <c:pt idx="6">
                  <c:v>2060.5853618669171</c:v>
                </c:pt>
                <c:pt idx="7">
                  <c:v>5395.3395201702069</c:v>
                </c:pt>
                <c:pt idx="8">
                  <c:v>506.25135331439589</c:v>
                </c:pt>
                <c:pt idx="9">
                  <c:v>756.03969970687206</c:v>
                </c:pt>
                <c:pt idx="10">
                  <c:v>618.66478898997889</c:v>
                </c:pt>
                <c:pt idx="11">
                  <c:v>325.66415013457112</c:v>
                </c:pt>
                <c:pt idx="12">
                  <c:v>923.91879690782912</c:v>
                </c:pt>
                <c:pt idx="13">
                  <c:v>352.86260324204852</c:v>
                </c:pt>
                <c:pt idx="14">
                  <c:v>559.64264193692418</c:v>
                </c:pt>
                <c:pt idx="15">
                  <c:v>756.03969970687206</c:v>
                </c:pt>
                <c:pt idx="16">
                  <c:v>73.843089573751612</c:v>
                </c:pt>
                <c:pt idx="17">
                  <c:v>11.211697237880605</c:v>
                </c:pt>
                <c:pt idx="18">
                  <c:v>31.80791566722052</c:v>
                </c:pt>
                <c:pt idx="19">
                  <c:v>2.1654088435189958</c:v>
                </c:pt>
                <c:pt idx="20">
                  <c:v>4.2819657824484141</c:v>
                </c:pt>
                <c:pt idx="21">
                  <c:v>11.211697237880605</c:v>
                </c:pt>
                <c:pt idx="22">
                  <c:v>1.5710759593984192</c:v>
                </c:pt>
                <c:pt idx="23">
                  <c:v>10.770937879174014</c:v>
                </c:pt>
                <c:pt idx="24">
                  <c:v>1.0520073627265016</c:v>
                </c:pt>
                <c:pt idx="25">
                  <c:v>1.1398677333322762</c:v>
                </c:pt>
              </c:numCache>
            </c:numRef>
          </c:yVal>
          <c:smooth val="1"/>
        </c:ser>
        <c:ser>
          <c:idx val="1"/>
          <c:order val="1"/>
          <c:marker>
            <c:symbol val="none"/>
          </c:marker>
          <c:xVal>
            <c:numRef>
              <c:f>CD2E!$E$13:$E$38</c:f>
              <c:numCache>
                <c:formatCode>#,#00</c:formatCode>
                <c:ptCount val="26"/>
                <c:pt idx="0">
                  <c:v>-2.2689075630246691E-3</c:v>
                </c:pt>
                <c:pt idx="1">
                  <c:v>0.60277310924369942</c:v>
                </c:pt>
                <c:pt idx="2">
                  <c:v>2.4178991596638681</c:v>
                </c:pt>
                <c:pt idx="3">
                  <c:v>4.8380672268907574</c:v>
                </c:pt>
                <c:pt idx="4">
                  <c:v>5.4431092436974815</c:v>
                </c:pt>
                <c:pt idx="5">
                  <c:v>8.4683193277310949</c:v>
                </c:pt>
                <c:pt idx="6">
                  <c:v>8.4683193277310949</c:v>
                </c:pt>
                <c:pt idx="7">
                  <c:v>8.4683193277310949</c:v>
                </c:pt>
                <c:pt idx="8">
                  <c:v>16.938907563025211</c:v>
                </c:pt>
                <c:pt idx="9">
                  <c:v>16.938907563025211</c:v>
                </c:pt>
                <c:pt idx="10">
                  <c:v>21.174201680672269</c:v>
                </c:pt>
                <c:pt idx="11">
                  <c:v>24.199411764705886</c:v>
                </c:pt>
                <c:pt idx="12">
                  <c:v>24.199411764705886</c:v>
                </c:pt>
                <c:pt idx="13">
                  <c:v>24.804453781512606</c:v>
                </c:pt>
                <c:pt idx="14">
                  <c:v>24.804453781512606</c:v>
                </c:pt>
                <c:pt idx="15">
                  <c:v>24.804453781512606</c:v>
                </c:pt>
                <c:pt idx="16">
                  <c:v>31.459915966386554</c:v>
                </c:pt>
                <c:pt idx="17">
                  <c:v>40.535546218487397</c:v>
                </c:pt>
                <c:pt idx="18">
                  <c:v>47.191008403361351</c:v>
                </c:pt>
                <c:pt idx="19">
                  <c:v>47.796050420168072</c:v>
                </c:pt>
                <c:pt idx="20">
                  <c:v>47.796050420168072</c:v>
                </c:pt>
                <c:pt idx="21">
                  <c:v>54.451512605042012</c:v>
                </c:pt>
                <c:pt idx="22">
                  <c:v>55.056554621848747</c:v>
                </c:pt>
                <c:pt idx="23">
                  <c:v>56.266638655462188</c:v>
                </c:pt>
                <c:pt idx="24">
                  <c:v>69.577563025210083</c:v>
                </c:pt>
                <c:pt idx="25">
                  <c:v>71.997731092436979</c:v>
                </c:pt>
              </c:numCache>
            </c:numRef>
          </c:xVal>
          <c:yVal>
            <c:numRef>
              <c:f>CD2E!$J$13:$J$38</c:f>
              <c:numCache>
                <c:formatCode>General</c:formatCode>
                <c:ptCount val="26"/>
                <c:pt idx="0">
                  <c:v>6823.0200769365356</c:v>
                </c:pt>
                <c:pt idx="1">
                  <c:v>6307.0012999896589</c:v>
                </c:pt>
                <c:pt idx="2">
                  <c:v>4981.5183498703082</c:v>
                </c:pt>
                <c:pt idx="3">
                  <c:v>3637.0294664641465</c:v>
                </c:pt>
                <c:pt idx="4">
                  <c:v>3361.9642496185247</c:v>
                </c:pt>
                <c:pt idx="5">
                  <c:v>2268.9475019212409</c:v>
                </c:pt>
                <c:pt idx="6">
                  <c:v>2268.9475019212409</c:v>
                </c:pt>
                <c:pt idx="7">
                  <c:v>2268.9475019212409</c:v>
                </c:pt>
                <c:pt idx="8">
                  <c:v>754.52258800711206</c:v>
                </c:pt>
                <c:pt idx="9">
                  <c:v>754.52258800711206</c:v>
                </c:pt>
                <c:pt idx="10">
                  <c:v>435.10707468843447</c:v>
                </c:pt>
                <c:pt idx="11">
                  <c:v>293.64830702604911</c:v>
                </c:pt>
                <c:pt idx="12">
                  <c:v>293.64830702604911</c:v>
                </c:pt>
                <c:pt idx="13">
                  <c:v>271.4399537549948</c:v>
                </c:pt>
                <c:pt idx="14">
                  <c:v>271.4399537549948</c:v>
                </c:pt>
                <c:pt idx="15">
                  <c:v>271.4399537549948</c:v>
                </c:pt>
                <c:pt idx="16">
                  <c:v>114.28329594083937</c:v>
                </c:pt>
                <c:pt idx="17">
                  <c:v>35.129892962217198</c:v>
                </c:pt>
                <c:pt idx="18">
                  <c:v>14.790600640150595</c:v>
                </c:pt>
                <c:pt idx="19">
                  <c:v>13.672001022008052</c:v>
                </c:pt>
                <c:pt idx="20">
                  <c:v>13.672001022008052</c:v>
                </c:pt>
                <c:pt idx="21">
                  <c:v>5.7562688074723161</c:v>
                </c:pt>
                <c:pt idx="22">
                  <c:v>5.3209274547698913</c:v>
                </c:pt>
                <c:pt idx="23">
                  <c:v>4.5465281085729927</c:v>
                </c:pt>
                <c:pt idx="24">
                  <c:v>0.80593097762564636</c:v>
                </c:pt>
                <c:pt idx="25">
                  <c:v>0.58841391473285243</c:v>
                </c:pt>
              </c:numCache>
            </c:numRef>
          </c:yVal>
          <c:smooth val="1"/>
        </c:ser>
        <c:dLbls>
          <c:showLegendKey val="0"/>
          <c:showVal val="0"/>
          <c:showCatName val="0"/>
          <c:showSerName val="0"/>
          <c:showPercent val="0"/>
          <c:showBubbleSize val="0"/>
        </c:dLbls>
        <c:axId val="90311680"/>
        <c:axId val="90347008"/>
      </c:scatterChart>
      <c:scatterChart>
        <c:scatterStyle val="lineMarker"/>
        <c:varyColors val="0"/>
        <c:ser>
          <c:idx val="0"/>
          <c:order val="0"/>
          <c:tx>
            <c:v>C. hematopoiéticas</c:v>
          </c:tx>
          <c:spPr>
            <a:ln w="28575">
              <a:noFill/>
            </a:ln>
          </c:spPr>
          <c:marker>
            <c:symbol val="circle"/>
            <c:size val="4"/>
            <c:spPr>
              <a:solidFill>
                <a:schemeClr val="tx1"/>
              </a:solidFill>
              <a:ln w="3175">
                <a:solidFill>
                  <a:schemeClr val="tx1"/>
                </a:solidFill>
              </a:ln>
            </c:spPr>
          </c:marker>
          <c:xVal>
            <c:numRef>
              <c:f>CD2E!$E$13:$E$38</c:f>
              <c:numCache>
                <c:formatCode>#,#00</c:formatCode>
                <c:ptCount val="26"/>
                <c:pt idx="0">
                  <c:v>-2.2689075630246691E-3</c:v>
                </c:pt>
                <c:pt idx="1">
                  <c:v>0.60277310924369942</c:v>
                </c:pt>
                <c:pt idx="2">
                  <c:v>2.4178991596638681</c:v>
                </c:pt>
                <c:pt idx="3">
                  <c:v>4.8380672268907574</c:v>
                </c:pt>
                <c:pt idx="4">
                  <c:v>5.4431092436974815</c:v>
                </c:pt>
                <c:pt idx="5">
                  <c:v>8.4683193277310949</c:v>
                </c:pt>
                <c:pt idx="6">
                  <c:v>8.4683193277310949</c:v>
                </c:pt>
                <c:pt idx="7">
                  <c:v>8.4683193277310949</c:v>
                </c:pt>
                <c:pt idx="8">
                  <c:v>16.938907563025211</c:v>
                </c:pt>
                <c:pt idx="9">
                  <c:v>16.938907563025211</c:v>
                </c:pt>
                <c:pt idx="10">
                  <c:v>21.174201680672269</c:v>
                </c:pt>
                <c:pt idx="11">
                  <c:v>24.199411764705886</c:v>
                </c:pt>
                <c:pt idx="12">
                  <c:v>24.199411764705886</c:v>
                </c:pt>
                <c:pt idx="13">
                  <c:v>24.804453781512606</c:v>
                </c:pt>
                <c:pt idx="14">
                  <c:v>24.804453781512606</c:v>
                </c:pt>
                <c:pt idx="15">
                  <c:v>24.804453781512606</c:v>
                </c:pt>
                <c:pt idx="16">
                  <c:v>31.459915966386554</c:v>
                </c:pt>
                <c:pt idx="17">
                  <c:v>40.535546218487397</c:v>
                </c:pt>
                <c:pt idx="18">
                  <c:v>47.191008403361351</c:v>
                </c:pt>
                <c:pt idx="19">
                  <c:v>47.796050420168072</c:v>
                </c:pt>
                <c:pt idx="20">
                  <c:v>47.796050420168072</c:v>
                </c:pt>
                <c:pt idx="21">
                  <c:v>54.451512605042012</c:v>
                </c:pt>
                <c:pt idx="22">
                  <c:v>55.056554621848747</c:v>
                </c:pt>
                <c:pt idx="23">
                  <c:v>56.266638655462188</c:v>
                </c:pt>
                <c:pt idx="24">
                  <c:v>69.577563025210083</c:v>
                </c:pt>
                <c:pt idx="25">
                  <c:v>71.997731092436979</c:v>
                </c:pt>
              </c:numCache>
            </c:numRef>
          </c:xVal>
          <c:yVal>
            <c:numRef>
              <c:f>CD2E!$F$13:$F$38</c:f>
              <c:numCache>
                <c:formatCode>#,#00E+00</c:formatCode>
                <c:ptCount val="26"/>
                <c:pt idx="0">
                  <c:v>5080.3311156117634</c:v>
                </c:pt>
                <c:pt idx="1">
                  <c:v>3077.2941701920645</c:v>
                </c:pt>
                <c:pt idx="2">
                  <c:v>4783.7145647210236</c:v>
                </c:pt>
                <c:pt idx="3">
                  <c:v>3612.7705128921361</c:v>
                </c:pt>
                <c:pt idx="4">
                  <c:v>3612.7705128921361</c:v>
                </c:pt>
                <c:pt idx="5">
                  <c:v>1495.0230456510126</c:v>
                </c:pt>
                <c:pt idx="6">
                  <c:v>2060.5853618669171</c:v>
                </c:pt>
                <c:pt idx="7">
                  <c:v>5395.3395201702069</c:v>
                </c:pt>
                <c:pt idx="8">
                  <c:v>506.25135331439589</c:v>
                </c:pt>
                <c:pt idx="9">
                  <c:v>756.03969970687206</c:v>
                </c:pt>
                <c:pt idx="10">
                  <c:v>618.66478898997889</c:v>
                </c:pt>
                <c:pt idx="11">
                  <c:v>325.66415013457112</c:v>
                </c:pt>
                <c:pt idx="12">
                  <c:v>923.91879690782912</c:v>
                </c:pt>
                <c:pt idx="13">
                  <c:v>352.86260324204852</c:v>
                </c:pt>
                <c:pt idx="14">
                  <c:v>559.64264193692418</c:v>
                </c:pt>
                <c:pt idx="15">
                  <c:v>756.03969970687206</c:v>
                </c:pt>
                <c:pt idx="16">
                  <c:v>73.843089573751612</c:v>
                </c:pt>
                <c:pt idx="17">
                  <c:v>11.211697237880605</c:v>
                </c:pt>
                <c:pt idx="18">
                  <c:v>31.80791566722052</c:v>
                </c:pt>
                <c:pt idx="19">
                  <c:v>2.1654088435189958</c:v>
                </c:pt>
                <c:pt idx="20">
                  <c:v>4.2819657824484141</c:v>
                </c:pt>
                <c:pt idx="21">
                  <c:v>11.211697237880605</c:v>
                </c:pt>
                <c:pt idx="22">
                  <c:v>1.5710759593984192</c:v>
                </c:pt>
                <c:pt idx="23">
                  <c:v>10.770937879174014</c:v>
                </c:pt>
                <c:pt idx="24">
                  <c:v>1.0520073627265016</c:v>
                </c:pt>
                <c:pt idx="25">
                  <c:v>1.1398677333322762</c:v>
                </c:pt>
              </c:numCache>
            </c:numRef>
          </c:yVal>
          <c:smooth val="1"/>
        </c:ser>
        <c:dLbls>
          <c:showLegendKey val="0"/>
          <c:showVal val="0"/>
          <c:showCatName val="0"/>
          <c:showSerName val="0"/>
          <c:showPercent val="0"/>
          <c:showBubbleSize val="0"/>
        </c:dLbls>
        <c:axId val="90311680"/>
        <c:axId val="90347008"/>
      </c:scatterChart>
      <c:valAx>
        <c:axId val="90311680"/>
        <c:scaling>
          <c:orientation val="minMax"/>
          <c:max val="80"/>
          <c:min val="0"/>
        </c:scaling>
        <c:delete val="0"/>
        <c:axPos val="b"/>
        <c:title>
          <c:tx>
            <c:rich>
              <a:bodyPr/>
              <a:lstStyle/>
              <a:p>
                <a:pPr>
                  <a:defRPr/>
                </a:pPr>
                <a:r>
                  <a:rPr lang="es-CO"/>
                  <a:t>Tiempo (horas)</a:t>
                </a:r>
              </a:p>
            </c:rich>
          </c:tx>
          <c:layout/>
          <c:overlay val="0"/>
        </c:title>
        <c:numFmt formatCode="#,#00" sourceLinked="1"/>
        <c:majorTickMark val="out"/>
        <c:minorTickMark val="none"/>
        <c:tickLblPos val="nextTo"/>
        <c:crossAx val="90347008"/>
        <c:crossesAt val="0.1"/>
        <c:crossBetween val="midCat"/>
      </c:valAx>
      <c:valAx>
        <c:axId val="90347008"/>
        <c:scaling>
          <c:logBase val="10"/>
          <c:orientation val="minMax"/>
          <c:max val="1000000"/>
          <c:min val="0.1"/>
        </c:scaling>
        <c:delete val="0"/>
        <c:axPos val="l"/>
        <c:title>
          <c:tx>
            <c:rich>
              <a:bodyPr rot="-5400000" vert="horz"/>
              <a:lstStyle/>
              <a:p>
                <a:pPr>
                  <a:defRPr/>
                </a:pPr>
                <a:r>
                  <a:rPr lang="es-CO"/>
                  <a:t>CFU/Fémur</a:t>
                </a:r>
              </a:p>
            </c:rich>
          </c:tx>
          <c:layout/>
          <c:overlay val="0"/>
        </c:title>
        <c:numFmt formatCode="0.E+00" sourceLinked="0"/>
        <c:majorTickMark val="out"/>
        <c:minorTickMark val="none"/>
        <c:tickLblPos val="nextTo"/>
        <c:crossAx val="90311680"/>
        <c:crosses val="autoZero"/>
        <c:crossBetween val="midCat"/>
      </c:valAx>
    </c:plotArea>
    <c:plotVisOnly val="1"/>
    <c:dispBlanksAs val="gap"/>
    <c:showDLblsOverMax val="0"/>
  </c:chart>
  <c:txPr>
    <a:bodyPr/>
    <a:lstStyle/>
    <a:p>
      <a:pPr>
        <a:defRPr sz="1200"/>
      </a:pPr>
      <a:endParaRPr lang="es-CO"/>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v>Distribución Internacional Piperacilina-Tazobactam y Pseudomona Aeruginosa</c:v>
          </c:tx>
          <c:spPr>
            <a:solidFill>
              <a:schemeClr val="tx2"/>
            </a:solidFill>
            <a:ln w="6350">
              <a:solidFill>
                <a:sysClr val="windowText" lastClr="000000"/>
              </a:solidFill>
            </a:ln>
          </c:spPr>
          <c:invertIfNegative val="0"/>
          <c:dPt>
            <c:idx val="14"/>
            <c:invertIfNegative val="0"/>
            <c:bubble3D val="0"/>
            <c:spPr>
              <a:solidFill>
                <a:schemeClr val="accent2"/>
              </a:solidFill>
              <a:ln w="6350">
                <a:solidFill>
                  <a:sysClr val="windowText" lastClr="000000"/>
                </a:solidFill>
              </a:ln>
            </c:spPr>
          </c:dPt>
          <c:dPt>
            <c:idx val="15"/>
            <c:invertIfNegative val="0"/>
            <c:bubble3D val="0"/>
            <c:spPr>
              <a:solidFill>
                <a:schemeClr val="accent2"/>
              </a:solidFill>
              <a:ln w="6350">
                <a:solidFill>
                  <a:sysClr val="windowText" lastClr="000000"/>
                </a:solidFill>
              </a:ln>
            </c:spPr>
          </c:dPt>
          <c:dPt>
            <c:idx val="16"/>
            <c:invertIfNegative val="0"/>
            <c:bubble3D val="0"/>
            <c:spPr>
              <a:solidFill>
                <a:schemeClr val="accent2"/>
              </a:solidFill>
              <a:ln w="6350">
                <a:solidFill>
                  <a:sysClr val="windowText" lastClr="000000"/>
                </a:solidFill>
              </a:ln>
            </c:spPr>
          </c:dPt>
          <c:dPt>
            <c:idx val="17"/>
            <c:invertIfNegative val="0"/>
            <c:bubble3D val="0"/>
            <c:spPr>
              <a:solidFill>
                <a:schemeClr val="accent2"/>
              </a:solidFill>
              <a:ln w="6350">
                <a:solidFill>
                  <a:sysClr val="windowText" lastClr="000000"/>
                </a:solidFill>
              </a:ln>
            </c:spPr>
          </c:dPt>
          <c:dPt>
            <c:idx val="18"/>
            <c:invertIfNegative val="0"/>
            <c:bubble3D val="0"/>
            <c:spPr>
              <a:solidFill>
                <a:schemeClr val="accent2"/>
              </a:solidFill>
              <a:ln w="6350">
                <a:solidFill>
                  <a:sysClr val="windowText" lastClr="000000"/>
                </a:solidFill>
              </a:ln>
            </c:spPr>
          </c:dPt>
          <c:cat>
            <c:numRef>
              <c:f>Hoja1!$B$6:$B$24</c:f>
              <c:numCache>
                <c:formatCode>General</c:formatCode>
                <c:ptCount val="19"/>
                <c:pt idx="0">
                  <c:v>2E-3</c:v>
                </c:pt>
                <c:pt idx="1">
                  <c:v>4.0000000000000001E-3</c:v>
                </c:pt>
                <c:pt idx="2">
                  <c:v>8.0000000000000002E-3</c:v>
                </c:pt>
                <c:pt idx="3">
                  <c:v>1.6E-2</c:v>
                </c:pt>
                <c:pt idx="4">
                  <c:v>3.2000000000000001E-2</c:v>
                </c:pt>
                <c:pt idx="5">
                  <c:v>6.4000000000000001E-2</c:v>
                </c:pt>
                <c:pt idx="6">
                  <c:v>0.125</c:v>
                </c:pt>
                <c:pt idx="7">
                  <c:v>0.25</c:v>
                </c:pt>
                <c:pt idx="8">
                  <c:v>0.5</c:v>
                </c:pt>
                <c:pt idx="9">
                  <c:v>1</c:v>
                </c:pt>
                <c:pt idx="10">
                  <c:v>2</c:v>
                </c:pt>
                <c:pt idx="11">
                  <c:v>4</c:v>
                </c:pt>
                <c:pt idx="12">
                  <c:v>8</c:v>
                </c:pt>
                <c:pt idx="13">
                  <c:v>16</c:v>
                </c:pt>
                <c:pt idx="14">
                  <c:v>32</c:v>
                </c:pt>
                <c:pt idx="15">
                  <c:v>64</c:v>
                </c:pt>
                <c:pt idx="16">
                  <c:v>128</c:v>
                </c:pt>
                <c:pt idx="17">
                  <c:v>256</c:v>
                </c:pt>
                <c:pt idx="18">
                  <c:v>512</c:v>
                </c:pt>
              </c:numCache>
            </c:numRef>
          </c:cat>
          <c:val>
            <c:numRef>
              <c:f>Hoja1!$C$6:$C$24</c:f>
              <c:numCache>
                <c:formatCode>General</c:formatCode>
                <c:ptCount val="19"/>
                <c:pt idx="0">
                  <c:v>0</c:v>
                </c:pt>
                <c:pt idx="1">
                  <c:v>0</c:v>
                </c:pt>
                <c:pt idx="2">
                  <c:v>5</c:v>
                </c:pt>
                <c:pt idx="3">
                  <c:v>1</c:v>
                </c:pt>
                <c:pt idx="4">
                  <c:v>0</c:v>
                </c:pt>
                <c:pt idx="5">
                  <c:v>4</c:v>
                </c:pt>
                <c:pt idx="6">
                  <c:v>23</c:v>
                </c:pt>
                <c:pt idx="7">
                  <c:v>37</c:v>
                </c:pt>
                <c:pt idx="8">
                  <c:v>453</c:v>
                </c:pt>
                <c:pt idx="9">
                  <c:v>886</c:v>
                </c:pt>
                <c:pt idx="10">
                  <c:v>3147</c:v>
                </c:pt>
                <c:pt idx="11">
                  <c:v>10479</c:v>
                </c:pt>
                <c:pt idx="12">
                  <c:v>5692</c:v>
                </c:pt>
                <c:pt idx="13">
                  <c:v>3595</c:v>
                </c:pt>
                <c:pt idx="14">
                  <c:v>1879</c:v>
                </c:pt>
                <c:pt idx="15">
                  <c:v>1506</c:v>
                </c:pt>
                <c:pt idx="16">
                  <c:v>3135</c:v>
                </c:pt>
                <c:pt idx="17">
                  <c:v>863</c:v>
                </c:pt>
                <c:pt idx="18">
                  <c:v>161</c:v>
                </c:pt>
              </c:numCache>
            </c:numRef>
          </c:val>
        </c:ser>
        <c:dLbls>
          <c:showLegendKey val="0"/>
          <c:showVal val="0"/>
          <c:showCatName val="0"/>
          <c:showSerName val="0"/>
          <c:showPercent val="0"/>
          <c:showBubbleSize val="0"/>
        </c:dLbls>
        <c:gapWidth val="50"/>
        <c:overlap val="20"/>
        <c:axId val="91126784"/>
        <c:axId val="91137152"/>
      </c:barChart>
      <c:catAx>
        <c:axId val="91126784"/>
        <c:scaling>
          <c:orientation val="minMax"/>
        </c:scaling>
        <c:delete val="0"/>
        <c:axPos val="b"/>
        <c:title>
          <c:tx>
            <c:rich>
              <a:bodyPr/>
              <a:lstStyle/>
              <a:p>
                <a:pPr>
                  <a:defRPr/>
                </a:pPr>
                <a:r>
                  <a:rPr lang="es-CO"/>
                  <a:t>MIC (mg/L)</a:t>
                </a:r>
              </a:p>
            </c:rich>
          </c:tx>
          <c:layout/>
          <c:overlay val="0"/>
        </c:title>
        <c:numFmt formatCode="General" sourceLinked="1"/>
        <c:majorTickMark val="out"/>
        <c:minorTickMark val="none"/>
        <c:tickLblPos val="nextTo"/>
        <c:txPr>
          <a:bodyPr rot="-3600000"/>
          <a:lstStyle/>
          <a:p>
            <a:pPr>
              <a:defRPr/>
            </a:pPr>
            <a:endParaRPr lang="es-CO"/>
          </a:p>
        </c:txPr>
        <c:crossAx val="91137152"/>
        <c:crosses val="autoZero"/>
        <c:auto val="1"/>
        <c:lblAlgn val="ctr"/>
        <c:lblOffset val="100"/>
        <c:noMultiLvlLbl val="0"/>
      </c:catAx>
      <c:valAx>
        <c:axId val="91137152"/>
        <c:scaling>
          <c:orientation val="minMax"/>
        </c:scaling>
        <c:delete val="0"/>
        <c:axPos val="l"/>
        <c:title>
          <c:tx>
            <c:rich>
              <a:bodyPr rot="-5400000" vert="horz"/>
              <a:lstStyle/>
              <a:p>
                <a:pPr>
                  <a:defRPr/>
                </a:pPr>
                <a:r>
                  <a:rPr lang="es-CO"/>
                  <a:t>% de microorganismo</a:t>
                </a:r>
              </a:p>
            </c:rich>
          </c:tx>
          <c:layout/>
          <c:overlay val="0"/>
        </c:title>
        <c:numFmt formatCode="General" sourceLinked="1"/>
        <c:majorTickMark val="out"/>
        <c:minorTickMark val="none"/>
        <c:tickLblPos val="nextTo"/>
        <c:crossAx val="91126784"/>
        <c:crosses val="autoZero"/>
        <c:crossBetween val="between"/>
      </c:valAx>
    </c:plotArea>
    <c:plotVisOnly val="1"/>
    <c:dispBlanksAs val="gap"/>
    <c:showDLblsOverMax val="0"/>
  </c:chart>
  <c:txPr>
    <a:bodyPr/>
    <a:lstStyle/>
    <a:p>
      <a:pPr>
        <a:defRPr sz="1600"/>
      </a:pPr>
      <a:endParaRPr lang="es-CO"/>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3"/>
          <c:order val="0"/>
          <c:tx>
            <c:v>Reg. No Lineal</c:v>
          </c:tx>
          <c:spPr>
            <a:ln w="15875">
              <a:solidFill>
                <a:schemeClr val="tx1"/>
              </a:solidFill>
            </a:ln>
          </c:spPr>
          <c:marker>
            <c:symbol val="none"/>
          </c:marker>
          <c:xVal>
            <c:numRef>
              <c:f>'2.'!$B$12:$B$21</c:f>
              <c:numCache>
                <c:formatCode>#,#00</c:formatCode>
                <c:ptCount val="10"/>
                <c:pt idx="0">
                  <c:v>0</c:v>
                </c:pt>
                <c:pt idx="1">
                  <c:v>0.5</c:v>
                </c:pt>
                <c:pt idx="2">
                  <c:v>1</c:v>
                </c:pt>
                <c:pt idx="3">
                  <c:v>1.5</c:v>
                </c:pt>
                <c:pt idx="4">
                  <c:v>2</c:v>
                </c:pt>
                <c:pt idx="5">
                  <c:v>4</c:v>
                </c:pt>
                <c:pt idx="6">
                  <c:v>6</c:v>
                </c:pt>
                <c:pt idx="7">
                  <c:v>12</c:v>
                </c:pt>
                <c:pt idx="8">
                  <c:v>15</c:v>
                </c:pt>
                <c:pt idx="9">
                  <c:v>18</c:v>
                </c:pt>
              </c:numCache>
            </c:numRef>
          </c:xVal>
          <c:yVal>
            <c:numRef>
              <c:f>'2.'!$N$12:$N$21</c:f>
              <c:numCache>
                <c:formatCode>0.00</c:formatCode>
                <c:ptCount val="10"/>
                <c:pt idx="0">
                  <c:v>0</c:v>
                </c:pt>
                <c:pt idx="1">
                  <c:v>6.6584931428014515</c:v>
                </c:pt>
                <c:pt idx="2">
                  <c:v>10.048634433201068</c:v>
                </c:pt>
                <c:pt idx="3">
                  <c:v>11.584330635191391</c:v>
                </c:pt>
                <c:pt idx="4">
                  <c:v>12.078914164441853</c:v>
                </c:pt>
                <c:pt idx="5">
                  <c:v>10.467468940521762</c:v>
                </c:pt>
                <c:pt idx="6">
                  <c:v>8.0610362379460856</c:v>
                </c:pt>
                <c:pt idx="7">
                  <c:v>3.4937555502617279</c:v>
                </c:pt>
                <c:pt idx="8">
                  <c:v>2.2965104163929309</c:v>
                </c:pt>
                <c:pt idx="9">
                  <c:v>1.5095257594913156</c:v>
                </c:pt>
              </c:numCache>
            </c:numRef>
          </c:yVal>
          <c:smooth val="1"/>
        </c:ser>
        <c:dLbls>
          <c:showLegendKey val="0"/>
          <c:showVal val="0"/>
          <c:showCatName val="0"/>
          <c:showSerName val="0"/>
          <c:showPercent val="0"/>
          <c:showBubbleSize val="0"/>
        </c:dLbls>
        <c:axId val="91189632"/>
        <c:axId val="91191552"/>
      </c:scatterChart>
      <c:valAx>
        <c:axId val="91189632"/>
        <c:scaling>
          <c:orientation val="minMax"/>
        </c:scaling>
        <c:delete val="0"/>
        <c:axPos val="b"/>
        <c:title>
          <c:tx>
            <c:rich>
              <a:bodyPr/>
              <a:lstStyle/>
              <a:p>
                <a:pPr>
                  <a:defRPr/>
                </a:pPr>
                <a:r>
                  <a:rPr lang="es-CO"/>
                  <a:t>Tiempo (hr)</a:t>
                </a:r>
              </a:p>
            </c:rich>
          </c:tx>
          <c:layout/>
          <c:overlay val="0"/>
        </c:title>
        <c:numFmt formatCode="#,##0" sourceLinked="0"/>
        <c:majorTickMark val="out"/>
        <c:minorTickMark val="out"/>
        <c:tickLblPos val="nextTo"/>
        <c:crossAx val="91191552"/>
        <c:crosses val="autoZero"/>
        <c:crossBetween val="midCat"/>
      </c:valAx>
      <c:valAx>
        <c:axId val="91191552"/>
        <c:scaling>
          <c:orientation val="minMax"/>
        </c:scaling>
        <c:delete val="0"/>
        <c:axPos val="l"/>
        <c:title>
          <c:tx>
            <c:rich>
              <a:bodyPr rot="-5400000" vert="horz"/>
              <a:lstStyle/>
              <a:p>
                <a:pPr>
                  <a:defRPr/>
                </a:pPr>
                <a:r>
                  <a:rPr lang="es-CO"/>
                  <a:t>Concentración (mg/L)</a:t>
                </a:r>
              </a:p>
            </c:rich>
          </c:tx>
          <c:layout/>
          <c:overlay val="0"/>
        </c:title>
        <c:numFmt formatCode="0" sourceLinked="0"/>
        <c:majorTickMark val="out"/>
        <c:minorTickMark val="none"/>
        <c:tickLblPos val="nextTo"/>
        <c:crossAx val="91189632"/>
        <c:crosses val="autoZero"/>
        <c:crossBetween val="midCat"/>
      </c:valAx>
    </c:plotArea>
    <c:plotVisOnly val="1"/>
    <c:dispBlanksAs val="gap"/>
    <c:showDLblsOverMax val="0"/>
  </c:chart>
  <c:txPr>
    <a:bodyPr/>
    <a:lstStyle/>
    <a:p>
      <a:pPr>
        <a:defRPr sz="1400"/>
      </a:pPr>
      <a:endParaRPr lang="es-CO"/>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37"/>
    </mc:Choice>
    <mc:Fallback>
      <c:style val="37"/>
    </mc:Fallback>
  </mc:AlternateContent>
  <c:chart>
    <c:title>
      <c:tx>
        <c:rich>
          <a:bodyPr/>
          <a:lstStyle/>
          <a:p>
            <a:pPr>
              <a:defRPr>
                <a:solidFill>
                  <a:srgbClr val="FF0000"/>
                </a:solidFill>
                <a:effectLst>
                  <a:outerShdw blurRad="38100" dist="38100" dir="2700000" algn="tl">
                    <a:srgbClr val="000000">
                      <a:alpha val="43137"/>
                    </a:srgbClr>
                  </a:outerShdw>
                </a:effectLst>
              </a:defRPr>
            </a:pPr>
            <a:r>
              <a:rPr lang="es-CO">
                <a:solidFill>
                  <a:srgbClr val="FF0000"/>
                </a:solidFill>
                <a:effectLst>
                  <a:outerShdw blurRad="38100" dist="38100" dir="2700000" algn="tl">
                    <a:srgbClr val="000000">
                      <a:alpha val="43137"/>
                    </a:srgbClr>
                  </a:outerShdw>
                </a:effectLst>
              </a:rPr>
              <a:t>Relación de índice con respuesta clínica para amikacina</a:t>
            </a:r>
          </a:p>
        </c:rich>
      </c:tx>
      <c:layout/>
      <c:overlay val="0"/>
    </c:title>
    <c:autoTitleDeleted val="0"/>
    <c:plotArea>
      <c:layout/>
      <c:barChart>
        <c:barDir val="col"/>
        <c:grouping val="clustered"/>
        <c:varyColors val="0"/>
        <c:ser>
          <c:idx val="0"/>
          <c:order val="0"/>
          <c:tx>
            <c:strRef>
              <c:f>CPMAX!$A$2</c:f>
              <c:strCache>
                <c:ptCount val="1"/>
                <c:pt idx="0">
                  <c:v>Cmax/MIC</c:v>
                </c:pt>
              </c:strCache>
            </c:strRef>
          </c:tx>
          <c:invertIfNegative val="0"/>
          <c:cat>
            <c:numRef>
              <c:f>CPMAX!$A$3:$A$8</c:f>
              <c:numCache>
                <c:formatCode>General</c:formatCode>
                <c:ptCount val="6"/>
                <c:pt idx="0">
                  <c:v>2</c:v>
                </c:pt>
                <c:pt idx="1">
                  <c:v>4</c:v>
                </c:pt>
                <c:pt idx="2">
                  <c:v>6</c:v>
                </c:pt>
                <c:pt idx="3">
                  <c:v>8</c:v>
                </c:pt>
                <c:pt idx="4">
                  <c:v>10</c:v>
                </c:pt>
                <c:pt idx="5">
                  <c:v>12</c:v>
                </c:pt>
              </c:numCache>
            </c:numRef>
          </c:cat>
          <c:val>
            <c:numRef>
              <c:f>CPMAX!$B$3:$B$8</c:f>
              <c:numCache>
                <c:formatCode>General</c:formatCode>
                <c:ptCount val="6"/>
                <c:pt idx="0">
                  <c:v>0.55000000000000004</c:v>
                </c:pt>
                <c:pt idx="1">
                  <c:v>0.65</c:v>
                </c:pt>
                <c:pt idx="2">
                  <c:v>0.7</c:v>
                </c:pt>
                <c:pt idx="3">
                  <c:v>0.83</c:v>
                </c:pt>
                <c:pt idx="4">
                  <c:v>0.89</c:v>
                </c:pt>
                <c:pt idx="5">
                  <c:v>0.92</c:v>
                </c:pt>
              </c:numCache>
            </c:numRef>
          </c:val>
        </c:ser>
        <c:dLbls>
          <c:showLegendKey val="0"/>
          <c:showVal val="0"/>
          <c:showCatName val="0"/>
          <c:showSerName val="0"/>
          <c:showPercent val="0"/>
          <c:showBubbleSize val="0"/>
        </c:dLbls>
        <c:gapWidth val="90"/>
        <c:axId val="91252224"/>
        <c:axId val="91254144"/>
      </c:barChart>
      <c:catAx>
        <c:axId val="91252224"/>
        <c:scaling>
          <c:orientation val="minMax"/>
        </c:scaling>
        <c:delete val="0"/>
        <c:axPos val="b"/>
        <c:title>
          <c:tx>
            <c:rich>
              <a:bodyPr/>
              <a:lstStyle/>
              <a:p>
                <a:pPr>
                  <a:defRPr/>
                </a:pPr>
                <a:r>
                  <a:rPr lang="es-CO"/>
                  <a:t>Cmax/MIC</a:t>
                </a:r>
              </a:p>
            </c:rich>
          </c:tx>
          <c:layout/>
          <c:overlay val="0"/>
        </c:title>
        <c:numFmt formatCode="General" sourceLinked="1"/>
        <c:majorTickMark val="out"/>
        <c:minorTickMark val="none"/>
        <c:tickLblPos val="nextTo"/>
        <c:crossAx val="91254144"/>
        <c:crosses val="autoZero"/>
        <c:auto val="1"/>
        <c:lblAlgn val="ctr"/>
        <c:lblOffset val="100"/>
        <c:noMultiLvlLbl val="0"/>
      </c:catAx>
      <c:valAx>
        <c:axId val="91254144"/>
        <c:scaling>
          <c:orientation val="minMax"/>
          <c:max val="1"/>
          <c:min val="0"/>
        </c:scaling>
        <c:delete val="0"/>
        <c:axPos val="l"/>
        <c:title>
          <c:tx>
            <c:rich>
              <a:bodyPr rot="-5400000" vert="horz"/>
              <a:lstStyle/>
              <a:p>
                <a:pPr>
                  <a:defRPr/>
                </a:pPr>
                <a:r>
                  <a:rPr lang="es-CO"/>
                  <a:t>Respuesta Clínica</a:t>
                </a:r>
              </a:p>
            </c:rich>
          </c:tx>
          <c:layout/>
          <c:overlay val="0"/>
        </c:title>
        <c:numFmt formatCode="0%" sourceLinked="0"/>
        <c:majorTickMark val="out"/>
        <c:minorTickMark val="none"/>
        <c:tickLblPos val="nextTo"/>
        <c:crossAx val="91252224"/>
        <c:crosses val="autoZero"/>
        <c:crossBetween val="between"/>
        <c:majorUnit val="0.2"/>
      </c:valAx>
    </c:plotArea>
    <c:plotVisOnly val="1"/>
    <c:dispBlanksAs val="gap"/>
    <c:showDLblsOverMax val="0"/>
  </c:chart>
  <c:txPr>
    <a:bodyPr/>
    <a:lstStyle/>
    <a:p>
      <a:pPr>
        <a:defRPr sz="1400"/>
      </a:pPr>
      <a:endParaRPr lang="es-CO"/>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solidFill>
                  <a:srgbClr val="FF0000"/>
                </a:solidFill>
                <a:effectLst>
                  <a:outerShdw blurRad="38100" dist="38100" dir="2700000" algn="tl">
                    <a:srgbClr val="000000">
                      <a:alpha val="43137"/>
                    </a:srgbClr>
                  </a:outerShdw>
                </a:effectLst>
              </a:defRPr>
            </a:pPr>
            <a:r>
              <a:rPr lang="es-CO">
                <a:solidFill>
                  <a:srgbClr val="FF0000"/>
                </a:solidFill>
                <a:effectLst>
                  <a:outerShdw blurRad="38100" dist="38100" dir="2700000" algn="tl">
                    <a:srgbClr val="000000">
                      <a:alpha val="43137"/>
                    </a:srgbClr>
                  </a:outerShdw>
                </a:effectLst>
              </a:rPr>
              <a:t>Terapia de fluoroquinolonas para neumonía nosocomial</a:t>
            </a:r>
          </a:p>
        </c:rich>
      </c:tx>
      <c:layout/>
      <c:overlay val="0"/>
    </c:title>
    <c:autoTitleDeleted val="0"/>
    <c:plotArea>
      <c:layout/>
      <c:barChart>
        <c:barDir val="col"/>
        <c:grouping val="clustered"/>
        <c:varyColors val="0"/>
        <c:ser>
          <c:idx val="0"/>
          <c:order val="0"/>
          <c:tx>
            <c:strRef>
              <c:f>AUC!$B$1</c:f>
              <c:strCache>
                <c:ptCount val="1"/>
                <c:pt idx="0">
                  <c:v>Microbiológica</c:v>
                </c:pt>
              </c:strCache>
            </c:strRef>
          </c:tx>
          <c:invertIfNegative val="0"/>
          <c:cat>
            <c:strRef>
              <c:f>AUC!$A$2:$A$6</c:f>
              <c:strCache>
                <c:ptCount val="5"/>
                <c:pt idx="0">
                  <c:v>0-62.5</c:v>
                </c:pt>
                <c:pt idx="1">
                  <c:v>62.5-125</c:v>
                </c:pt>
                <c:pt idx="2">
                  <c:v>125-250</c:v>
                </c:pt>
                <c:pt idx="3">
                  <c:v>250-500</c:v>
                </c:pt>
                <c:pt idx="4">
                  <c:v>&gt;500</c:v>
                </c:pt>
              </c:strCache>
            </c:strRef>
          </c:cat>
          <c:val>
            <c:numRef>
              <c:f>AUC!$B$2:$B$6</c:f>
              <c:numCache>
                <c:formatCode>General</c:formatCode>
                <c:ptCount val="5"/>
                <c:pt idx="0">
                  <c:v>44</c:v>
                </c:pt>
                <c:pt idx="1">
                  <c:v>40</c:v>
                </c:pt>
                <c:pt idx="2">
                  <c:v>88</c:v>
                </c:pt>
                <c:pt idx="3">
                  <c:v>71</c:v>
                </c:pt>
                <c:pt idx="4">
                  <c:v>77</c:v>
                </c:pt>
              </c:numCache>
            </c:numRef>
          </c:val>
        </c:ser>
        <c:ser>
          <c:idx val="1"/>
          <c:order val="1"/>
          <c:tx>
            <c:strRef>
              <c:f>AUC!$C$1</c:f>
              <c:strCache>
                <c:ptCount val="1"/>
                <c:pt idx="0">
                  <c:v>Clínica</c:v>
                </c:pt>
              </c:strCache>
            </c:strRef>
          </c:tx>
          <c:invertIfNegative val="0"/>
          <c:cat>
            <c:strRef>
              <c:f>AUC!$A$2:$A$6</c:f>
              <c:strCache>
                <c:ptCount val="5"/>
                <c:pt idx="0">
                  <c:v>0-62.5</c:v>
                </c:pt>
                <c:pt idx="1">
                  <c:v>62.5-125</c:v>
                </c:pt>
                <c:pt idx="2">
                  <c:v>125-250</c:v>
                </c:pt>
                <c:pt idx="3">
                  <c:v>250-500</c:v>
                </c:pt>
                <c:pt idx="4">
                  <c:v>&gt;500</c:v>
                </c:pt>
              </c:strCache>
            </c:strRef>
          </c:cat>
          <c:val>
            <c:numRef>
              <c:f>AUC!$C$2:$C$6</c:f>
              <c:numCache>
                <c:formatCode>General</c:formatCode>
                <c:ptCount val="5"/>
                <c:pt idx="0">
                  <c:v>22</c:v>
                </c:pt>
                <c:pt idx="1">
                  <c:v>30</c:v>
                </c:pt>
                <c:pt idx="2">
                  <c:v>81</c:v>
                </c:pt>
                <c:pt idx="3">
                  <c:v>86</c:v>
                </c:pt>
                <c:pt idx="4">
                  <c:v>82</c:v>
                </c:pt>
              </c:numCache>
            </c:numRef>
          </c:val>
        </c:ser>
        <c:dLbls>
          <c:showLegendKey val="0"/>
          <c:showVal val="0"/>
          <c:showCatName val="0"/>
          <c:showSerName val="0"/>
          <c:showPercent val="0"/>
          <c:showBubbleSize val="0"/>
        </c:dLbls>
        <c:gapWidth val="150"/>
        <c:axId val="84950400"/>
        <c:axId val="84977152"/>
      </c:barChart>
      <c:catAx>
        <c:axId val="84950400"/>
        <c:scaling>
          <c:orientation val="minMax"/>
        </c:scaling>
        <c:delete val="0"/>
        <c:axPos val="b"/>
        <c:title>
          <c:tx>
            <c:rich>
              <a:bodyPr/>
              <a:lstStyle/>
              <a:p>
                <a:pPr>
                  <a:defRPr/>
                </a:pPr>
                <a:r>
                  <a:rPr lang="es-CO"/>
                  <a:t>AUC/MIC</a:t>
                </a:r>
              </a:p>
            </c:rich>
          </c:tx>
          <c:layout/>
          <c:overlay val="0"/>
        </c:title>
        <c:majorTickMark val="out"/>
        <c:minorTickMark val="none"/>
        <c:tickLblPos val="nextTo"/>
        <c:crossAx val="84977152"/>
        <c:crosses val="autoZero"/>
        <c:auto val="1"/>
        <c:lblAlgn val="ctr"/>
        <c:lblOffset val="100"/>
        <c:noMultiLvlLbl val="0"/>
      </c:catAx>
      <c:valAx>
        <c:axId val="84977152"/>
        <c:scaling>
          <c:orientation val="minMax"/>
        </c:scaling>
        <c:delete val="0"/>
        <c:axPos val="l"/>
        <c:title>
          <c:tx>
            <c:rich>
              <a:bodyPr rot="-5400000" vert="horz"/>
              <a:lstStyle/>
              <a:p>
                <a:pPr>
                  <a:defRPr/>
                </a:pPr>
                <a:r>
                  <a:rPr lang="es-CO"/>
                  <a:t>Pacientes curados (%)</a:t>
                </a:r>
              </a:p>
            </c:rich>
          </c:tx>
          <c:layout/>
          <c:overlay val="0"/>
        </c:title>
        <c:numFmt formatCode="General" sourceLinked="1"/>
        <c:majorTickMark val="out"/>
        <c:minorTickMark val="none"/>
        <c:tickLblPos val="nextTo"/>
        <c:crossAx val="84950400"/>
        <c:crosses val="autoZero"/>
        <c:crossBetween val="between"/>
      </c:valAx>
    </c:plotArea>
    <c:legend>
      <c:legendPos val="r"/>
      <c:layout/>
      <c:overlay val="0"/>
    </c:legend>
    <c:plotVisOnly val="1"/>
    <c:dispBlanksAs val="gap"/>
    <c:showDLblsOverMax val="0"/>
  </c:chart>
  <c:spPr>
    <a:ln>
      <a:solidFill>
        <a:schemeClr val="tx1"/>
      </a:solidFill>
    </a:ln>
  </c:spPr>
  <c:txPr>
    <a:bodyPr/>
    <a:lstStyle/>
    <a:p>
      <a:pPr>
        <a:defRPr sz="1400"/>
      </a:pPr>
      <a:endParaRPr lang="es-CO"/>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teff [t1/2 = 0.75h]</c:v>
          </c:tx>
          <c:spPr>
            <a:ln w="3175">
              <a:solidFill>
                <a:sysClr val="windowText" lastClr="000000"/>
              </a:solidFill>
            </a:ln>
          </c:spPr>
          <c:marker>
            <c:symbol val="circle"/>
            <c:size val="3"/>
            <c:spPr>
              <a:solidFill>
                <a:schemeClr val="tx1"/>
              </a:solidFill>
              <a:ln>
                <a:solidFill>
                  <a:sysClr val="windowText" lastClr="000000"/>
                </a:solidFill>
              </a:ln>
            </c:spPr>
          </c:marker>
          <c:xVal>
            <c:numRef>
              <c:f>Hoja2!$B$3:$B$21</c:f>
              <c:numCache>
                <c:formatCode>General</c:formatCode>
                <c:ptCount val="19"/>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numCache>
            </c:numRef>
          </c:xVal>
          <c:yVal>
            <c:numRef>
              <c:f>Hoja2!$C$3:$C$21</c:f>
              <c:numCache>
                <c:formatCode>General</c:formatCode>
                <c:ptCount val="19"/>
                <c:pt idx="0">
                  <c:v>3.24</c:v>
                </c:pt>
                <c:pt idx="1">
                  <c:v>3.67</c:v>
                </c:pt>
                <c:pt idx="2">
                  <c:v>3.98</c:v>
                </c:pt>
                <c:pt idx="3">
                  <c:v>4.22</c:v>
                </c:pt>
                <c:pt idx="4">
                  <c:v>4.42</c:v>
                </c:pt>
                <c:pt idx="5">
                  <c:v>4.59</c:v>
                </c:pt>
                <c:pt idx="6">
                  <c:v>4.7300000000000004</c:v>
                </c:pt>
                <c:pt idx="7">
                  <c:v>4.8600000000000003</c:v>
                </c:pt>
                <c:pt idx="8">
                  <c:v>4.97</c:v>
                </c:pt>
                <c:pt idx="9">
                  <c:v>5.08</c:v>
                </c:pt>
                <c:pt idx="10">
                  <c:v>5.17</c:v>
                </c:pt>
                <c:pt idx="11">
                  <c:v>5.26</c:v>
                </c:pt>
                <c:pt idx="12">
                  <c:v>5.34</c:v>
                </c:pt>
                <c:pt idx="13">
                  <c:v>5.41</c:v>
                </c:pt>
                <c:pt idx="14">
                  <c:v>5.48</c:v>
                </c:pt>
                <c:pt idx="15">
                  <c:v>5.55</c:v>
                </c:pt>
                <c:pt idx="16">
                  <c:v>5.61</c:v>
                </c:pt>
                <c:pt idx="17">
                  <c:v>5.67</c:v>
                </c:pt>
                <c:pt idx="18">
                  <c:v>5.72</c:v>
                </c:pt>
              </c:numCache>
            </c:numRef>
          </c:yVal>
          <c:smooth val="1"/>
        </c:ser>
        <c:ser>
          <c:idx val="1"/>
          <c:order val="1"/>
          <c:tx>
            <c:v>teff [t1/2 = 1.5h]</c:v>
          </c:tx>
          <c:spPr>
            <a:ln w="3175">
              <a:solidFill>
                <a:sysClr val="windowText" lastClr="000000"/>
              </a:solidFill>
            </a:ln>
          </c:spPr>
          <c:marker>
            <c:symbol val="circle"/>
            <c:size val="4"/>
            <c:spPr>
              <a:solidFill>
                <a:schemeClr val="bg1"/>
              </a:solidFill>
              <a:ln>
                <a:solidFill>
                  <a:sysClr val="windowText" lastClr="000000"/>
                </a:solidFill>
              </a:ln>
            </c:spPr>
          </c:marker>
          <c:xVal>
            <c:numRef>
              <c:f>Hoja2!$B$3:$B$21</c:f>
              <c:numCache>
                <c:formatCode>General</c:formatCode>
                <c:ptCount val="19"/>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numCache>
            </c:numRef>
          </c:xVal>
          <c:yVal>
            <c:numRef>
              <c:f>Hoja2!$D$3:$D$21</c:f>
              <c:numCache>
                <c:formatCode>General</c:formatCode>
                <c:ptCount val="19"/>
                <c:pt idx="0">
                  <c:v>6.48</c:v>
                </c:pt>
                <c:pt idx="1">
                  <c:v>7.35</c:v>
                </c:pt>
                <c:pt idx="2">
                  <c:v>7.97</c:v>
                </c:pt>
                <c:pt idx="3">
                  <c:v>8.4499999999999993</c:v>
                </c:pt>
                <c:pt idx="4">
                  <c:v>8.84</c:v>
                </c:pt>
                <c:pt idx="5">
                  <c:v>9.18</c:v>
                </c:pt>
                <c:pt idx="6">
                  <c:v>9.4700000000000006</c:v>
                </c:pt>
                <c:pt idx="7">
                  <c:v>9.7200000000000006</c:v>
                </c:pt>
                <c:pt idx="8">
                  <c:v>9.9499999999999993</c:v>
                </c:pt>
                <c:pt idx="9">
                  <c:v>10.199999999999999</c:v>
                </c:pt>
                <c:pt idx="10">
                  <c:v>10.3</c:v>
                </c:pt>
                <c:pt idx="11">
                  <c:v>10.5</c:v>
                </c:pt>
                <c:pt idx="12">
                  <c:v>10.7</c:v>
                </c:pt>
                <c:pt idx="13">
                  <c:v>10.8</c:v>
                </c:pt>
                <c:pt idx="14">
                  <c:v>11</c:v>
                </c:pt>
                <c:pt idx="15">
                  <c:v>11.1</c:v>
                </c:pt>
                <c:pt idx="16">
                  <c:v>11.2</c:v>
                </c:pt>
                <c:pt idx="17">
                  <c:v>11.3</c:v>
                </c:pt>
                <c:pt idx="18">
                  <c:v>11.4</c:v>
                </c:pt>
              </c:numCache>
            </c:numRef>
          </c:yVal>
          <c:smooth val="1"/>
        </c:ser>
        <c:dLbls>
          <c:showLegendKey val="0"/>
          <c:showVal val="0"/>
          <c:showCatName val="0"/>
          <c:showSerName val="0"/>
          <c:showPercent val="0"/>
          <c:showBubbleSize val="0"/>
        </c:dLbls>
        <c:axId val="86042880"/>
        <c:axId val="86516480"/>
      </c:scatterChart>
      <c:valAx>
        <c:axId val="86042880"/>
        <c:scaling>
          <c:orientation val="minMax"/>
        </c:scaling>
        <c:delete val="0"/>
        <c:axPos val="b"/>
        <c:title>
          <c:tx>
            <c:rich>
              <a:bodyPr/>
              <a:lstStyle/>
              <a:p>
                <a:pPr>
                  <a:defRPr/>
                </a:pPr>
                <a:r>
                  <a:rPr lang="es-CO"/>
                  <a:t>Dosis (mg/kg)</a:t>
                </a:r>
              </a:p>
            </c:rich>
          </c:tx>
          <c:layout/>
          <c:overlay val="0"/>
        </c:title>
        <c:numFmt formatCode="General" sourceLinked="1"/>
        <c:majorTickMark val="out"/>
        <c:minorTickMark val="none"/>
        <c:tickLblPos val="nextTo"/>
        <c:crossAx val="86516480"/>
        <c:crosses val="autoZero"/>
        <c:crossBetween val="midCat"/>
      </c:valAx>
      <c:valAx>
        <c:axId val="86516480"/>
        <c:scaling>
          <c:orientation val="minMax"/>
        </c:scaling>
        <c:delete val="0"/>
        <c:axPos val="l"/>
        <c:title>
          <c:tx>
            <c:rich>
              <a:bodyPr rot="-5400000" vert="horz"/>
              <a:lstStyle/>
              <a:p>
                <a:pPr>
                  <a:defRPr/>
                </a:pPr>
                <a:r>
                  <a:rPr lang="es-CO"/>
                  <a:t>Duración del efecto (hr)</a:t>
                </a:r>
              </a:p>
            </c:rich>
          </c:tx>
          <c:layout/>
          <c:overlay val="0"/>
        </c:title>
        <c:numFmt formatCode="General" sourceLinked="1"/>
        <c:majorTickMark val="out"/>
        <c:minorTickMark val="none"/>
        <c:tickLblPos val="nextTo"/>
        <c:crossAx val="86042880"/>
        <c:crosses val="autoZero"/>
        <c:crossBetween val="midCat"/>
      </c:valAx>
    </c:plotArea>
    <c:plotVisOnly val="1"/>
    <c:dispBlanksAs val="gap"/>
    <c:showDLblsOverMax val="0"/>
  </c:chart>
  <c:txPr>
    <a:bodyPr/>
    <a:lstStyle/>
    <a:p>
      <a:pPr>
        <a:defRPr sz="1400"/>
      </a:pPr>
      <a:endParaRPr lang="es-CO"/>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7665453134451"/>
          <c:y val="8.832203266258383E-2"/>
          <c:w val="0.80859436775406335"/>
          <c:h val="0.72067475940507442"/>
        </c:manualLayout>
      </c:layout>
      <c:scatterChart>
        <c:scatterStyle val="lineMarker"/>
        <c:varyColors val="0"/>
        <c:ser>
          <c:idx val="0"/>
          <c:order val="0"/>
          <c:tx>
            <c:strRef>
              <c:f>nH!$B$3</c:f>
              <c:strCache>
                <c:ptCount val="1"/>
                <c:pt idx="0">
                  <c:v>0.5</c:v>
                </c:pt>
              </c:strCache>
            </c:strRef>
          </c:tx>
          <c:spPr>
            <a:ln w="28575">
              <a:solidFill>
                <a:sysClr val="windowText" lastClr="000000"/>
              </a:solidFill>
              <a:prstDash val="solid"/>
            </a:ln>
          </c:spPr>
          <c:marker>
            <c:symbol val="none"/>
          </c:marker>
          <c:xVal>
            <c:numRef>
              <c:f>nH!$A$4:$A$108</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nH!$B$4:$B$108</c:f>
              <c:numCache>
                <c:formatCode>0.00</c:formatCode>
                <c:ptCount val="105"/>
                <c:pt idx="0">
                  <c:v>0.3090169943749474</c:v>
                </c:pt>
                <c:pt idx="1">
                  <c:v>0.38742588672279316</c:v>
                </c:pt>
                <c:pt idx="2">
                  <c:v>0.4364916731037084</c:v>
                </c:pt>
                <c:pt idx="3">
                  <c:v>0.47213595499957939</c:v>
                </c:pt>
                <c:pt idx="4">
                  <c:v>0.5</c:v>
                </c:pt>
                <c:pt idx="5">
                  <c:v>0.52277442494833881</c:v>
                </c:pt>
                <c:pt idx="6">
                  <c:v>0.54196010845019194</c:v>
                </c:pt>
                <c:pt idx="7">
                  <c:v>0.55848155988774717</c:v>
                </c:pt>
                <c:pt idx="8">
                  <c:v>0.57294901687515776</c:v>
                </c:pt>
                <c:pt idx="9">
                  <c:v>0.58578643762690485</c:v>
                </c:pt>
                <c:pt idx="10">
                  <c:v>0.5973002521507228</c:v>
                </c:pt>
                <c:pt idx="11">
                  <c:v>0.60771904394073806</c:v>
                </c:pt>
                <c:pt idx="12">
                  <c:v>0.61721778146268125</c:v>
                </c:pt>
                <c:pt idx="13">
                  <c:v>0.62593330385102719</c:v>
                </c:pt>
                <c:pt idx="14">
                  <c:v>0.6339745962155614</c:v>
                </c:pt>
                <c:pt idx="15">
                  <c:v>0.64142982636371282</c:v>
                </c:pt>
                <c:pt idx="16">
                  <c:v>0.64837129522559267</c:v>
                </c:pt>
                <c:pt idx="17">
                  <c:v>0.65485900149960474</c:v>
                </c:pt>
                <c:pt idx="18">
                  <c:v>0.66094326108507406</c:v>
                </c:pt>
                <c:pt idx="19">
                  <c:v>0.66666666666666663</c:v>
                </c:pt>
                <c:pt idx="20">
                  <c:v>0.67206557712752513</c:v>
                </c:pt>
                <c:pt idx="21">
                  <c:v>0.67717126578226383</c:v>
                </c:pt>
                <c:pt idx="22">
                  <c:v>0.68201081695757726</c:v>
                </c:pt>
                <c:pt idx="23">
                  <c:v>0.68660783420508831</c:v>
                </c:pt>
                <c:pt idx="24">
                  <c:v>0.69098300562505255</c:v>
                </c:pt>
                <c:pt idx="25">
                  <c:v>0.69515455947660099</c:v>
                </c:pt>
                <c:pt idx="26">
                  <c:v>0.69913863460807946</c:v>
                </c:pt>
                <c:pt idx="27">
                  <c:v>0.70294958407829422</c:v>
                </c:pt>
                <c:pt idx="28">
                  <c:v>0.70660022588365434</c:v>
                </c:pt>
                <c:pt idx="29">
                  <c:v>0.71010205144336436</c:v>
                </c:pt>
                <c:pt idx="30">
                  <c:v>0.71346540007735637</c:v>
                </c:pt>
                <c:pt idx="31">
                  <c:v>0.71669960590098081</c:v>
                </c:pt>
                <c:pt idx="32">
                  <c:v>0.71981312219053106</c:v>
                </c:pt>
                <c:pt idx="33">
                  <c:v>0.7228136272274035</c:v>
                </c:pt>
                <c:pt idx="34">
                  <c:v>0.72570811482256836</c:v>
                </c:pt>
                <c:pt idx="35">
                  <c:v>0.72850297209681492</c:v>
                </c:pt>
                <c:pt idx="36">
                  <c:v>0.73120404660201743</c:v>
                </c:pt>
                <c:pt idx="37">
                  <c:v>0.73381670448211456</c:v>
                </c:pt>
                <c:pt idx="38">
                  <c:v>0.73634588106561938</c:v>
                </c:pt>
                <c:pt idx="39">
                  <c:v>0.73879612503625847</c:v>
                </c:pt>
                <c:pt idx="40">
                  <c:v>0.74117163713121237</c:v>
                </c:pt>
                <c:pt idx="41">
                  <c:v>0.74347630415704224</c:v>
                </c:pt>
                <c:pt idx="42">
                  <c:v>0.74571372898381105</c:v>
                </c:pt>
                <c:pt idx="43">
                  <c:v>0.74788725707201731</c:v>
                </c:pt>
                <c:pt idx="44">
                  <c:v>0.75</c:v>
                </c:pt>
                <c:pt idx="45">
                  <c:v>0.75205485638772918</c:v>
                </c:pt>
                <c:pt idx="46">
                  <c:v>0.75405453055343119</c:v>
                </c:pt>
                <c:pt idx="47">
                  <c:v>0.75600154919000773</c:v>
                </c:pt>
                <c:pt idx="48">
                  <c:v>0.75789827630685158</c:v>
                </c:pt>
                <c:pt idx="49">
                  <c:v>0.75974692664795784</c:v>
                </c:pt>
                <c:pt idx="50">
                  <c:v>0.76154957776801491</c:v>
                </c:pt>
                <c:pt idx="51">
                  <c:v>0.76330818092346586</c:v>
                </c:pt>
                <c:pt idx="52">
                  <c:v>0.76502457091458953</c:v>
                </c:pt>
                <c:pt idx="53">
                  <c:v>0.76670047499683702</c:v>
                </c:pt>
                <c:pt idx="54">
                  <c:v>0.76833752096445995</c:v>
                </c:pt>
                <c:pt idx="55">
                  <c:v>0.76993724449644108</c:v>
                </c:pt>
                <c:pt idx="56">
                  <c:v>0.7715010958435744</c:v>
                </c:pt>
                <c:pt idx="57">
                  <c:v>0.77303044592591696</c:v>
                </c:pt>
                <c:pt idx="58">
                  <c:v>0.77452659190152462</c:v>
                </c:pt>
                <c:pt idx="59">
                  <c:v>0.77599076226020414</c:v>
                </c:pt>
                <c:pt idx="60">
                  <c:v>0.77742412148976814</c:v>
                </c:pt>
                <c:pt idx="61">
                  <c:v>0.77882777435685946</c:v>
                </c:pt>
                <c:pt idx="62">
                  <c:v>0.78020276983967496</c:v>
                </c:pt>
                <c:pt idx="63">
                  <c:v>0.78155010474579123</c:v>
                </c:pt>
                <c:pt idx="64">
                  <c:v>0.78287072704466754</c:v>
                </c:pt>
                <c:pt idx="65">
                  <c:v>0.78416553894123031</c:v>
                </c:pt>
                <c:pt idx="66">
                  <c:v>0.78543539971414311</c:v>
                </c:pt>
                <c:pt idx="67">
                  <c:v>0.78668112833990833</c:v>
                </c:pt>
                <c:pt idx="68">
                  <c:v>0.78790350592177016</c:v>
                </c:pt>
                <c:pt idx="69">
                  <c:v>0.78910327794046609</c:v>
                </c:pt>
                <c:pt idx="70">
                  <c:v>0.79028115634217011</c:v>
                </c:pt>
                <c:pt idx="71">
                  <c:v>0.79143782147745856</c:v>
                </c:pt>
                <c:pt idx="72">
                  <c:v>0.79257392390378234</c:v>
                </c:pt>
                <c:pt idx="73">
                  <c:v>0.79369008606273417</c:v>
                </c:pt>
                <c:pt idx="74">
                  <c:v>0.79478690384232742</c:v>
                </c:pt>
                <c:pt idx="75">
                  <c:v>0.79586494803355035</c:v>
                </c:pt>
                <c:pt idx="76">
                  <c:v>0.79692476568960302</c:v>
                </c:pt>
                <c:pt idx="77">
                  <c:v>0.7979668813954589</c:v>
                </c:pt>
                <c:pt idx="78">
                  <c:v>0.79899179845470547</c:v>
                </c:pt>
                <c:pt idx="79">
                  <c:v>0.8</c:v>
                </c:pt>
                <c:pt idx="80">
                  <c:v>0.80099195003291968</c:v>
                </c:pt>
                <c:pt idx="81">
                  <c:v>0.80196809439848593</c:v>
                </c:pt>
                <c:pt idx="82">
                  <c:v>0.80292886169918765</c:v>
                </c:pt>
                <c:pt idx="83">
                  <c:v>0.80387466415292153</c:v>
                </c:pt>
                <c:pt idx="84">
                  <c:v>0.80480589839889616</c:v>
                </c:pt>
                <c:pt idx="85">
                  <c:v>0.80572294625521335</c:v>
                </c:pt>
                <c:pt idx="86">
                  <c:v>0.80662617543153403</c:v>
                </c:pt>
                <c:pt idx="87">
                  <c:v>0.80751594019996353</c:v>
                </c:pt>
                <c:pt idx="88">
                  <c:v>0.8083925820270359</c:v>
                </c:pt>
                <c:pt idx="89">
                  <c:v>0.80925643016945381</c:v>
                </c:pt>
                <c:pt idx="90">
                  <c:v>0.81010780223602852</c:v>
                </c:pt>
                <c:pt idx="91">
                  <c:v>0.8109470047180779</c:v>
                </c:pt>
                <c:pt idx="92">
                  <c:v>0.81177433349036565</c:v>
                </c:pt>
                <c:pt idx="93">
                  <c:v>0.81259007428450791</c:v>
                </c:pt>
                <c:pt idx="94">
                  <c:v>0.8133945031366292</c:v>
                </c:pt>
                <c:pt idx="95">
                  <c:v>0.81418788681091603</c:v>
                </c:pt>
                <c:pt idx="96">
                  <c:v>0.81497048320059517</c:v>
                </c:pt>
                <c:pt idx="97">
                  <c:v>0.8157425417077564</c:v>
                </c:pt>
                <c:pt idx="98">
                  <c:v>0.81650430360332993</c:v>
                </c:pt>
                <c:pt idx="99">
                  <c:v>0.8172560023684432</c:v>
                </c:pt>
                <c:pt idx="100">
                  <c:v>0.81799786401828922</c:v>
                </c:pt>
                <c:pt idx="101">
                  <c:v>0.81873010740956254</c:v>
                </c:pt>
                <c:pt idx="102">
                  <c:v>0.81945294453244455</c:v>
                </c:pt>
                <c:pt idx="103">
                  <c:v>0.82016658078805293</c:v>
                </c:pt>
                <c:pt idx="104">
                  <c:v>0.82087121525220796</c:v>
                </c:pt>
              </c:numCache>
            </c:numRef>
          </c:yVal>
          <c:smooth val="1"/>
        </c:ser>
        <c:ser>
          <c:idx val="1"/>
          <c:order val="1"/>
          <c:tx>
            <c:strRef>
              <c:f>nH!$C$3</c:f>
              <c:strCache>
                <c:ptCount val="1"/>
                <c:pt idx="0">
                  <c:v>0.75</c:v>
                </c:pt>
              </c:strCache>
            </c:strRef>
          </c:tx>
          <c:spPr>
            <a:ln w="28575">
              <a:solidFill>
                <a:schemeClr val="accent3">
                  <a:lumMod val="50000"/>
                </a:schemeClr>
              </a:solidFill>
              <a:prstDash val="solid"/>
            </a:ln>
          </c:spPr>
          <c:marker>
            <c:symbol val="none"/>
          </c:marker>
          <c:xVal>
            <c:numRef>
              <c:f>nH!$A$4:$A$108</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nH!$C$4:$C$108</c:f>
              <c:numCache>
                <c:formatCode>0.00</c:formatCode>
                <c:ptCount val="105"/>
                <c:pt idx="0">
                  <c:v>0.23021839651543288</c:v>
                </c:pt>
                <c:pt idx="1">
                  <c:v>0.33465221758806835</c:v>
                </c:pt>
                <c:pt idx="2">
                  <c:v>0.40537480048626434</c:v>
                </c:pt>
                <c:pt idx="3">
                  <c:v>0.45825796662817853</c:v>
                </c:pt>
                <c:pt idx="4">
                  <c:v>0.5</c:v>
                </c:pt>
                <c:pt idx="5">
                  <c:v>0.53413212450896508</c:v>
                </c:pt>
                <c:pt idx="6">
                  <c:v>0.56275585912611426</c:v>
                </c:pt>
                <c:pt idx="7">
                  <c:v>0.58722435061435307</c:v>
                </c:pt>
                <c:pt idx="8">
                  <c:v>0.60845916740458816</c:v>
                </c:pt>
                <c:pt idx="9">
                  <c:v>0.62711511917541107</c:v>
                </c:pt>
                <c:pt idx="10">
                  <c:v>0.6436732375412002</c:v>
                </c:pt>
                <c:pt idx="11">
                  <c:v>0.65849656180042782</c:v>
                </c:pt>
                <c:pt idx="12">
                  <c:v>0.6718652789638766</c:v>
                </c:pt>
                <c:pt idx="13">
                  <c:v>0.68399975334727237</c:v>
                </c:pt>
                <c:pt idx="14">
                  <c:v>0.69507612496843929</c:v>
                </c:pt>
                <c:pt idx="15">
                  <c:v>0.70523717346160875</c:v>
                </c:pt>
                <c:pt idx="16">
                  <c:v>0.71460006794896669</c:v>
                </c:pt>
                <c:pt idx="17">
                  <c:v>0.72326201177301286</c:v>
                </c:pt>
                <c:pt idx="18">
                  <c:v>0.73130442976077092</c:v>
                </c:pt>
                <c:pt idx="19">
                  <c:v>0.73879612503625869</c:v>
                </c:pt>
                <c:pt idx="20">
                  <c:v>0.74579569360840692</c:v>
                </c:pt>
                <c:pt idx="21">
                  <c:v>0.75235339538157997</c:v>
                </c:pt>
                <c:pt idx="22">
                  <c:v>0.7585126210748514</c:v>
                </c:pt>
                <c:pt idx="23">
                  <c:v>0.76431105465323945</c:v>
                </c:pt>
                <c:pt idx="24">
                  <c:v>0.76978160348456703</c:v>
                </c:pt>
                <c:pt idx="25">
                  <c:v>0.77495314930741432</c:v>
                </c:pt>
                <c:pt idx="26">
                  <c:v>0.7798511595310651</c:v>
                </c:pt>
                <c:pt idx="27">
                  <c:v>0.78449818863363341</c:v>
                </c:pt>
                <c:pt idx="28">
                  <c:v>0.78891429231881482</c:v>
                </c:pt>
                <c:pt idx="29">
                  <c:v>0.79311737185387476</c:v>
                </c:pt>
                <c:pt idx="30">
                  <c:v>0.79712346210793528</c:v>
                </c:pt>
                <c:pt idx="31">
                  <c:v>0.80094697387066116</c:v>
                </c:pt>
                <c:pt idx="32">
                  <c:v>0.80460089879767704</c:v>
                </c:pt>
                <c:pt idx="33">
                  <c:v>0.80809698361613047</c:v>
                </c:pt>
                <c:pt idx="34">
                  <c:v>0.81144587889942044</c:v>
                </c:pt>
                <c:pt idx="35">
                  <c:v>0.81465726668810512</c:v>
                </c:pt>
                <c:pt idx="36">
                  <c:v>0.81773997042396052</c:v>
                </c:pt>
                <c:pt idx="37">
                  <c:v>0.82070205002395535</c:v>
                </c:pt>
                <c:pt idx="38">
                  <c:v>0.82355088441163626</c:v>
                </c:pt>
                <c:pt idx="39">
                  <c:v>0.82629324341581845</c:v>
                </c:pt>
                <c:pt idx="40">
                  <c:v>0.82893535061835344</c:v>
                </c:pt>
                <c:pt idx="41">
                  <c:v>0.83148293846714072</c:v>
                </c:pt>
                <c:pt idx="42">
                  <c:v>0.83394129675443285</c:v>
                </c:pt>
                <c:pt idx="43">
                  <c:v>0.83631531538375936</c:v>
                </c:pt>
                <c:pt idx="44">
                  <c:v>0.83860952220359108</c:v>
                </c:pt>
                <c:pt idx="45">
                  <c:v>0.84082811656603196</c:v>
                </c:pt>
                <c:pt idx="46">
                  <c:v>0.8429749991694977</c:v>
                </c:pt>
                <c:pt idx="47">
                  <c:v>0.8450537986616713</c:v>
                </c:pt>
                <c:pt idx="48">
                  <c:v>0.84706789540995053</c:v>
                </c:pt>
                <c:pt idx="49">
                  <c:v>0.84902044278867672</c:v>
                </c:pt>
                <c:pt idx="50">
                  <c:v>0.85091438628366045</c:v>
                </c:pt>
                <c:pt idx="51">
                  <c:v>0.85275248067334841</c:v>
                </c:pt>
                <c:pt idx="52">
                  <c:v>0.854537305511058</c:v>
                </c:pt>
                <c:pt idx="53">
                  <c:v>0.8562712791030469</c:v>
                </c:pt>
                <c:pt idx="54">
                  <c:v>0.85795667115187191</c:v>
                </c:pt>
                <c:pt idx="55">
                  <c:v>0.85959561421285768</c:v>
                </c:pt>
                <c:pt idx="56">
                  <c:v>0.86119011409292989</c:v>
                </c:pt>
                <c:pt idx="57">
                  <c:v>0.86274205930510806</c:v>
                </c:pt>
                <c:pt idx="58">
                  <c:v>0.86425322967818363</c:v>
                </c:pt>
                <c:pt idx="59">
                  <c:v>0.86572530420921079</c:v>
                </c:pt>
                <c:pt idx="60">
                  <c:v>0.86715986823612434</c:v>
                </c:pt>
                <c:pt idx="61">
                  <c:v>0.86855841999883565</c:v>
                </c:pt>
                <c:pt idx="62">
                  <c:v>0.86992237664936323</c:v>
                </c:pt>
                <c:pt idx="63">
                  <c:v>0.87125307976473809</c:v>
                </c:pt>
                <c:pt idx="64">
                  <c:v>0.8725518004104803</c:v>
                </c:pt>
                <c:pt idx="65">
                  <c:v>0.87381974379721672</c:v>
                </c:pt>
                <c:pt idx="66">
                  <c:v>0.87505805356843736</c:v>
                </c:pt>
                <c:pt idx="67">
                  <c:v>0.87626781575334811</c:v>
                </c:pt>
                <c:pt idx="68">
                  <c:v>0.87745006241523271</c:v>
                </c:pt>
                <c:pt idx="69">
                  <c:v>0.87860577502259263</c:v>
                </c:pt>
                <c:pt idx="70">
                  <c:v>0.8797358875675606</c:v>
                </c:pt>
                <c:pt idx="71">
                  <c:v>0.8808412894536225</c:v>
                </c:pt>
                <c:pt idx="72">
                  <c:v>0.88192282817249723</c:v>
                </c:pt>
                <c:pt idx="73">
                  <c:v>0.88298131178808315</c:v>
                </c:pt>
                <c:pt idx="74">
                  <c:v>0.88401751124364847</c:v>
                </c:pt>
                <c:pt idx="75">
                  <c:v>0.88503216250690331</c:v>
                </c:pt>
                <c:pt idx="76">
                  <c:v>0.8860259685662053</c:v>
                </c:pt>
                <c:pt idx="77">
                  <c:v>0.88699960128992794</c:v>
                </c:pt>
                <c:pt idx="78">
                  <c:v>0.88795370315990629</c:v>
                </c:pt>
                <c:pt idx="79">
                  <c:v>0.88888888888888884</c:v>
                </c:pt>
                <c:pt idx="80">
                  <c:v>0.88980574693103132</c:v>
                </c:pt>
                <c:pt idx="81">
                  <c:v>0.89070484089366853</c:v>
                </c:pt>
                <c:pt idx="82">
                  <c:v>0.89158671085787689</c:v>
                </c:pt>
                <c:pt idx="83">
                  <c:v>0.89245187461469067</c:v>
                </c:pt>
                <c:pt idx="84">
                  <c:v>0.89330082882324646</c:v>
                </c:pt>
                <c:pt idx="85">
                  <c:v>0.89413405009659774</c:v>
                </c:pt>
                <c:pt idx="86">
                  <c:v>0.89495199602046471</c:v>
                </c:pt>
                <c:pt idx="87">
                  <c:v>0.89575510610974141</c:v>
                </c:pt>
                <c:pt idx="88">
                  <c:v>0.8965438027071938</c:v>
                </c:pt>
                <c:pt idx="89">
                  <c:v>0.89731849182841861</c:v>
                </c:pt>
                <c:pt idx="90">
                  <c:v>0.89807956395680766</c:v>
                </c:pt>
                <c:pt idx="91">
                  <c:v>0.89882739479196538</c:v>
                </c:pt>
                <c:pt idx="92">
                  <c:v>0.89956234595475526</c:v>
                </c:pt>
                <c:pt idx="93">
                  <c:v>0.90028476565190652</c:v>
                </c:pt>
                <c:pt idx="94">
                  <c:v>0.90099498930288302</c:v>
                </c:pt>
                <c:pt idx="95">
                  <c:v>0.90169334013151259</c:v>
                </c:pt>
                <c:pt idx="96">
                  <c:v>0.9023801297246884</c:v>
                </c:pt>
                <c:pt idx="97">
                  <c:v>0.90305565856027625</c:v>
                </c:pt>
                <c:pt idx="98">
                  <c:v>0.90372021650620848</c:v>
                </c:pt>
                <c:pt idx="99">
                  <c:v>0.90437408329260027</c:v>
                </c:pt>
                <c:pt idx="100">
                  <c:v>0.90501752895858267</c:v>
                </c:pt>
                <c:pt idx="101">
                  <c:v>0.90565081427544014</c:v>
                </c:pt>
                <c:pt idx="102">
                  <c:v>0.90627419114751062</c:v>
                </c:pt>
                <c:pt idx="103">
                  <c:v>0.90688790299221556</c:v>
                </c:pt>
                <c:pt idx="104">
                  <c:v>0.90749218510048613</c:v>
                </c:pt>
              </c:numCache>
            </c:numRef>
          </c:yVal>
          <c:smooth val="1"/>
        </c:ser>
        <c:ser>
          <c:idx val="2"/>
          <c:order val="2"/>
          <c:tx>
            <c:strRef>
              <c:f>nH!$D$3</c:f>
              <c:strCache>
                <c:ptCount val="1"/>
                <c:pt idx="0">
                  <c:v>1</c:v>
                </c:pt>
              </c:strCache>
            </c:strRef>
          </c:tx>
          <c:spPr>
            <a:ln w="28575">
              <a:solidFill>
                <a:schemeClr val="accent3">
                  <a:lumMod val="75000"/>
                </a:schemeClr>
              </a:solidFill>
              <a:prstDash val="solid"/>
            </a:ln>
          </c:spPr>
          <c:marker>
            <c:symbol val="none"/>
          </c:marker>
          <c:xVal>
            <c:numRef>
              <c:f>nH!$A$4:$A$108</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nH!$D$4:$D$108</c:f>
              <c:numCache>
                <c:formatCode>0.00</c:formatCode>
                <c:ptCount val="105"/>
                <c:pt idx="0">
                  <c:v>0.16666666666666666</c:v>
                </c:pt>
                <c:pt idx="1">
                  <c:v>0.2857142857142857</c:v>
                </c:pt>
                <c:pt idx="2">
                  <c:v>0.375</c:v>
                </c:pt>
                <c:pt idx="3">
                  <c:v>0.44444444444444442</c:v>
                </c:pt>
                <c:pt idx="4">
                  <c:v>0.5</c:v>
                </c:pt>
                <c:pt idx="5">
                  <c:v>0.54545454545454541</c:v>
                </c:pt>
                <c:pt idx="6">
                  <c:v>0.58333333333333337</c:v>
                </c:pt>
                <c:pt idx="7">
                  <c:v>0.61538461538461542</c:v>
                </c:pt>
                <c:pt idx="8">
                  <c:v>0.6428571428571429</c:v>
                </c:pt>
                <c:pt idx="9">
                  <c:v>0.66666666666666663</c:v>
                </c:pt>
                <c:pt idx="10">
                  <c:v>0.6875</c:v>
                </c:pt>
                <c:pt idx="11">
                  <c:v>0.70588235294117652</c:v>
                </c:pt>
                <c:pt idx="12">
                  <c:v>0.72222222222222221</c:v>
                </c:pt>
                <c:pt idx="13">
                  <c:v>0.73684210526315785</c:v>
                </c:pt>
                <c:pt idx="14">
                  <c:v>0.75</c:v>
                </c:pt>
                <c:pt idx="15">
                  <c:v>0.76190476190476186</c:v>
                </c:pt>
                <c:pt idx="16">
                  <c:v>0.77272727272727271</c:v>
                </c:pt>
                <c:pt idx="17">
                  <c:v>0.78260869565217395</c:v>
                </c:pt>
                <c:pt idx="18">
                  <c:v>0.79166666666666663</c:v>
                </c:pt>
                <c:pt idx="19">
                  <c:v>0.8</c:v>
                </c:pt>
                <c:pt idx="20">
                  <c:v>0.80769230769230771</c:v>
                </c:pt>
                <c:pt idx="21">
                  <c:v>0.81481481481481477</c:v>
                </c:pt>
                <c:pt idx="22">
                  <c:v>0.8214285714285714</c:v>
                </c:pt>
                <c:pt idx="23">
                  <c:v>0.82758620689655171</c:v>
                </c:pt>
                <c:pt idx="24">
                  <c:v>0.83333333333333337</c:v>
                </c:pt>
                <c:pt idx="25">
                  <c:v>0.83870967741935487</c:v>
                </c:pt>
                <c:pt idx="26">
                  <c:v>0.84375</c:v>
                </c:pt>
                <c:pt idx="27">
                  <c:v>0.84848484848484851</c:v>
                </c:pt>
                <c:pt idx="28">
                  <c:v>0.8529411764705882</c:v>
                </c:pt>
                <c:pt idx="29">
                  <c:v>0.8571428571428571</c:v>
                </c:pt>
                <c:pt idx="30">
                  <c:v>0.86111111111111116</c:v>
                </c:pt>
                <c:pt idx="31">
                  <c:v>0.86486486486486491</c:v>
                </c:pt>
                <c:pt idx="32">
                  <c:v>0.86842105263157898</c:v>
                </c:pt>
                <c:pt idx="33">
                  <c:v>0.87179487179487181</c:v>
                </c:pt>
                <c:pt idx="34">
                  <c:v>0.875</c:v>
                </c:pt>
                <c:pt idx="35">
                  <c:v>0.87804878048780488</c:v>
                </c:pt>
                <c:pt idx="36">
                  <c:v>0.88095238095238093</c:v>
                </c:pt>
                <c:pt idx="37">
                  <c:v>0.88372093023255816</c:v>
                </c:pt>
                <c:pt idx="38">
                  <c:v>0.88636363636363635</c:v>
                </c:pt>
                <c:pt idx="39">
                  <c:v>0.88888888888888884</c:v>
                </c:pt>
                <c:pt idx="40">
                  <c:v>0.89130434782608692</c:v>
                </c:pt>
                <c:pt idx="41">
                  <c:v>0.8936170212765957</c:v>
                </c:pt>
                <c:pt idx="42">
                  <c:v>0.89583333333333337</c:v>
                </c:pt>
                <c:pt idx="43">
                  <c:v>0.89795918367346939</c:v>
                </c:pt>
                <c:pt idx="44">
                  <c:v>0.9</c:v>
                </c:pt>
                <c:pt idx="45">
                  <c:v>0.90196078431372551</c:v>
                </c:pt>
                <c:pt idx="46">
                  <c:v>0.90384615384615385</c:v>
                </c:pt>
                <c:pt idx="47">
                  <c:v>0.90566037735849059</c:v>
                </c:pt>
                <c:pt idx="48">
                  <c:v>0.90740740740740744</c:v>
                </c:pt>
                <c:pt idx="49">
                  <c:v>0.90909090909090906</c:v>
                </c:pt>
                <c:pt idx="50">
                  <c:v>0.9107142857142857</c:v>
                </c:pt>
                <c:pt idx="51">
                  <c:v>0.91228070175438591</c:v>
                </c:pt>
                <c:pt idx="52">
                  <c:v>0.91379310344827591</c:v>
                </c:pt>
                <c:pt idx="53">
                  <c:v>0.9152542372881356</c:v>
                </c:pt>
                <c:pt idx="54">
                  <c:v>0.91666666666666663</c:v>
                </c:pt>
                <c:pt idx="55">
                  <c:v>0.91803278688524592</c:v>
                </c:pt>
                <c:pt idx="56">
                  <c:v>0.91935483870967738</c:v>
                </c:pt>
                <c:pt idx="57">
                  <c:v>0.92063492063492058</c:v>
                </c:pt>
                <c:pt idx="58">
                  <c:v>0.921875</c:v>
                </c:pt>
                <c:pt idx="59">
                  <c:v>0.92307692307692313</c:v>
                </c:pt>
                <c:pt idx="60">
                  <c:v>0.9242424242424242</c:v>
                </c:pt>
                <c:pt idx="61">
                  <c:v>0.92537313432835822</c:v>
                </c:pt>
                <c:pt idx="62">
                  <c:v>0.92647058823529416</c:v>
                </c:pt>
                <c:pt idx="63">
                  <c:v>0.92753623188405798</c:v>
                </c:pt>
                <c:pt idx="64">
                  <c:v>0.9285714285714286</c:v>
                </c:pt>
                <c:pt idx="65">
                  <c:v>0.92957746478873238</c:v>
                </c:pt>
                <c:pt idx="66">
                  <c:v>0.93055555555555558</c:v>
                </c:pt>
                <c:pt idx="67">
                  <c:v>0.93150684931506844</c:v>
                </c:pt>
                <c:pt idx="68">
                  <c:v>0.93243243243243246</c:v>
                </c:pt>
                <c:pt idx="69">
                  <c:v>0.93333333333333335</c:v>
                </c:pt>
                <c:pt idx="70">
                  <c:v>0.93421052631578949</c:v>
                </c:pt>
                <c:pt idx="71">
                  <c:v>0.93506493506493504</c:v>
                </c:pt>
                <c:pt idx="72">
                  <c:v>0.9358974358974359</c:v>
                </c:pt>
                <c:pt idx="73">
                  <c:v>0.93670886075949367</c:v>
                </c:pt>
                <c:pt idx="74">
                  <c:v>0.9375</c:v>
                </c:pt>
                <c:pt idx="75">
                  <c:v>0.93827160493827155</c:v>
                </c:pt>
                <c:pt idx="76">
                  <c:v>0.93902439024390238</c:v>
                </c:pt>
                <c:pt idx="77">
                  <c:v>0.93975903614457834</c:v>
                </c:pt>
                <c:pt idx="78">
                  <c:v>0.94047619047619047</c:v>
                </c:pt>
                <c:pt idx="79">
                  <c:v>0.94117647058823528</c:v>
                </c:pt>
                <c:pt idx="80">
                  <c:v>0.94186046511627908</c:v>
                </c:pt>
                <c:pt idx="81">
                  <c:v>0.94252873563218387</c:v>
                </c:pt>
                <c:pt idx="82">
                  <c:v>0.94318181818181823</c:v>
                </c:pt>
                <c:pt idx="83">
                  <c:v>0.9438202247191011</c:v>
                </c:pt>
                <c:pt idx="84">
                  <c:v>0.94444444444444442</c:v>
                </c:pt>
                <c:pt idx="85">
                  <c:v>0.94505494505494503</c:v>
                </c:pt>
                <c:pt idx="86">
                  <c:v>0.94565217391304346</c:v>
                </c:pt>
                <c:pt idx="87">
                  <c:v>0.94623655913978499</c:v>
                </c:pt>
                <c:pt idx="88">
                  <c:v>0.94680851063829785</c:v>
                </c:pt>
                <c:pt idx="89">
                  <c:v>0.94736842105263153</c:v>
                </c:pt>
                <c:pt idx="90">
                  <c:v>0.94791666666666663</c:v>
                </c:pt>
                <c:pt idx="91">
                  <c:v>0.94845360824742264</c:v>
                </c:pt>
                <c:pt idx="92">
                  <c:v>0.94897959183673475</c:v>
                </c:pt>
                <c:pt idx="93">
                  <c:v>0.9494949494949495</c:v>
                </c:pt>
                <c:pt idx="94">
                  <c:v>0.95</c:v>
                </c:pt>
                <c:pt idx="95">
                  <c:v>0.95049504950495045</c:v>
                </c:pt>
                <c:pt idx="96">
                  <c:v>0.9509803921568627</c:v>
                </c:pt>
                <c:pt idx="97">
                  <c:v>0.95145631067961167</c:v>
                </c:pt>
                <c:pt idx="98">
                  <c:v>0.95192307692307687</c:v>
                </c:pt>
                <c:pt idx="99">
                  <c:v>0.95238095238095233</c:v>
                </c:pt>
                <c:pt idx="100">
                  <c:v>0.95283018867924529</c:v>
                </c:pt>
                <c:pt idx="101">
                  <c:v>0.95327102803738317</c:v>
                </c:pt>
                <c:pt idx="102">
                  <c:v>0.95370370370370372</c:v>
                </c:pt>
                <c:pt idx="103">
                  <c:v>0.95412844036697253</c:v>
                </c:pt>
                <c:pt idx="104">
                  <c:v>0.95454545454545459</c:v>
                </c:pt>
              </c:numCache>
            </c:numRef>
          </c:yVal>
          <c:smooth val="1"/>
        </c:ser>
        <c:ser>
          <c:idx val="3"/>
          <c:order val="3"/>
          <c:tx>
            <c:strRef>
              <c:f>nH!$E$3</c:f>
              <c:strCache>
                <c:ptCount val="1"/>
                <c:pt idx="0">
                  <c:v>2</c:v>
                </c:pt>
              </c:strCache>
            </c:strRef>
          </c:tx>
          <c:spPr>
            <a:ln w="28575">
              <a:solidFill>
                <a:schemeClr val="accent3">
                  <a:lumMod val="60000"/>
                  <a:lumOff val="40000"/>
                </a:schemeClr>
              </a:solidFill>
              <a:prstDash val="solid"/>
            </a:ln>
          </c:spPr>
          <c:marker>
            <c:symbol val="none"/>
          </c:marker>
          <c:xVal>
            <c:numRef>
              <c:f>nH!$A$4:$A$108</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nH!$E$4:$E$108</c:f>
              <c:numCache>
                <c:formatCode>0.00</c:formatCode>
                <c:ptCount val="105"/>
                <c:pt idx="0">
                  <c:v>3.8461538461538464E-2</c:v>
                </c:pt>
                <c:pt idx="1">
                  <c:v>0.13793103448275862</c:v>
                </c:pt>
                <c:pt idx="2">
                  <c:v>0.26470588235294118</c:v>
                </c:pt>
                <c:pt idx="3">
                  <c:v>0.3902439024390244</c:v>
                </c:pt>
                <c:pt idx="4">
                  <c:v>0.5</c:v>
                </c:pt>
                <c:pt idx="5">
                  <c:v>0.5901639344262295</c:v>
                </c:pt>
                <c:pt idx="6">
                  <c:v>0.66216216216216217</c:v>
                </c:pt>
                <c:pt idx="7">
                  <c:v>0.7191011235955056</c:v>
                </c:pt>
                <c:pt idx="8">
                  <c:v>0.76415094339622647</c:v>
                </c:pt>
                <c:pt idx="9">
                  <c:v>0.8</c:v>
                </c:pt>
                <c:pt idx="10">
                  <c:v>0.82876712328767121</c:v>
                </c:pt>
                <c:pt idx="11">
                  <c:v>0.85207100591715978</c:v>
                </c:pt>
                <c:pt idx="12">
                  <c:v>0.87113402061855671</c:v>
                </c:pt>
                <c:pt idx="13">
                  <c:v>0.8868778280542986</c:v>
                </c:pt>
                <c:pt idx="14">
                  <c:v>0.9</c:v>
                </c:pt>
                <c:pt idx="15">
                  <c:v>0.91103202846975084</c:v>
                </c:pt>
                <c:pt idx="16">
                  <c:v>0.92038216560509556</c:v>
                </c:pt>
                <c:pt idx="17">
                  <c:v>0.92836676217765046</c:v>
                </c:pt>
                <c:pt idx="18">
                  <c:v>0.93523316062176165</c:v>
                </c:pt>
                <c:pt idx="19">
                  <c:v>0.94117647058823528</c:v>
                </c:pt>
                <c:pt idx="20">
                  <c:v>0.94635193133047213</c:v>
                </c:pt>
                <c:pt idx="21">
                  <c:v>0.9508840864440079</c:v>
                </c:pt>
                <c:pt idx="22">
                  <c:v>0.95487364620938631</c:v>
                </c:pt>
                <c:pt idx="23">
                  <c:v>0.95840266222961734</c:v>
                </c:pt>
                <c:pt idx="24">
                  <c:v>0.96153846153846156</c:v>
                </c:pt>
                <c:pt idx="25">
                  <c:v>0.96433666191155487</c:v>
                </c:pt>
                <c:pt idx="26">
                  <c:v>0.96684350132625996</c:v>
                </c:pt>
                <c:pt idx="27">
                  <c:v>0.96909765142150806</c:v>
                </c:pt>
                <c:pt idx="28">
                  <c:v>0.97113163972286376</c:v>
                </c:pt>
                <c:pt idx="29">
                  <c:v>0.97297297297297303</c:v>
                </c:pt>
                <c:pt idx="30">
                  <c:v>0.97464503042596351</c:v>
                </c:pt>
                <c:pt idx="31">
                  <c:v>0.97616777883698758</c:v>
                </c:pt>
                <c:pt idx="32">
                  <c:v>0.97755834829443444</c:v>
                </c:pt>
                <c:pt idx="33">
                  <c:v>0.97883149872988995</c:v>
                </c:pt>
                <c:pt idx="34">
                  <c:v>0.98</c:v>
                </c:pt>
                <c:pt idx="35">
                  <c:v>0.98107494322482969</c:v>
                </c:pt>
                <c:pt idx="36">
                  <c:v>0.98206599713055953</c:v>
                </c:pt>
                <c:pt idx="37">
                  <c:v>0.98298162014976176</c:v>
                </c:pt>
                <c:pt idx="38">
                  <c:v>0.98382923673997413</c:v>
                </c:pt>
                <c:pt idx="39">
                  <c:v>0.98461538461538467</c:v>
                </c:pt>
                <c:pt idx="40">
                  <c:v>0.98534583821805388</c:v>
                </c:pt>
                <c:pt idx="41">
                  <c:v>0.98602571268865291</c:v>
                </c:pt>
                <c:pt idx="42">
                  <c:v>0.98665955176093911</c:v>
                </c:pt>
                <c:pt idx="43">
                  <c:v>0.98725140234574194</c:v>
                </c:pt>
                <c:pt idx="44">
                  <c:v>0.98780487804878048</c:v>
                </c:pt>
                <c:pt idx="45">
                  <c:v>0.98832321345165808</c:v>
                </c:pt>
                <c:pt idx="46">
                  <c:v>0.98880931065353628</c:v>
                </c:pt>
                <c:pt idx="47">
                  <c:v>0.9892657793044225</c:v>
                </c:pt>
                <c:pt idx="48">
                  <c:v>0.9896949711459192</c:v>
                </c:pt>
                <c:pt idx="49">
                  <c:v>0.99009900990099009</c:v>
                </c:pt>
                <c:pt idx="50">
                  <c:v>0.99047981721249045</c:v>
                </c:pt>
                <c:pt idx="51">
                  <c:v>0.99083913521436429</c:v>
                </c:pt>
                <c:pt idx="52">
                  <c:v>0.99117854622441781</c:v>
                </c:pt>
                <c:pt idx="53">
                  <c:v>0.99149948996939818</c:v>
                </c:pt>
                <c:pt idx="54">
                  <c:v>0.99180327868852458</c:v>
                </c:pt>
                <c:pt idx="55">
                  <c:v>0.99209111040809872</c:v>
                </c:pt>
                <c:pt idx="56">
                  <c:v>0.99236408063530845</c:v>
                </c:pt>
                <c:pt idx="57">
                  <c:v>0.99262319268220711</c:v>
                </c:pt>
                <c:pt idx="58">
                  <c:v>0.99286936679977178</c:v>
                </c:pt>
                <c:pt idx="59">
                  <c:v>0.99310344827586206</c:v>
                </c:pt>
                <c:pt idx="60">
                  <c:v>0.99332621462893755</c:v>
                </c:pt>
                <c:pt idx="61">
                  <c:v>0.99353838201085554</c:v>
                </c:pt>
                <c:pt idx="62">
                  <c:v>0.99374061091637456</c:v>
                </c:pt>
                <c:pt idx="63">
                  <c:v>0.99393351128366902</c:v>
                </c:pt>
                <c:pt idx="64">
                  <c:v>0.99411764705882355</c:v>
                </c:pt>
                <c:pt idx="65">
                  <c:v>0.99429354028760553</c:v>
                </c:pt>
                <c:pt idx="66">
                  <c:v>0.99446167478954361</c:v>
                </c:pt>
                <c:pt idx="67">
                  <c:v>0.9946224994622499</c:v>
                </c:pt>
                <c:pt idx="68">
                  <c:v>0.99477643125783533</c:v>
                </c:pt>
                <c:pt idx="69">
                  <c:v>0.99492385786802029</c:v>
                </c:pt>
                <c:pt idx="70">
                  <c:v>0.99506514015001979</c:v>
                </c:pt>
                <c:pt idx="71">
                  <c:v>0.99520061432136686</c:v>
                </c:pt>
                <c:pt idx="72">
                  <c:v>0.9953305939484498</c:v>
                </c:pt>
                <c:pt idx="73">
                  <c:v>0.99545537175059085</c:v>
                </c:pt>
                <c:pt idx="74">
                  <c:v>0.99557522123893805</c:v>
                </c:pt>
                <c:pt idx="75">
                  <c:v>0.99569039820720562</c:v>
                </c:pt>
                <c:pt idx="76">
                  <c:v>0.99580114208935167</c:v>
                </c:pt>
                <c:pt idx="77">
                  <c:v>0.99590767719757733</c:v>
                </c:pt>
                <c:pt idx="78">
                  <c:v>0.99601021385253752</c:v>
                </c:pt>
                <c:pt idx="79">
                  <c:v>0.99610894941634243</c:v>
                </c:pt>
                <c:pt idx="80">
                  <c:v>0.99620406923777716</c:v>
                </c:pt>
                <c:pt idx="81">
                  <c:v>0.99629574751815086</c:v>
                </c:pt>
                <c:pt idx="82">
                  <c:v>0.99638414810529363</c:v>
                </c:pt>
                <c:pt idx="83">
                  <c:v>0.99646942522242621</c:v>
                </c:pt>
                <c:pt idx="84">
                  <c:v>0.99655172413793103</c:v>
                </c:pt>
                <c:pt idx="85">
                  <c:v>0.99663118178143106</c:v>
                </c:pt>
                <c:pt idx="86">
                  <c:v>0.99670792731103508</c:v>
                </c:pt>
                <c:pt idx="87">
                  <c:v>0.99678208263611789</c:v>
                </c:pt>
                <c:pt idx="88">
                  <c:v>0.99685376289957206</c:v>
                </c:pt>
                <c:pt idx="89">
                  <c:v>0.99692307692307691</c:v>
                </c:pt>
                <c:pt idx="90">
                  <c:v>0.99699012761858896</c:v>
                </c:pt>
                <c:pt idx="91">
                  <c:v>0.997055012368948</c:v>
                </c:pt>
                <c:pt idx="92">
                  <c:v>0.99711782338021671</c:v>
                </c:pt>
                <c:pt idx="93">
                  <c:v>0.9971786480081255</c:v>
                </c:pt>
                <c:pt idx="94">
                  <c:v>0.99723756906077343</c:v>
                </c:pt>
                <c:pt idx="95">
                  <c:v>0.9972946650795369</c:v>
                </c:pt>
                <c:pt idx="96">
                  <c:v>0.99735001059995765</c:v>
                </c:pt>
                <c:pt idx="97">
                  <c:v>0.99740367639422578</c:v>
                </c:pt>
                <c:pt idx="98">
                  <c:v>0.99745572969672303</c:v>
                </c:pt>
                <c:pt idx="99">
                  <c:v>0.99750623441396513</c:v>
                </c:pt>
                <c:pt idx="100">
                  <c:v>0.99755525132016432</c:v>
                </c:pt>
                <c:pt idx="101">
                  <c:v>0.99760283823952445</c:v>
                </c:pt>
                <c:pt idx="102">
                  <c:v>0.99764905021628736</c:v>
                </c:pt>
                <c:pt idx="103">
                  <c:v>0.99769393967346187</c:v>
                </c:pt>
                <c:pt idx="104">
                  <c:v>0.99773755656108598</c:v>
                </c:pt>
              </c:numCache>
            </c:numRef>
          </c:yVal>
          <c:smooth val="1"/>
        </c:ser>
        <c:ser>
          <c:idx val="4"/>
          <c:order val="4"/>
          <c:tx>
            <c:strRef>
              <c:f>nH!$F$3</c:f>
              <c:strCache>
                <c:ptCount val="1"/>
                <c:pt idx="0">
                  <c:v>3</c:v>
                </c:pt>
              </c:strCache>
            </c:strRef>
          </c:tx>
          <c:spPr>
            <a:ln w="28575">
              <a:solidFill>
                <a:schemeClr val="accent3">
                  <a:lumMod val="40000"/>
                  <a:lumOff val="60000"/>
                </a:schemeClr>
              </a:solidFill>
              <a:prstDash val="solid"/>
            </a:ln>
          </c:spPr>
          <c:marker>
            <c:symbol val="none"/>
          </c:marker>
          <c:xVal>
            <c:numRef>
              <c:f>nH!$A$4:$A$108</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nH!$F$4:$F$108</c:f>
              <c:numCache>
                <c:formatCode>0.00</c:formatCode>
                <c:ptCount val="105"/>
                <c:pt idx="0">
                  <c:v>7.9365079365079361E-3</c:v>
                </c:pt>
                <c:pt idx="1">
                  <c:v>6.0150375939849621E-2</c:v>
                </c:pt>
                <c:pt idx="2">
                  <c:v>0.17763157894736842</c:v>
                </c:pt>
                <c:pt idx="3">
                  <c:v>0.33862433862433861</c:v>
                </c:pt>
                <c:pt idx="4">
                  <c:v>0.5</c:v>
                </c:pt>
                <c:pt idx="5">
                  <c:v>0.63343108504398826</c:v>
                </c:pt>
                <c:pt idx="6">
                  <c:v>0.73290598290598286</c:v>
                </c:pt>
                <c:pt idx="7">
                  <c:v>0.8037676609105181</c:v>
                </c:pt>
                <c:pt idx="8">
                  <c:v>0.8536299765807962</c:v>
                </c:pt>
                <c:pt idx="9">
                  <c:v>0.88888888888888884</c:v>
                </c:pt>
                <c:pt idx="10">
                  <c:v>0.91414835164835162</c:v>
                </c:pt>
                <c:pt idx="11">
                  <c:v>0.93254182406907715</c:v>
                </c:pt>
                <c:pt idx="12">
                  <c:v>0.94616709732988802</c:v>
                </c:pt>
                <c:pt idx="13">
                  <c:v>0.95643081212966186</c:v>
                </c:pt>
                <c:pt idx="14">
                  <c:v>0.9642857142857143</c:v>
                </c:pt>
                <c:pt idx="15">
                  <c:v>0.97038616441601522</c:v>
                </c:pt>
                <c:pt idx="16">
                  <c:v>0.9751885668916237</c:v>
                </c:pt>
                <c:pt idx="17">
                  <c:v>0.9790162833641094</c:v>
                </c:pt>
                <c:pt idx="18">
                  <c:v>0.98210194730813283</c:v>
                </c:pt>
                <c:pt idx="19">
                  <c:v>0.98461538461538467</c:v>
                </c:pt>
                <c:pt idx="20">
                  <c:v>0.98668229277647557</c:v>
                </c:pt>
                <c:pt idx="21">
                  <c:v>0.98839691822147957</c:v>
                </c:pt>
                <c:pt idx="22">
                  <c:v>0.98983078424991866</c:v>
                </c:pt>
                <c:pt idx="23">
                  <c:v>0.99103878414223245</c:v>
                </c:pt>
                <c:pt idx="24">
                  <c:v>0.99206349206349209</c:v>
                </c:pt>
                <c:pt idx="25">
                  <c:v>0.99293825207615394</c:v>
                </c:pt>
                <c:pt idx="26">
                  <c:v>0.99368941841680125</c:v>
                </c:pt>
                <c:pt idx="27">
                  <c:v>0.99433799882230378</c:v>
                </c:pt>
                <c:pt idx="28">
                  <c:v>0.99490087297054741</c:v>
                </c:pt>
                <c:pt idx="29">
                  <c:v>0.99539170506912444</c:v>
                </c:pt>
                <c:pt idx="30">
                  <c:v>0.99582163390827649</c:v>
                </c:pt>
                <c:pt idx="31">
                  <c:v>0.99619979934940561</c:v>
                </c:pt>
                <c:pt idx="32">
                  <c:v>0.99653374743497314</c:v>
                </c:pt>
                <c:pt idx="33">
                  <c:v>0.99682974460422535</c:v>
                </c:pt>
                <c:pt idx="34">
                  <c:v>0.99709302325581395</c:v>
                </c:pt>
                <c:pt idx="35">
                  <c:v>0.99732797503259873</c:v>
                </c:pt>
                <c:pt idx="36">
                  <c:v>0.99753830398991694</c:v>
                </c:pt>
                <c:pt idx="37">
                  <c:v>0.99772714875356838</c:v>
                </c:pt>
                <c:pt idx="38">
                  <c:v>0.99789718053966758</c:v>
                </c:pt>
                <c:pt idx="39">
                  <c:v>0.99805068226120852</c:v>
                </c:pt>
                <c:pt idx="40">
                  <c:v>0.9981896127219535</c:v>
                </c:pt>
                <c:pt idx="41">
                  <c:v>0.99831565898158003</c:v>
                </c:pt>
                <c:pt idx="42">
                  <c:v>0.99843027928470962</c:v>
                </c:pt>
                <c:pt idx="43">
                  <c:v>0.99853473842150298</c:v>
                </c:pt>
                <c:pt idx="44">
                  <c:v>0.99863013698630132</c:v>
                </c:pt>
                <c:pt idx="45">
                  <c:v>0.9987174356922256</c:v>
                </c:pt>
                <c:pt idx="46">
                  <c:v>0.99879747566090737</c:v>
                </c:pt>
                <c:pt idx="47">
                  <c:v>0.99887099542075741</c:v>
                </c:pt>
                <c:pt idx="48">
                  <c:v>0.99893864520182718</c:v>
                </c:pt>
                <c:pt idx="49">
                  <c:v>0.99900099900099903</c:v>
                </c:pt>
                <c:pt idx="50">
                  <c:v>0.99905856480086763</c:v>
                </c:pt>
                <c:pt idx="51">
                  <c:v>0.9991117932538921</c:v>
                </c:pt>
                <c:pt idx="52">
                  <c:v>0.99916108508610624</c:v>
                </c:pt>
                <c:pt idx="53">
                  <c:v>0.99920679742875451</c:v>
                </c:pt>
                <c:pt idx="54">
                  <c:v>0.99924924924924929</c:v>
                </c:pt>
                <c:pt idx="55">
                  <c:v>0.99928872602295427</c:v>
                </c:pt>
                <c:pt idx="56">
                  <c:v>0.9993254837630452</c:v>
                </c:pt>
                <c:pt idx="57">
                  <c:v>0.99935975250592868</c:v>
                </c:pt>
                <c:pt idx="58">
                  <c:v>0.99939173933354097</c:v>
                </c:pt>
                <c:pt idx="59">
                  <c:v>0.99942163100057835</c:v>
                </c:pt>
                <c:pt idx="60">
                  <c:v>0.99944959622378982</c:v>
                </c:pt>
                <c:pt idx="61">
                  <c:v>0.99947578768142986</c:v>
                </c:pt>
                <c:pt idx="62">
                  <c:v>0.99950034376349073</c:v>
                </c:pt>
                <c:pt idx="63">
                  <c:v>0.99952339010710378</c:v>
                </c:pt>
                <c:pt idx="64">
                  <c:v>0.9995450409463148</c:v>
                </c:pt>
                <c:pt idx="65">
                  <c:v>0.99956540030109065</c:v>
                </c:pt>
                <c:pt idx="66">
                  <c:v>0.99958456302677412</c:v>
                </c:pt>
                <c:pt idx="67">
                  <c:v>0.99960261574213893</c:v>
                </c:pt>
                <c:pt idx="68">
                  <c:v>0.99961963765161244</c:v>
                </c:pt>
                <c:pt idx="69">
                  <c:v>0.99963570127504553</c:v>
                </c:pt>
                <c:pt idx="70">
                  <c:v>0.99965087309656009</c:v>
                </c:pt>
                <c:pt idx="71">
                  <c:v>0.99966521414242593</c:v>
                </c:pt>
                <c:pt idx="72">
                  <c:v>0.99967878049657966</c:v>
                </c:pt>
                <c:pt idx="73">
                  <c:v>0.99969162376125265</c:v>
                </c:pt>
                <c:pt idx="74">
                  <c:v>0.9997037914691943</c:v>
                </c:pt>
                <c:pt idx="75">
                  <c:v>0.99971532745313718</c:v>
                </c:pt>
                <c:pt idx="76">
                  <c:v>0.99972627217742815</c:v>
                </c:pt>
                <c:pt idx="77">
                  <c:v>0.99973666303612774</c:v>
                </c:pt>
                <c:pt idx="78">
                  <c:v>0.999746534621343</c:v>
                </c:pt>
                <c:pt idx="79">
                  <c:v>0.99975591896509641</c:v>
                </c:pt>
                <c:pt idx="80">
                  <c:v>0.99976484575762936</c:v>
                </c:pt>
                <c:pt idx="81">
                  <c:v>0.9997733425446923</c:v>
                </c:pt>
                <c:pt idx="82">
                  <c:v>0.99978143490606941</c:v>
                </c:pt>
                <c:pt idx="83">
                  <c:v>0.99978914661732132</c:v>
                </c:pt>
                <c:pt idx="84">
                  <c:v>0.99979649979649976</c:v>
                </c:pt>
                <c:pt idx="85">
                  <c:v>0.99980351503738718</c:v>
                </c:pt>
                <c:pt idx="86">
                  <c:v>0.99981021153063643</c:v>
                </c:pt>
                <c:pt idx="87">
                  <c:v>0.99981660717403398</c:v>
                </c:pt>
                <c:pt idx="88">
                  <c:v>0.99982271867297123</c:v>
                </c:pt>
                <c:pt idx="89">
                  <c:v>0.99982856163209322</c:v>
                </c:pt>
                <c:pt idx="90">
                  <c:v>0.9998341506389844</c:v>
                </c:pt>
                <c:pt idx="91">
                  <c:v>0.9998394993406633</c:v>
                </c:pt>
                <c:pt idx="92">
                  <c:v>0.9998446205135727</c:v>
                </c:pt>
                <c:pt idx="93">
                  <c:v>0.9998495261276813</c:v>
                </c:pt>
                <c:pt idx="94">
                  <c:v>0.99985422740524776</c:v>
                </c:pt>
                <c:pt idx="95">
                  <c:v>0.99985873487474308</c:v>
                </c:pt>
                <c:pt idx="96">
                  <c:v>0.99986305842037337</c:v>
                </c:pt>
                <c:pt idx="97">
                  <c:v>0.99986720732760592</c:v>
                </c:pt>
                <c:pt idx="98">
                  <c:v>0.99987119032505378</c:v>
                </c:pt>
                <c:pt idx="99">
                  <c:v>0.99987501562304715</c:v>
                </c:pt>
                <c:pt idx="100">
                  <c:v>0.99987869094918025</c:v>
                </c:pt>
                <c:pt idx="101">
                  <c:v>0.99988222358110035</c:v>
                </c:pt>
                <c:pt idx="102">
                  <c:v>0.99988562037677564</c:v>
                </c:pt>
                <c:pt idx="103">
                  <c:v>0.99988888780245855</c:v>
                </c:pt>
                <c:pt idx="104">
                  <c:v>0.99989203195854026</c:v>
                </c:pt>
              </c:numCache>
            </c:numRef>
          </c:yVal>
          <c:smooth val="1"/>
        </c:ser>
        <c:ser>
          <c:idx val="5"/>
          <c:order val="5"/>
          <c:tx>
            <c:strRef>
              <c:f>nH!$G$3</c:f>
              <c:strCache>
                <c:ptCount val="1"/>
                <c:pt idx="0">
                  <c:v>4</c:v>
                </c:pt>
              </c:strCache>
            </c:strRef>
          </c:tx>
          <c:spPr>
            <a:ln w="28575">
              <a:solidFill>
                <a:schemeClr val="accent3">
                  <a:lumMod val="20000"/>
                  <a:lumOff val="80000"/>
                </a:schemeClr>
              </a:solidFill>
              <a:prstDash val="solid"/>
            </a:ln>
          </c:spPr>
          <c:marker>
            <c:symbol val="none"/>
          </c:marker>
          <c:xVal>
            <c:numRef>
              <c:f>nH!$A$4:$A$108</c:f>
              <c:numCache>
                <c:formatCode>General</c:formatCode>
                <c:ptCount val="10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numCache>
            </c:numRef>
          </c:xVal>
          <c:yVal>
            <c:numRef>
              <c:f>nH!$G$4:$G$108</c:f>
              <c:numCache>
                <c:formatCode>0.00</c:formatCode>
                <c:ptCount val="105"/>
                <c:pt idx="0">
                  <c:v>1.5974440894568689E-3</c:v>
                </c:pt>
                <c:pt idx="1">
                  <c:v>2.4960998439937598E-2</c:v>
                </c:pt>
                <c:pt idx="2">
                  <c:v>0.11473087818696884</c:v>
                </c:pt>
                <c:pt idx="3">
                  <c:v>0.29057888762769579</c:v>
                </c:pt>
                <c:pt idx="4">
                  <c:v>0.5</c:v>
                </c:pt>
                <c:pt idx="5">
                  <c:v>0.67464862051015095</c:v>
                </c:pt>
                <c:pt idx="6">
                  <c:v>0.79345670852610706</c:v>
                </c:pt>
                <c:pt idx="7">
                  <c:v>0.86761279389959756</c:v>
                </c:pt>
                <c:pt idx="8">
                  <c:v>0.91302532702477035</c:v>
                </c:pt>
                <c:pt idx="9">
                  <c:v>0.94117647058823528</c:v>
                </c:pt>
                <c:pt idx="10">
                  <c:v>0.95905934756976285</c:v>
                </c:pt>
                <c:pt idx="11">
                  <c:v>0.9707410701746173</c:v>
                </c:pt>
                <c:pt idx="12">
                  <c:v>0.9785856232440211</c:v>
                </c:pt>
                <c:pt idx="13">
                  <c:v>0.98399118875028813</c:v>
                </c:pt>
                <c:pt idx="14">
                  <c:v>0.98780487804878048</c:v>
                </c:pt>
                <c:pt idx="15">
                  <c:v>0.990553347138042</c:v>
                </c:pt>
                <c:pt idx="16">
                  <c:v>0.99257243362726688</c:v>
                </c:pt>
                <c:pt idx="17">
                  <c:v>0.99408149544038404</c:v>
                </c:pt>
                <c:pt idx="18">
                  <c:v>0.99522704015395658</c:v>
                </c:pt>
                <c:pt idx="19">
                  <c:v>0.99610894941634243</c:v>
                </c:pt>
                <c:pt idx="20">
                  <c:v>0.99679661312312284</c:v>
                </c:pt>
                <c:pt idx="21">
                  <c:v>0.99733907808635014</c:v>
                </c:pt>
                <c:pt idx="22">
                  <c:v>0.99777156589390514</c:v>
                </c:pt>
                <c:pt idx="23">
                  <c:v>0.99811974091534017</c:v>
                </c:pt>
                <c:pt idx="24">
                  <c:v>0.99840255591054317</c:v>
                </c:pt>
                <c:pt idx="25">
                  <c:v>0.99863418130642201</c:v>
                </c:pt>
                <c:pt idx="26">
                  <c:v>0.99882533369920268</c:v>
                </c:pt>
                <c:pt idx="27">
                  <c:v>0.99898420396534271</c:v>
                </c:pt>
                <c:pt idx="28">
                  <c:v>0.99911711441914608</c:v>
                </c:pt>
                <c:pt idx="29">
                  <c:v>0.99922898997686971</c:v>
                </c:pt>
                <c:pt idx="30">
                  <c:v>0.99932369993485881</c:v>
                </c:pt>
                <c:pt idx="31">
                  <c:v>0.99940430861198193</c:v>
                </c:pt>
                <c:pt idx="32">
                  <c:v>0.99947326104508383</c:v>
                </c:pt>
                <c:pt idx="33">
                  <c:v>0.9995325218910649</c:v>
                </c:pt>
                <c:pt idx="34">
                  <c:v>0.99958368026644462</c:v>
                </c:pt>
                <c:pt idx="35">
                  <c:v>0.99962802955052277</c:v>
                </c:pt>
                <c:pt idx="36">
                  <c:v>0.99966662861787958</c:v>
                </c:pt>
                <c:pt idx="37">
                  <c:v>0.99970034917711093</c:v>
                </c:pt>
                <c:pt idx="38">
                  <c:v>0.99972991262997679</c:v>
                </c:pt>
                <c:pt idx="39">
                  <c:v>0.99975591896509641</c:v>
                </c:pt>
                <c:pt idx="40">
                  <c:v>0.99977886955284945</c:v>
                </c:pt>
                <c:pt idx="41">
                  <c:v>0.99979918523828359</c:v>
                </c:pt>
                <c:pt idx="42">
                  <c:v>0.9998172207850089</c:v>
                </c:pt>
                <c:pt idx="43">
                  <c:v>0.99983327646949449</c:v>
                </c:pt>
                <c:pt idx="44">
                  <c:v>0.99984760743675705</c:v>
                </c:pt>
                <c:pt idx="45">
                  <c:v>0.99986043128741975</c:v>
                </c:pt>
                <c:pt idx="46">
                  <c:v>0.99987193425985998</c:v>
                </c:pt>
                <c:pt idx="47">
                  <c:v>0.9998822762905768</c:v>
                </c:pt>
                <c:pt idx="48">
                  <c:v>0.99989159517440684</c:v>
                </c:pt>
                <c:pt idx="49">
                  <c:v>0.99990000999900008</c:v>
                </c:pt>
                <c:pt idx="50">
                  <c:v>0.99990762399151267</c:v>
                </c:pt>
                <c:pt idx="51">
                  <c:v>0.99991452688717453</c:v>
                </c:pt>
                <c:pt idx="52">
                  <c:v>0.99992079690730296</c:v>
                </c:pt>
                <c:pt idx="53">
                  <c:v>0.99992650241701209</c:v>
                </c:pt>
                <c:pt idx="54">
                  <c:v>0.99993170331921866</c:v>
                </c:pt>
                <c:pt idx="55">
                  <c:v>0.99993645223073513</c:v>
                </c:pt>
                <c:pt idx="56">
                  <c:v>0.99994079547764603</c:v>
                </c:pt>
                <c:pt idx="57">
                  <c:v>0.99994477394029802</c:v>
                </c:pt>
                <c:pt idx="58">
                  <c:v>0.99994842377272919</c:v>
                </c:pt>
                <c:pt idx="59">
                  <c:v>0.99995177701692628</c:v>
                </c:pt>
                <c:pt idx="60">
                  <c:v>0.99995486212871931</c:v>
                </c:pt>
                <c:pt idx="61">
                  <c:v>0.9999577044292125</c:v>
                </c:pt>
                <c:pt idx="62">
                  <c:v>0.99996032649328226</c:v>
                </c:pt>
                <c:pt idx="63">
                  <c:v>0.99996274848474243</c:v>
                </c:pt>
                <c:pt idx="64">
                  <c:v>0.9999649884461872</c:v>
                </c:pt>
                <c:pt idx="65">
                  <c:v>0.99996706255021972</c:v>
                </c:pt>
                <c:pt idx="66">
                  <c:v>0.99996898531769907</c:v>
                </c:pt>
                <c:pt idx="67">
                  <c:v>0.99997076980774624</c:v>
                </c:pt>
                <c:pt idx="68">
                  <c:v>0.99997242778351236</c:v>
                </c:pt>
                <c:pt idx="69">
                  <c:v>0.99997396985709452</c:v>
                </c:pt>
                <c:pt idx="70">
                  <c:v>0.99997540561647569</c:v>
                </c:pt>
                <c:pt idx="71">
                  <c:v>0.99997674373693024</c:v>
                </c:pt>
                <c:pt idx="72">
                  <c:v>0.99997799207897953</c:v>
                </c:pt>
                <c:pt idx="73">
                  <c:v>0.99997915777467861</c:v>
                </c:pt>
                <c:pt idx="74">
                  <c:v>0.99998024730375701</c:v>
                </c:pt>
                <c:pt idx="75">
                  <c:v>0.99998126656092212</c:v>
                </c:pt>
                <c:pt idx="76">
                  <c:v>0.99998222091545164</c:v>
                </c:pt>
                <c:pt idx="77">
                  <c:v>0.99998311526404171</c:v>
                </c:pt>
                <c:pt idx="78">
                  <c:v>0.99998395407775154</c:v>
                </c:pt>
                <c:pt idx="79">
                  <c:v>0.99998474144376459</c:v>
                </c:pt>
                <c:pt idx="80">
                  <c:v>0.99998548110259811</c:v>
                </c:pt>
                <c:pt idx="81">
                  <c:v>0.99998617648130228</c:v>
                </c:pt>
                <c:pt idx="82">
                  <c:v>0.99998683072312644</c:v>
                </c:pt>
                <c:pt idx="83">
                  <c:v>0.99998744671406292</c:v>
                </c:pt>
                <c:pt idx="84">
                  <c:v>0.99998802710663059</c:v>
                </c:pt>
                <c:pt idx="85">
                  <c:v>0.99998857434121347</c:v>
                </c:pt>
                <c:pt idx="86">
                  <c:v>0.99998909066522956</c:v>
                </c:pt>
                <c:pt idx="87">
                  <c:v>0.99998957815037381</c:v>
                </c:pt>
                <c:pt idx="88">
                  <c:v>0.99999003870814573</c:v>
                </c:pt>
                <c:pt idx="89">
                  <c:v>0.99999047410385133</c:v>
                </c:pt>
                <c:pt idx="90">
                  <c:v>0.99999088596924279</c:v>
                </c:pt>
                <c:pt idx="91">
                  <c:v>0.99999127581394176</c:v>
                </c:pt>
                <c:pt idx="92">
                  <c:v>0.99999164503577564</c:v>
                </c:pt>
                <c:pt idx="93">
                  <c:v>0.99999199493013946</c:v>
                </c:pt>
                <c:pt idx="94">
                  <c:v>0.99999232669848526</c:v>
                </c:pt>
                <c:pt idx="95">
                  <c:v>0.99999264145602818</c:v>
                </c:pt>
                <c:pt idx="96">
                  <c:v>0.9999929402387483</c:v>
                </c:pt>
                <c:pt idx="97">
                  <c:v>0.99999322400975976</c:v>
                </c:pt>
                <c:pt idx="98">
                  <c:v>0.99999349366510959</c:v>
                </c:pt>
                <c:pt idx="99">
                  <c:v>0.99999375003906221</c:v>
                </c:pt>
                <c:pt idx="100">
                  <c:v>0.9999939939089203</c:v>
                </c:pt>
                <c:pt idx="101">
                  <c:v>0.99999422599942656</c:v>
                </c:pt>
                <c:pt idx="102">
                  <c:v>0.99999444698678663</c:v>
                </c:pt>
                <c:pt idx="103">
                  <c:v>0.99999465750234851</c:v>
                </c:pt>
                <c:pt idx="104">
                  <c:v>0.99999485813597144</c:v>
                </c:pt>
              </c:numCache>
            </c:numRef>
          </c:yVal>
          <c:smooth val="1"/>
        </c:ser>
        <c:dLbls>
          <c:showLegendKey val="0"/>
          <c:showVal val="0"/>
          <c:showCatName val="0"/>
          <c:showSerName val="0"/>
          <c:showPercent val="0"/>
          <c:showBubbleSize val="0"/>
        </c:dLbls>
        <c:axId val="86861312"/>
        <c:axId val="86863232"/>
      </c:scatterChart>
      <c:valAx>
        <c:axId val="86861312"/>
        <c:scaling>
          <c:orientation val="minMax"/>
          <c:max val="40"/>
          <c:min val="0"/>
        </c:scaling>
        <c:delete val="0"/>
        <c:axPos val="b"/>
        <c:title>
          <c:tx>
            <c:rich>
              <a:bodyPr/>
              <a:lstStyle/>
              <a:p>
                <a:pPr>
                  <a:defRPr/>
                </a:pPr>
                <a:r>
                  <a:rPr lang="es-CO"/>
                  <a:t>Ca (M)</a:t>
                </a:r>
              </a:p>
            </c:rich>
          </c:tx>
          <c:layout/>
          <c:overlay val="0"/>
        </c:title>
        <c:numFmt formatCode="General" sourceLinked="1"/>
        <c:majorTickMark val="out"/>
        <c:minorTickMark val="in"/>
        <c:tickLblPos val="nextTo"/>
        <c:crossAx val="86863232"/>
        <c:crosses val="autoZero"/>
        <c:crossBetween val="midCat"/>
      </c:valAx>
      <c:valAx>
        <c:axId val="86863232"/>
        <c:scaling>
          <c:orientation val="minMax"/>
          <c:max val="1"/>
          <c:min val="0"/>
        </c:scaling>
        <c:delete val="0"/>
        <c:axPos val="l"/>
        <c:title>
          <c:tx>
            <c:rich>
              <a:bodyPr rot="-5400000" vert="horz"/>
              <a:lstStyle/>
              <a:p>
                <a:pPr>
                  <a:defRPr/>
                </a:pPr>
                <a:r>
                  <a:rPr lang="es-CO"/>
                  <a:t>Efecto</a:t>
                </a:r>
              </a:p>
            </c:rich>
          </c:tx>
          <c:layout/>
          <c:overlay val="0"/>
        </c:title>
        <c:numFmt formatCode="0.0" sourceLinked="0"/>
        <c:majorTickMark val="out"/>
        <c:minorTickMark val="none"/>
        <c:tickLblPos val="nextTo"/>
        <c:crossAx val="86861312"/>
        <c:crosses val="autoZero"/>
        <c:crossBetween val="midCat"/>
        <c:majorUnit val="0.2"/>
      </c:valAx>
    </c:plotArea>
    <c:legend>
      <c:legendPos val="r"/>
      <c:layout>
        <c:manualLayout>
          <c:xMode val="edge"/>
          <c:yMode val="edge"/>
          <c:x val="0.73510416511029097"/>
          <c:y val="0.3580290358069031"/>
          <c:w val="0.18140437378913973"/>
          <c:h val="0.38270705531057081"/>
        </c:manualLayout>
      </c:layout>
      <c:overlay val="0"/>
    </c:legend>
    <c:plotVisOnly val="1"/>
    <c:dispBlanksAs val="gap"/>
    <c:showDLblsOverMax val="0"/>
  </c:chart>
  <c:txPr>
    <a:bodyPr/>
    <a:lstStyle/>
    <a:p>
      <a:pPr>
        <a:defRPr sz="1400"/>
      </a:pPr>
      <a:endParaRPr lang="es-CO"/>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scatterChart>
        <c:scatterStyle val="smoothMarker"/>
        <c:varyColors val="0"/>
        <c:ser>
          <c:idx val="1"/>
          <c:order val="1"/>
          <c:tx>
            <c:strRef>
              <c:f>Hoja1!$B$2</c:f>
              <c:strCache>
                <c:ptCount val="1"/>
                <c:pt idx="0">
                  <c:v>y</c:v>
                </c:pt>
              </c:strCache>
            </c:strRef>
          </c:tx>
          <c:spPr>
            <a:ln w="28575">
              <a:solidFill>
                <a:sysClr val="windowText" lastClr="000000"/>
              </a:solidFill>
            </a:ln>
          </c:spPr>
          <c:marker>
            <c:symbol val="none"/>
          </c:marker>
          <c:xVal>
            <c:numRef>
              <c:f>Hoja1!$C$4:$C$103</c:f>
              <c:numCache>
                <c:formatCode>0,000</c:formatCode>
                <c:ptCount val="100"/>
                <c:pt idx="0">
                  <c:v>0</c:v>
                </c:pt>
                <c:pt idx="1">
                  <c:v>0.3010299956639812</c:v>
                </c:pt>
                <c:pt idx="2">
                  <c:v>0.47712125471966244</c:v>
                </c:pt>
                <c:pt idx="3">
                  <c:v>0.6020599913279624</c:v>
                </c:pt>
                <c:pt idx="4">
                  <c:v>0.69897000433601886</c:v>
                </c:pt>
                <c:pt idx="5">
                  <c:v>0.77815125038364363</c:v>
                </c:pt>
                <c:pt idx="6">
                  <c:v>0.84509804001425681</c:v>
                </c:pt>
                <c:pt idx="7">
                  <c:v>0.90308998699194354</c:v>
                </c:pt>
                <c:pt idx="8">
                  <c:v>0.95424250943932487</c:v>
                </c:pt>
                <c:pt idx="9">
                  <c:v>1</c:v>
                </c:pt>
                <c:pt idx="10">
                  <c:v>1.0413926851582251</c:v>
                </c:pt>
                <c:pt idx="11">
                  <c:v>1.0791812460476249</c:v>
                </c:pt>
                <c:pt idx="12">
                  <c:v>1.1139433523068367</c:v>
                </c:pt>
                <c:pt idx="13">
                  <c:v>1.146128035678238</c:v>
                </c:pt>
                <c:pt idx="14">
                  <c:v>1.1760912590556813</c:v>
                </c:pt>
                <c:pt idx="15">
                  <c:v>1.2041199826559248</c:v>
                </c:pt>
                <c:pt idx="16">
                  <c:v>1.2304489213782739</c:v>
                </c:pt>
                <c:pt idx="17">
                  <c:v>1.255272505103306</c:v>
                </c:pt>
                <c:pt idx="18">
                  <c:v>1.2787536009528289</c:v>
                </c:pt>
                <c:pt idx="19">
                  <c:v>1.3010299956639813</c:v>
                </c:pt>
                <c:pt idx="20">
                  <c:v>1.3222192947339193</c:v>
                </c:pt>
                <c:pt idx="21">
                  <c:v>1.3424226808222062</c:v>
                </c:pt>
                <c:pt idx="22">
                  <c:v>1.3617278360175928</c:v>
                </c:pt>
                <c:pt idx="23">
                  <c:v>1.3802112417116059</c:v>
                </c:pt>
                <c:pt idx="24">
                  <c:v>1.3979400086720377</c:v>
                </c:pt>
                <c:pt idx="25">
                  <c:v>1.414973347970818</c:v>
                </c:pt>
                <c:pt idx="26">
                  <c:v>1.4313637641589874</c:v>
                </c:pt>
                <c:pt idx="27">
                  <c:v>1.4471580313422192</c:v>
                </c:pt>
                <c:pt idx="28">
                  <c:v>1.4623979978989561</c:v>
                </c:pt>
                <c:pt idx="29">
                  <c:v>1.4771212547196624</c:v>
                </c:pt>
                <c:pt idx="30">
                  <c:v>1.4913616938342726</c:v>
                </c:pt>
                <c:pt idx="31">
                  <c:v>1.505149978319906</c:v>
                </c:pt>
                <c:pt idx="32">
                  <c:v>1.5185139398778875</c:v>
                </c:pt>
                <c:pt idx="33">
                  <c:v>1.5314789170422551</c:v>
                </c:pt>
                <c:pt idx="34">
                  <c:v>1.5440680443502757</c:v>
                </c:pt>
                <c:pt idx="35">
                  <c:v>1.5563025007672873</c:v>
                </c:pt>
                <c:pt idx="36">
                  <c:v>1.568201724066995</c:v>
                </c:pt>
                <c:pt idx="37">
                  <c:v>1.5797835966168101</c:v>
                </c:pt>
                <c:pt idx="38">
                  <c:v>1.5910646070264991</c:v>
                </c:pt>
                <c:pt idx="39">
                  <c:v>1.6020599913279623</c:v>
                </c:pt>
                <c:pt idx="40">
                  <c:v>1.6127838567197355</c:v>
                </c:pt>
                <c:pt idx="41">
                  <c:v>1.6232492903979006</c:v>
                </c:pt>
                <c:pt idx="42">
                  <c:v>1.6334684555795864</c:v>
                </c:pt>
                <c:pt idx="43">
                  <c:v>1.6434526764861874</c:v>
                </c:pt>
                <c:pt idx="44">
                  <c:v>1.6532125137753437</c:v>
                </c:pt>
                <c:pt idx="45">
                  <c:v>1.6627578316815741</c:v>
                </c:pt>
                <c:pt idx="46">
                  <c:v>1.6720978579357175</c:v>
                </c:pt>
                <c:pt idx="47">
                  <c:v>1.6812412373755872</c:v>
                </c:pt>
                <c:pt idx="48">
                  <c:v>1.6901960800285136</c:v>
                </c:pt>
                <c:pt idx="49">
                  <c:v>1.6989700043360187</c:v>
                </c:pt>
                <c:pt idx="50">
                  <c:v>1.7075701760979363</c:v>
                </c:pt>
                <c:pt idx="51">
                  <c:v>1.7160033436347992</c:v>
                </c:pt>
                <c:pt idx="52">
                  <c:v>1.7242758696007889</c:v>
                </c:pt>
                <c:pt idx="53">
                  <c:v>1.7323937598229686</c:v>
                </c:pt>
                <c:pt idx="54">
                  <c:v>1.7403626894942439</c:v>
                </c:pt>
                <c:pt idx="55">
                  <c:v>1.7481880270062005</c:v>
                </c:pt>
                <c:pt idx="56">
                  <c:v>1.7558748556724915</c:v>
                </c:pt>
                <c:pt idx="57">
                  <c:v>1.7634279935629373</c:v>
                </c:pt>
                <c:pt idx="58">
                  <c:v>1.7708520116421442</c:v>
                </c:pt>
                <c:pt idx="59">
                  <c:v>1.7781512503836436</c:v>
                </c:pt>
                <c:pt idx="60">
                  <c:v>1.7853298350107671</c:v>
                </c:pt>
                <c:pt idx="61">
                  <c:v>1.7923916894982539</c:v>
                </c:pt>
                <c:pt idx="62">
                  <c:v>1.7993405494535817</c:v>
                </c:pt>
                <c:pt idx="63">
                  <c:v>1.8061799739838871</c:v>
                </c:pt>
                <c:pt idx="64">
                  <c:v>1.8129133566428555</c:v>
                </c:pt>
                <c:pt idx="65">
                  <c:v>1.8195439355418688</c:v>
                </c:pt>
                <c:pt idx="66">
                  <c:v>1.8260748027008264</c:v>
                </c:pt>
                <c:pt idx="67">
                  <c:v>1.8325089127062364</c:v>
                </c:pt>
                <c:pt idx="68">
                  <c:v>1.8388490907372552</c:v>
                </c:pt>
                <c:pt idx="69">
                  <c:v>1.8450980400142569</c:v>
                </c:pt>
                <c:pt idx="70">
                  <c:v>1.8512583487190752</c:v>
                </c:pt>
                <c:pt idx="71">
                  <c:v>1.8573324964312685</c:v>
                </c:pt>
                <c:pt idx="72">
                  <c:v>1.8633228601204559</c:v>
                </c:pt>
                <c:pt idx="73">
                  <c:v>1.8692317197309762</c:v>
                </c:pt>
                <c:pt idx="74">
                  <c:v>1.8750612633917001</c:v>
                </c:pt>
                <c:pt idx="75">
                  <c:v>1.8808135922807914</c:v>
                </c:pt>
                <c:pt idx="76">
                  <c:v>1.8864907251724818</c:v>
                </c:pt>
                <c:pt idx="77">
                  <c:v>1.8920946026904804</c:v>
                </c:pt>
                <c:pt idx="78">
                  <c:v>1.8976270912904414</c:v>
                </c:pt>
                <c:pt idx="79">
                  <c:v>1.9030899869919435</c:v>
                </c:pt>
                <c:pt idx="80">
                  <c:v>1.9084850188786497</c:v>
                </c:pt>
                <c:pt idx="81">
                  <c:v>1.9138138523837167</c:v>
                </c:pt>
                <c:pt idx="82">
                  <c:v>1.919078092376074</c:v>
                </c:pt>
                <c:pt idx="83">
                  <c:v>1.9242792860618816</c:v>
                </c:pt>
                <c:pt idx="84">
                  <c:v>1.9294189257142926</c:v>
                </c:pt>
                <c:pt idx="85">
                  <c:v>1.9344984512435677</c:v>
                </c:pt>
                <c:pt idx="86">
                  <c:v>1.9395192526186185</c:v>
                </c:pt>
                <c:pt idx="87">
                  <c:v>1.9444826721501687</c:v>
                </c:pt>
                <c:pt idx="88">
                  <c:v>1.9493900066449128</c:v>
                </c:pt>
                <c:pt idx="89">
                  <c:v>1.954242509439325</c:v>
                </c:pt>
                <c:pt idx="90">
                  <c:v>1.9590413923210936</c:v>
                </c:pt>
                <c:pt idx="91">
                  <c:v>1.9637878273455553</c:v>
                </c:pt>
                <c:pt idx="92">
                  <c:v>1.968482948553935</c:v>
                </c:pt>
                <c:pt idx="93">
                  <c:v>1.9731278535996986</c:v>
                </c:pt>
                <c:pt idx="94">
                  <c:v>1.9777236052888478</c:v>
                </c:pt>
                <c:pt idx="95">
                  <c:v>1.9822712330395684</c:v>
                </c:pt>
                <c:pt idx="96">
                  <c:v>1.9867717342662448</c:v>
                </c:pt>
                <c:pt idx="97">
                  <c:v>1.9912260756924949</c:v>
                </c:pt>
                <c:pt idx="98">
                  <c:v>1.9956351945975499</c:v>
                </c:pt>
                <c:pt idx="99">
                  <c:v>2</c:v>
                </c:pt>
              </c:numCache>
            </c:numRef>
          </c:xVal>
          <c:yVal>
            <c:numRef>
              <c:f>Hoja1!$B$4:$B$103</c:f>
              <c:numCache>
                <c:formatCode>0.00</c:formatCode>
                <c:ptCount val="100"/>
                <c:pt idx="0">
                  <c:v>0.13333333333333333</c:v>
                </c:pt>
                <c:pt idx="1">
                  <c:v>0.22857142857142859</c:v>
                </c:pt>
                <c:pt idx="2">
                  <c:v>0.30000000000000004</c:v>
                </c:pt>
                <c:pt idx="3">
                  <c:v>0.35555555555555557</c:v>
                </c:pt>
                <c:pt idx="4">
                  <c:v>0.4</c:v>
                </c:pt>
                <c:pt idx="5">
                  <c:v>0.43636363636363645</c:v>
                </c:pt>
                <c:pt idx="6">
                  <c:v>0.46666666666666673</c:v>
                </c:pt>
                <c:pt idx="7">
                  <c:v>0.49230769230769234</c:v>
                </c:pt>
                <c:pt idx="8">
                  <c:v>0.51428571428571435</c:v>
                </c:pt>
                <c:pt idx="9">
                  <c:v>0.53333333333333333</c:v>
                </c:pt>
                <c:pt idx="10">
                  <c:v>0.55000000000000004</c:v>
                </c:pt>
                <c:pt idx="11">
                  <c:v>0.56470588235294128</c:v>
                </c:pt>
                <c:pt idx="12">
                  <c:v>0.57777777777777783</c:v>
                </c:pt>
                <c:pt idx="13">
                  <c:v>0.58947368421052637</c:v>
                </c:pt>
                <c:pt idx="14">
                  <c:v>0.6</c:v>
                </c:pt>
                <c:pt idx="15">
                  <c:v>0.60952380952380958</c:v>
                </c:pt>
                <c:pt idx="16">
                  <c:v>0.61818181818181828</c:v>
                </c:pt>
                <c:pt idx="17">
                  <c:v>0.62608695652173918</c:v>
                </c:pt>
                <c:pt idx="18">
                  <c:v>0.63333333333333341</c:v>
                </c:pt>
                <c:pt idx="19">
                  <c:v>0.64</c:v>
                </c:pt>
                <c:pt idx="20">
                  <c:v>0.64615384615384619</c:v>
                </c:pt>
                <c:pt idx="21">
                  <c:v>0.6518518518518519</c:v>
                </c:pt>
                <c:pt idx="22">
                  <c:v>0.65714285714285725</c:v>
                </c:pt>
                <c:pt idx="23">
                  <c:v>0.66206896551724148</c:v>
                </c:pt>
                <c:pt idx="24">
                  <c:v>0.66666666666666663</c:v>
                </c:pt>
                <c:pt idx="25">
                  <c:v>0.67096774193548392</c:v>
                </c:pt>
                <c:pt idx="26">
                  <c:v>0.67500000000000004</c:v>
                </c:pt>
                <c:pt idx="27">
                  <c:v>0.67878787878787883</c:v>
                </c:pt>
                <c:pt idx="28">
                  <c:v>0.68235294117647072</c:v>
                </c:pt>
                <c:pt idx="29">
                  <c:v>0.68571428571428572</c:v>
                </c:pt>
                <c:pt idx="30">
                  <c:v>0.68888888888888888</c:v>
                </c:pt>
                <c:pt idx="31">
                  <c:v>0.69189189189189193</c:v>
                </c:pt>
                <c:pt idx="32">
                  <c:v>0.69473684210526321</c:v>
                </c:pt>
                <c:pt idx="33">
                  <c:v>0.69743589743589751</c:v>
                </c:pt>
                <c:pt idx="34">
                  <c:v>0.7</c:v>
                </c:pt>
                <c:pt idx="35">
                  <c:v>0.70243902439024397</c:v>
                </c:pt>
                <c:pt idx="36">
                  <c:v>0.70476190476190481</c:v>
                </c:pt>
                <c:pt idx="37">
                  <c:v>0.70697674418604661</c:v>
                </c:pt>
                <c:pt idx="38">
                  <c:v>0.70909090909090911</c:v>
                </c:pt>
                <c:pt idx="39">
                  <c:v>0.71111111111111114</c:v>
                </c:pt>
                <c:pt idx="40">
                  <c:v>0.71304347826086967</c:v>
                </c:pt>
                <c:pt idx="41">
                  <c:v>0.71489361702127663</c:v>
                </c:pt>
                <c:pt idx="42">
                  <c:v>0.71666666666666667</c:v>
                </c:pt>
                <c:pt idx="43">
                  <c:v>0.71836734693877558</c:v>
                </c:pt>
                <c:pt idx="44">
                  <c:v>0.72</c:v>
                </c:pt>
                <c:pt idx="45">
                  <c:v>0.72156862745098049</c:v>
                </c:pt>
                <c:pt idx="46">
                  <c:v>0.72307692307692306</c:v>
                </c:pt>
                <c:pt idx="47">
                  <c:v>0.72452830188679251</c:v>
                </c:pt>
                <c:pt idx="48">
                  <c:v>0.72592592592592597</c:v>
                </c:pt>
                <c:pt idx="49">
                  <c:v>0.72727272727272729</c:v>
                </c:pt>
                <c:pt idx="50">
                  <c:v>0.72857142857142865</c:v>
                </c:pt>
                <c:pt idx="51">
                  <c:v>0.72982456140350882</c:v>
                </c:pt>
                <c:pt idx="52">
                  <c:v>0.73103448275862082</c:v>
                </c:pt>
                <c:pt idx="53">
                  <c:v>0.73220338983050848</c:v>
                </c:pt>
                <c:pt idx="54">
                  <c:v>0.73333333333333328</c:v>
                </c:pt>
                <c:pt idx="55">
                  <c:v>0.7344262295081968</c:v>
                </c:pt>
                <c:pt idx="56">
                  <c:v>0.73548387096774193</c:v>
                </c:pt>
                <c:pt idx="57">
                  <c:v>0.73650793650793656</c:v>
                </c:pt>
                <c:pt idx="58">
                  <c:v>0.73750000000000004</c:v>
                </c:pt>
                <c:pt idx="59">
                  <c:v>0.7384615384615385</c:v>
                </c:pt>
                <c:pt idx="60">
                  <c:v>0.73939393939393949</c:v>
                </c:pt>
                <c:pt idx="61">
                  <c:v>0.74029850746268655</c:v>
                </c:pt>
                <c:pt idx="62">
                  <c:v>0.74117647058823533</c:v>
                </c:pt>
                <c:pt idx="63">
                  <c:v>0.74202898550724639</c:v>
                </c:pt>
                <c:pt idx="64">
                  <c:v>0.74285714285714288</c:v>
                </c:pt>
                <c:pt idx="65">
                  <c:v>0.74366197183098592</c:v>
                </c:pt>
                <c:pt idx="66">
                  <c:v>0.74444444444444446</c:v>
                </c:pt>
                <c:pt idx="67">
                  <c:v>0.74520547945205484</c:v>
                </c:pt>
                <c:pt idx="68">
                  <c:v>0.74594594594594599</c:v>
                </c:pt>
                <c:pt idx="69">
                  <c:v>0.7466666666666667</c:v>
                </c:pt>
                <c:pt idx="70">
                  <c:v>0.74736842105263168</c:v>
                </c:pt>
                <c:pt idx="71">
                  <c:v>0.74805194805194808</c:v>
                </c:pt>
                <c:pt idx="72">
                  <c:v>0.74871794871794883</c:v>
                </c:pt>
                <c:pt idx="73">
                  <c:v>0.74936708860759493</c:v>
                </c:pt>
                <c:pt idx="74">
                  <c:v>0.75</c:v>
                </c:pt>
                <c:pt idx="75">
                  <c:v>0.75061728395061733</c:v>
                </c:pt>
                <c:pt idx="76">
                  <c:v>0.75121951219512195</c:v>
                </c:pt>
                <c:pt idx="77">
                  <c:v>0.75180722891566276</c:v>
                </c:pt>
                <c:pt idx="78">
                  <c:v>0.75238095238095237</c:v>
                </c:pt>
                <c:pt idx="79">
                  <c:v>0.75294117647058822</c:v>
                </c:pt>
                <c:pt idx="80">
                  <c:v>0.75348837209302322</c:v>
                </c:pt>
                <c:pt idx="81">
                  <c:v>0.75402298850574723</c:v>
                </c:pt>
                <c:pt idx="82">
                  <c:v>0.75454545454545463</c:v>
                </c:pt>
                <c:pt idx="83">
                  <c:v>0.75505617977528094</c:v>
                </c:pt>
                <c:pt idx="84">
                  <c:v>0.75555555555555554</c:v>
                </c:pt>
                <c:pt idx="85">
                  <c:v>0.75604395604395602</c:v>
                </c:pt>
                <c:pt idx="86">
                  <c:v>0.75652173913043486</c:v>
                </c:pt>
                <c:pt idx="87">
                  <c:v>0.75698924731182804</c:v>
                </c:pt>
                <c:pt idx="88">
                  <c:v>0.75744680851063828</c:v>
                </c:pt>
                <c:pt idx="89">
                  <c:v>0.75789473684210529</c:v>
                </c:pt>
                <c:pt idx="90">
                  <c:v>0.7583333333333333</c:v>
                </c:pt>
                <c:pt idx="91">
                  <c:v>0.75876288659793822</c:v>
                </c:pt>
                <c:pt idx="92">
                  <c:v>0.75918367346938787</c:v>
                </c:pt>
                <c:pt idx="93">
                  <c:v>0.7595959595959596</c:v>
                </c:pt>
                <c:pt idx="94">
                  <c:v>0.76</c:v>
                </c:pt>
                <c:pt idx="95">
                  <c:v>0.76039603960396052</c:v>
                </c:pt>
                <c:pt idx="96">
                  <c:v>0.76078431372549027</c:v>
                </c:pt>
                <c:pt idx="97">
                  <c:v>0.76116504854368938</c:v>
                </c:pt>
                <c:pt idx="98">
                  <c:v>0.76153846153846161</c:v>
                </c:pt>
                <c:pt idx="99">
                  <c:v>0.76190476190476186</c:v>
                </c:pt>
              </c:numCache>
            </c:numRef>
          </c:yVal>
          <c:smooth val="1"/>
        </c:ser>
        <c:ser>
          <c:idx val="0"/>
          <c:order val="0"/>
          <c:tx>
            <c:strRef>
              <c:f>Hoja1!$B$2</c:f>
              <c:strCache>
                <c:ptCount val="1"/>
                <c:pt idx="0">
                  <c:v>y</c:v>
                </c:pt>
              </c:strCache>
            </c:strRef>
          </c:tx>
          <c:spPr>
            <a:ln w="28575">
              <a:solidFill>
                <a:srgbClr val="7030A0"/>
              </a:solidFill>
              <a:prstDash val="sysDot"/>
            </a:ln>
          </c:spPr>
          <c:marker>
            <c:symbol val="none"/>
          </c:marker>
          <c:xVal>
            <c:numRef>
              <c:f>Hoja1!$C$4:$C$103</c:f>
              <c:numCache>
                <c:formatCode>0,000</c:formatCode>
                <c:ptCount val="100"/>
                <c:pt idx="0">
                  <c:v>0</c:v>
                </c:pt>
                <c:pt idx="1">
                  <c:v>0.3010299956639812</c:v>
                </c:pt>
                <c:pt idx="2">
                  <c:v>0.47712125471966244</c:v>
                </c:pt>
                <c:pt idx="3">
                  <c:v>0.6020599913279624</c:v>
                </c:pt>
                <c:pt idx="4">
                  <c:v>0.69897000433601886</c:v>
                </c:pt>
                <c:pt idx="5">
                  <c:v>0.77815125038364363</c:v>
                </c:pt>
                <c:pt idx="6">
                  <c:v>0.84509804001425681</c:v>
                </c:pt>
                <c:pt idx="7">
                  <c:v>0.90308998699194354</c:v>
                </c:pt>
                <c:pt idx="8">
                  <c:v>0.95424250943932487</c:v>
                </c:pt>
                <c:pt idx="9">
                  <c:v>1</c:v>
                </c:pt>
                <c:pt idx="10">
                  <c:v>1.0413926851582251</c:v>
                </c:pt>
                <c:pt idx="11">
                  <c:v>1.0791812460476249</c:v>
                </c:pt>
                <c:pt idx="12">
                  <c:v>1.1139433523068367</c:v>
                </c:pt>
                <c:pt idx="13">
                  <c:v>1.146128035678238</c:v>
                </c:pt>
                <c:pt idx="14">
                  <c:v>1.1760912590556813</c:v>
                </c:pt>
                <c:pt idx="15">
                  <c:v>1.2041199826559248</c:v>
                </c:pt>
                <c:pt idx="16">
                  <c:v>1.2304489213782739</c:v>
                </c:pt>
                <c:pt idx="17">
                  <c:v>1.255272505103306</c:v>
                </c:pt>
                <c:pt idx="18">
                  <c:v>1.2787536009528289</c:v>
                </c:pt>
                <c:pt idx="19">
                  <c:v>1.3010299956639813</c:v>
                </c:pt>
                <c:pt idx="20">
                  <c:v>1.3222192947339193</c:v>
                </c:pt>
                <c:pt idx="21">
                  <c:v>1.3424226808222062</c:v>
                </c:pt>
                <c:pt idx="22">
                  <c:v>1.3617278360175928</c:v>
                </c:pt>
                <c:pt idx="23">
                  <c:v>1.3802112417116059</c:v>
                </c:pt>
                <c:pt idx="24">
                  <c:v>1.3979400086720377</c:v>
                </c:pt>
                <c:pt idx="25">
                  <c:v>1.414973347970818</c:v>
                </c:pt>
                <c:pt idx="26">
                  <c:v>1.4313637641589874</c:v>
                </c:pt>
                <c:pt idx="27">
                  <c:v>1.4471580313422192</c:v>
                </c:pt>
                <c:pt idx="28">
                  <c:v>1.4623979978989561</c:v>
                </c:pt>
                <c:pt idx="29">
                  <c:v>1.4771212547196624</c:v>
                </c:pt>
                <c:pt idx="30">
                  <c:v>1.4913616938342726</c:v>
                </c:pt>
                <c:pt idx="31">
                  <c:v>1.505149978319906</c:v>
                </c:pt>
                <c:pt idx="32">
                  <c:v>1.5185139398778875</c:v>
                </c:pt>
                <c:pt idx="33">
                  <c:v>1.5314789170422551</c:v>
                </c:pt>
                <c:pt idx="34">
                  <c:v>1.5440680443502757</c:v>
                </c:pt>
                <c:pt idx="35">
                  <c:v>1.5563025007672873</c:v>
                </c:pt>
                <c:pt idx="36">
                  <c:v>1.568201724066995</c:v>
                </c:pt>
                <c:pt idx="37">
                  <c:v>1.5797835966168101</c:v>
                </c:pt>
                <c:pt idx="38">
                  <c:v>1.5910646070264991</c:v>
                </c:pt>
                <c:pt idx="39">
                  <c:v>1.6020599913279623</c:v>
                </c:pt>
                <c:pt idx="40">
                  <c:v>1.6127838567197355</c:v>
                </c:pt>
                <c:pt idx="41">
                  <c:v>1.6232492903979006</c:v>
                </c:pt>
                <c:pt idx="42">
                  <c:v>1.6334684555795864</c:v>
                </c:pt>
                <c:pt idx="43">
                  <c:v>1.6434526764861874</c:v>
                </c:pt>
                <c:pt idx="44">
                  <c:v>1.6532125137753437</c:v>
                </c:pt>
                <c:pt idx="45">
                  <c:v>1.6627578316815741</c:v>
                </c:pt>
                <c:pt idx="46">
                  <c:v>1.6720978579357175</c:v>
                </c:pt>
                <c:pt idx="47">
                  <c:v>1.6812412373755872</c:v>
                </c:pt>
                <c:pt idx="48">
                  <c:v>1.6901960800285136</c:v>
                </c:pt>
                <c:pt idx="49">
                  <c:v>1.6989700043360187</c:v>
                </c:pt>
                <c:pt idx="50">
                  <c:v>1.7075701760979363</c:v>
                </c:pt>
                <c:pt idx="51">
                  <c:v>1.7160033436347992</c:v>
                </c:pt>
                <c:pt idx="52">
                  <c:v>1.7242758696007889</c:v>
                </c:pt>
                <c:pt idx="53">
                  <c:v>1.7323937598229686</c:v>
                </c:pt>
                <c:pt idx="54">
                  <c:v>1.7403626894942439</c:v>
                </c:pt>
                <c:pt idx="55">
                  <c:v>1.7481880270062005</c:v>
                </c:pt>
                <c:pt idx="56">
                  <c:v>1.7558748556724915</c:v>
                </c:pt>
                <c:pt idx="57">
                  <c:v>1.7634279935629373</c:v>
                </c:pt>
                <c:pt idx="58">
                  <c:v>1.7708520116421442</c:v>
                </c:pt>
                <c:pt idx="59">
                  <c:v>1.7781512503836436</c:v>
                </c:pt>
                <c:pt idx="60">
                  <c:v>1.7853298350107671</c:v>
                </c:pt>
                <c:pt idx="61">
                  <c:v>1.7923916894982539</c:v>
                </c:pt>
                <c:pt idx="62">
                  <c:v>1.7993405494535817</c:v>
                </c:pt>
                <c:pt idx="63">
                  <c:v>1.8061799739838871</c:v>
                </c:pt>
                <c:pt idx="64">
                  <c:v>1.8129133566428555</c:v>
                </c:pt>
                <c:pt idx="65">
                  <c:v>1.8195439355418688</c:v>
                </c:pt>
                <c:pt idx="66">
                  <c:v>1.8260748027008264</c:v>
                </c:pt>
                <c:pt idx="67">
                  <c:v>1.8325089127062364</c:v>
                </c:pt>
                <c:pt idx="68">
                  <c:v>1.8388490907372552</c:v>
                </c:pt>
                <c:pt idx="69">
                  <c:v>1.8450980400142569</c:v>
                </c:pt>
                <c:pt idx="70">
                  <c:v>1.8512583487190752</c:v>
                </c:pt>
                <c:pt idx="71">
                  <c:v>1.8573324964312685</c:v>
                </c:pt>
                <c:pt idx="72">
                  <c:v>1.8633228601204559</c:v>
                </c:pt>
                <c:pt idx="73">
                  <c:v>1.8692317197309762</c:v>
                </c:pt>
                <c:pt idx="74">
                  <c:v>1.8750612633917001</c:v>
                </c:pt>
                <c:pt idx="75">
                  <c:v>1.8808135922807914</c:v>
                </c:pt>
                <c:pt idx="76">
                  <c:v>1.8864907251724818</c:v>
                </c:pt>
                <c:pt idx="77">
                  <c:v>1.8920946026904804</c:v>
                </c:pt>
                <c:pt idx="78">
                  <c:v>1.8976270912904414</c:v>
                </c:pt>
                <c:pt idx="79">
                  <c:v>1.9030899869919435</c:v>
                </c:pt>
                <c:pt idx="80">
                  <c:v>1.9084850188786497</c:v>
                </c:pt>
                <c:pt idx="81">
                  <c:v>1.9138138523837167</c:v>
                </c:pt>
                <c:pt idx="82">
                  <c:v>1.919078092376074</c:v>
                </c:pt>
                <c:pt idx="83">
                  <c:v>1.9242792860618816</c:v>
                </c:pt>
                <c:pt idx="84">
                  <c:v>1.9294189257142926</c:v>
                </c:pt>
                <c:pt idx="85">
                  <c:v>1.9344984512435677</c:v>
                </c:pt>
                <c:pt idx="86">
                  <c:v>1.9395192526186185</c:v>
                </c:pt>
                <c:pt idx="87">
                  <c:v>1.9444826721501687</c:v>
                </c:pt>
                <c:pt idx="88">
                  <c:v>1.9493900066449128</c:v>
                </c:pt>
                <c:pt idx="89">
                  <c:v>1.954242509439325</c:v>
                </c:pt>
                <c:pt idx="90">
                  <c:v>1.9590413923210936</c:v>
                </c:pt>
                <c:pt idx="91">
                  <c:v>1.9637878273455553</c:v>
                </c:pt>
                <c:pt idx="92">
                  <c:v>1.968482948553935</c:v>
                </c:pt>
                <c:pt idx="93">
                  <c:v>1.9731278535996986</c:v>
                </c:pt>
                <c:pt idx="94">
                  <c:v>1.9777236052888478</c:v>
                </c:pt>
                <c:pt idx="95">
                  <c:v>1.9822712330395684</c:v>
                </c:pt>
                <c:pt idx="96">
                  <c:v>1.9867717342662448</c:v>
                </c:pt>
                <c:pt idx="97">
                  <c:v>1.9912260756924949</c:v>
                </c:pt>
                <c:pt idx="98">
                  <c:v>1.9956351945975499</c:v>
                </c:pt>
                <c:pt idx="99">
                  <c:v>2</c:v>
                </c:pt>
              </c:numCache>
            </c:numRef>
          </c:xVal>
          <c:yVal>
            <c:numRef>
              <c:f>Hoja1!$D$4:$D$103</c:f>
              <c:numCache>
                <c:formatCode>0,000</c:formatCode>
                <c:ptCount val="100"/>
                <c:pt idx="0">
                  <c:v>0.10848312115708331</c:v>
                </c:pt>
                <c:pt idx="1">
                  <c:v>0.23414318539526871</c:v>
                </c:pt>
                <c:pt idx="2">
                  <c:v>0.30764961081281883</c:v>
                </c:pt>
                <c:pt idx="3">
                  <c:v>0.35980324963345411</c:v>
                </c:pt>
                <c:pt idx="4">
                  <c:v>0.40025675471707678</c:v>
                </c:pt>
                <c:pt idx="5">
                  <c:v>0.43330967505100421</c:v>
                </c:pt>
                <c:pt idx="6">
                  <c:v>0.46125552100222783</c:v>
                </c:pt>
                <c:pt idx="7">
                  <c:v>0.48546331387163955</c:v>
                </c:pt>
                <c:pt idx="8">
                  <c:v>0.5068161004685543</c:v>
                </c:pt>
                <c:pt idx="9">
                  <c:v>0.5259168189552621</c:v>
                </c:pt>
                <c:pt idx="10">
                  <c:v>0.54319552058265586</c:v>
                </c:pt>
                <c:pt idx="11">
                  <c:v>0.55896973928918969</c:v>
                </c:pt>
                <c:pt idx="12">
                  <c:v>0.57348061384822568</c:v>
                </c:pt>
                <c:pt idx="13">
                  <c:v>0.58691558524041332</c:v>
                </c:pt>
                <c:pt idx="14">
                  <c:v>0.59942324437281225</c:v>
                </c:pt>
                <c:pt idx="15">
                  <c:v>0.61112337810982487</c:v>
                </c:pt>
                <c:pt idx="16">
                  <c:v>0.62211396435979682</c:v>
                </c:pt>
                <c:pt idx="17">
                  <c:v>0.63247616470673962</c:v>
                </c:pt>
                <c:pt idx="18">
                  <c:v>0.64227796537555948</c:v>
                </c:pt>
                <c:pt idx="19">
                  <c:v>0.65157688319344764</c:v>
                </c:pt>
                <c:pt idx="20">
                  <c:v>0.66042201065796324</c:v>
                </c:pt>
                <c:pt idx="21">
                  <c:v>0.66885558482084129</c:v>
                </c:pt>
                <c:pt idx="22">
                  <c:v>0.67691420714061912</c:v>
                </c:pt>
                <c:pt idx="23">
                  <c:v>0.68462980352737501</c:v>
                </c:pt>
                <c:pt idx="24">
                  <c:v>0.6920303882770702</c:v>
                </c:pt>
                <c:pt idx="25">
                  <c:v>0.69914067808641112</c:v>
                </c:pt>
                <c:pt idx="26">
                  <c:v>0.70598259012428977</c:v>
                </c:pt>
                <c:pt idx="27">
                  <c:v>0.71257564947859864</c:v>
                </c:pt>
                <c:pt idx="28">
                  <c:v>0.71893732507269803</c:v>
                </c:pt>
                <c:pt idx="29">
                  <c:v>0.72508330861099757</c:v>
                </c:pt>
                <c:pt idx="30">
                  <c:v>0.73102774776887913</c:v>
                </c:pt>
                <c:pt idx="31">
                  <c:v>0.73678344234801041</c:v>
                </c:pt>
                <c:pt idx="32">
                  <c:v>0.74236201023839143</c:v>
                </c:pt>
                <c:pt idx="33">
                  <c:v>0.74777402859798214</c:v>
                </c:pt>
                <c:pt idx="34">
                  <c:v>0.75302915456222119</c:v>
                </c:pt>
                <c:pt idx="35">
                  <c:v>0.75813622894492516</c:v>
                </c:pt>
                <c:pt idx="36">
                  <c:v>0.76310336572784832</c:v>
                </c:pt>
                <c:pt idx="37">
                  <c:v>0.7679380296137448</c:v>
                </c:pt>
                <c:pt idx="38">
                  <c:v>0.77264710350396104</c:v>
                </c:pt>
                <c:pt idx="39">
                  <c:v>0.77723694743163296</c:v>
                </c:pt>
                <c:pt idx="40">
                  <c:v>0.78171345021681082</c:v>
                </c:pt>
                <c:pt idx="41">
                  <c:v>0.78608207489614879</c:v>
                </c:pt>
                <c:pt idx="42">
                  <c:v>0.79034789880635037</c:v>
                </c:pt>
                <c:pt idx="43">
                  <c:v>0.79451564905902661</c:v>
                </c:pt>
                <c:pt idx="44">
                  <c:v>0.79858973402854772</c:v>
                </c:pt>
                <c:pt idx="45">
                  <c:v>0.80257427137880466</c:v>
                </c:pt>
                <c:pt idx="46">
                  <c:v>0.80647311307560376</c:v>
                </c:pt>
                <c:pt idx="47">
                  <c:v>0.81028986776556033</c:v>
                </c:pt>
                <c:pt idx="48">
                  <c:v>0.81402792084737241</c:v>
                </c:pt>
                <c:pt idx="49">
                  <c:v>0.81769045251525552</c:v>
                </c:pt>
                <c:pt idx="50">
                  <c:v>0.82128045401553229</c:v>
                </c:pt>
                <c:pt idx="51">
                  <c:v>0.82480074232459644</c:v>
                </c:pt>
                <c:pt idx="52">
                  <c:v>0.8282539734287111</c:v>
                </c:pt>
                <c:pt idx="53">
                  <c:v>0.83164265436247531</c:v>
                </c:pt>
                <c:pt idx="54">
                  <c:v>0.83496915414264938</c:v>
                </c:pt>
                <c:pt idx="55">
                  <c:v>0.83823571371678418</c:v>
                </c:pt>
                <c:pt idx="56">
                  <c:v>0.84144445503129495</c:v>
                </c:pt>
                <c:pt idx="57">
                  <c:v>0.84459738931088335</c:v>
                </c:pt>
                <c:pt idx="58">
                  <c:v>0.84769642463020722</c:v>
                </c:pt>
                <c:pt idx="59">
                  <c:v>0.85074337284918311</c:v>
                </c:pt>
                <c:pt idx="60">
                  <c:v>0.85373995597504049</c:v>
                </c:pt>
                <c:pt idx="61">
                  <c:v>0.85668781200706468</c:v>
                </c:pt>
                <c:pt idx="62">
                  <c:v>0.85958850031369871</c:v>
                </c:pt>
                <c:pt idx="63">
                  <c:v>0.86244350658619573</c:v>
                </c:pt>
                <c:pt idx="64">
                  <c:v>0.86525424740821899</c:v>
                </c:pt>
                <c:pt idx="65">
                  <c:v>0.86802207447657675</c:v>
                </c:pt>
                <c:pt idx="66">
                  <c:v>0.87074827850456926</c:v>
                </c:pt>
                <c:pt idx="67">
                  <c:v>0.87343409283616769</c:v>
                </c:pt>
                <c:pt idx="68">
                  <c:v>0.87608069679635459</c:v>
                </c:pt>
                <c:pt idx="69">
                  <c:v>0.87868921880040673</c:v>
                </c:pt>
                <c:pt idx="70">
                  <c:v>0.88126073924263726</c:v>
                </c:pt>
                <c:pt idx="71">
                  <c:v>0.88379629318311048</c:v>
                </c:pt>
                <c:pt idx="72">
                  <c:v>0.8862968728490439</c:v>
                </c:pt>
                <c:pt idx="73">
                  <c:v>0.88876342996603386</c:v>
                </c:pt>
                <c:pt idx="74">
                  <c:v>0.89119687793280566</c:v>
                </c:pt>
                <c:pt idx="75">
                  <c:v>0.89359809385193034</c:v>
                </c:pt>
                <c:pt idx="76">
                  <c:v>0.89596792042780038</c:v>
                </c:pt>
                <c:pt idx="77">
                  <c:v>0.89830716774214658</c:v>
                </c:pt>
                <c:pt idx="78">
                  <c:v>0.90061661491645451</c:v>
                </c:pt>
                <c:pt idx="79">
                  <c:v>0.90289701166981828</c:v>
                </c:pt>
                <c:pt idx="80">
                  <c:v>0.90514907978002523</c:v>
                </c:pt>
                <c:pt idx="81">
                  <c:v>0.90737351445499614</c:v>
                </c:pt>
                <c:pt idx="82">
                  <c:v>0.90957098562110295</c:v>
                </c:pt>
                <c:pt idx="83">
                  <c:v>0.91174213913433411</c:v>
                </c:pt>
                <c:pt idx="84">
                  <c:v>0.91388759791979024</c:v>
                </c:pt>
                <c:pt idx="85">
                  <c:v>0.91600796304453569</c:v>
                </c:pt>
                <c:pt idx="86">
                  <c:v>0.91810381472843328</c:v>
                </c:pt>
                <c:pt idx="87">
                  <c:v>0.92017571329721215</c:v>
                </c:pt>
                <c:pt idx="88">
                  <c:v>0.9222242000816856</c:v>
                </c:pt>
                <c:pt idx="89">
                  <c:v>0.92424979826673326</c:v>
                </c:pt>
                <c:pt idx="90">
                  <c:v>0.92625301369337021</c:v>
                </c:pt>
                <c:pt idx="91">
                  <c:v>0.92823433561698998</c:v>
                </c:pt>
                <c:pt idx="92">
                  <c:v>0.9301942374246146</c:v>
                </c:pt>
                <c:pt idx="93">
                  <c:v>0.93213317731378909</c:v>
                </c:pt>
                <c:pt idx="94">
                  <c:v>0.9340515989355529</c:v>
                </c:pt>
                <c:pt idx="95">
                  <c:v>0.93594993200374588</c:v>
                </c:pt>
                <c:pt idx="96">
                  <c:v>0.93782859287274256</c:v>
                </c:pt>
                <c:pt idx="97">
                  <c:v>0.93968798508555773</c:v>
                </c:pt>
                <c:pt idx="98">
                  <c:v>0.94152849989412668</c:v>
                </c:pt>
                <c:pt idx="99">
                  <c:v>0.94335051675344106</c:v>
                </c:pt>
              </c:numCache>
            </c:numRef>
          </c:yVal>
          <c:smooth val="1"/>
        </c:ser>
        <c:dLbls>
          <c:showLegendKey val="0"/>
          <c:showVal val="0"/>
          <c:showCatName val="0"/>
          <c:showSerName val="0"/>
          <c:showPercent val="0"/>
          <c:showBubbleSize val="0"/>
        </c:dLbls>
        <c:axId val="87713280"/>
        <c:axId val="87715200"/>
      </c:scatterChart>
      <c:valAx>
        <c:axId val="87713280"/>
        <c:scaling>
          <c:orientation val="minMax"/>
          <c:max val="2"/>
          <c:min val="0"/>
        </c:scaling>
        <c:delete val="0"/>
        <c:axPos val="b"/>
        <c:title>
          <c:tx>
            <c:rich>
              <a:bodyPr/>
              <a:lstStyle/>
              <a:p>
                <a:pPr>
                  <a:defRPr/>
                </a:pPr>
                <a:r>
                  <a:rPr lang="es-CO"/>
                  <a:t>Log [L]</a:t>
                </a:r>
              </a:p>
            </c:rich>
          </c:tx>
          <c:layout/>
          <c:overlay val="0"/>
        </c:title>
        <c:numFmt formatCode="#,##0.0" sourceLinked="0"/>
        <c:majorTickMark val="cross"/>
        <c:minorTickMark val="in"/>
        <c:tickLblPos val="nextTo"/>
        <c:spPr>
          <a:ln>
            <a:solidFill>
              <a:sysClr val="windowText" lastClr="000000"/>
            </a:solidFill>
          </a:ln>
        </c:spPr>
        <c:crossAx val="87715200"/>
        <c:crosses val="autoZero"/>
        <c:crossBetween val="midCat"/>
      </c:valAx>
      <c:valAx>
        <c:axId val="87715200"/>
        <c:scaling>
          <c:orientation val="minMax"/>
          <c:max val="1"/>
          <c:min val="0"/>
        </c:scaling>
        <c:delete val="0"/>
        <c:axPos val="l"/>
        <c:title>
          <c:tx>
            <c:rich>
              <a:bodyPr rot="-5400000" vert="horz"/>
              <a:lstStyle/>
              <a:p>
                <a:pPr>
                  <a:defRPr/>
                </a:pPr>
                <a:r>
                  <a:rPr lang="es-CO" smtClean="0"/>
                  <a:t>Efecto</a:t>
                </a:r>
                <a:endParaRPr lang="es-CO"/>
              </a:p>
            </c:rich>
          </c:tx>
          <c:layout/>
          <c:overlay val="0"/>
        </c:title>
        <c:numFmt formatCode="0.0" sourceLinked="0"/>
        <c:majorTickMark val="in"/>
        <c:minorTickMark val="none"/>
        <c:tickLblPos val="nextTo"/>
        <c:spPr>
          <a:ln>
            <a:solidFill>
              <a:sysClr val="windowText" lastClr="000000"/>
            </a:solidFill>
          </a:ln>
        </c:spPr>
        <c:crossAx val="87713280"/>
        <c:crosses val="autoZero"/>
        <c:crossBetween val="midCat"/>
      </c:valAx>
      <c:spPr>
        <a:ln>
          <a:solidFill>
            <a:sysClr val="windowText" lastClr="000000"/>
          </a:solidFill>
        </a:ln>
      </c:spPr>
    </c:plotArea>
    <c:plotVisOnly val="1"/>
    <c:dispBlanksAs val="gap"/>
    <c:showDLblsOverMax val="0"/>
  </c:chart>
  <c:txPr>
    <a:bodyPr/>
    <a:lstStyle/>
    <a:p>
      <a:pPr>
        <a:defRPr sz="1600"/>
      </a:pPr>
      <a:endParaRPr lang="es-CO"/>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608573928258968"/>
          <c:y val="6.0659813356663747E-2"/>
          <c:w val="0.80334492563429571"/>
          <c:h val="0.73444808982210552"/>
        </c:manualLayout>
      </c:layout>
      <c:scatterChart>
        <c:scatterStyle val="smoothMarker"/>
        <c:varyColors val="0"/>
        <c:ser>
          <c:idx val="0"/>
          <c:order val="0"/>
          <c:tx>
            <c:strRef>
              <c:f>PL!$D$4</c:f>
              <c:strCache>
                <c:ptCount val="1"/>
                <c:pt idx="0">
                  <c:v>150</c:v>
                </c:pt>
              </c:strCache>
            </c:strRef>
          </c:tx>
          <c:spPr>
            <a:ln w="6350">
              <a:solidFill>
                <a:schemeClr val="accent6"/>
              </a:solidFill>
            </a:ln>
          </c:spPr>
          <c:marker>
            <c:symbol val="circle"/>
            <c:size val="2"/>
            <c:spPr>
              <a:solidFill>
                <a:schemeClr val="accent6"/>
              </a:solidFill>
              <a:ln>
                <a:solidFill>
                  <a:schemeClr val="accent6"/>
                </a:solidFill>
              </a:ln>
            </c:spPr>
          </c:marker>
          <c:xVal>
            <c:numRef>
              <c:f>PL!$A$5:$A$55</c:f>
              <c:numCache>
                <c:formatCode>General</c:formatCode>
                <c:ptCount val="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numCache>
            </c:numRef>
          </c:xVal>
          <c:yVal>
            <c:numRef>
              <c:f>PL!$D$5:$D$55</c:f>
              <c:numCache>
                <c:formatCode>#,#00</c:formatCode>
                <c:ptCount val="51"/>
                <c:pt idx="0">
                  <c:v>150</c:v>
                </c:pt>
                <c:pt idx="1">
                  <c:v>165</c:v>
                </c:pt>
                <c:pt idx="2">
                  <c:v>180</c:v>
                </c:pt>
                <c:pt idx="3">
                  <c:v>195</c:v>
                </c:pt>
                <c:pt idx="4">
                  <c:v>210</c:v>
                </c:pt>
                <c:pt idx="5">
                  <c:v>225</c:v>
                </c:pt>
                <c:pt idx="6">
                  <c:v>240</c:v>
                </c:pt>
                <c:pt idx="7">
                  <c:v>255.00000000000003</c:v>
                </c:pt>
                <c:pt idx="8">
                  <c:v>270</c:v>
                </c:pt>
                <c:pt idx="9">
                  <c:v>285</c:v>
                </c:pt>
                <c:pt idx="10">
                  <c:v>300</c:v>
                </c:pt>
                <c:pt idx="11">
                  <c:v>315</c:v>
                </c:pt>
                <c:pt idx="12">
                  <c:v>330</c:v>
                </c:pt>
                <c:pt idx="13">
                  <c:v>345</c:v>
                </c:pt>
                <c:pt idx="14">
                  <c:v>360.00000000000006</c:v>
                </c:pt>
                <c:pt idx="15">
                  <c:v>375</c:v>
                </c:pt>
                <c:pt idx="16">
                  <c:v>390</c:v>
                </c:pt>
                <c:pt idx="17">
                  <c:v>405</c:v>
                </c:pt>
                <c:pt idx="18">
                  <c:v>420</c:v>
                </c:pt>
                <c:pt idx="19">
                  <c:v>435.00000000000006</c:v>
                </c:pt>
                <c:pt idx="20">
                  <c:v>450</c:v>
                </c:pt>
                <c:pt idx="21">
                  <c:v>465</c:v>
                </c:pt>
                <c:pt idx="22">
                  <c:v>480</c:v>
                </c:pt>
                <c:pt idx="23">
                  <c:v>495.00000000000006</c:v>
                </c:pt>
                <c:pt idx="24">
                  <c:v>510</c:v>
                </c:pt>
                <c:pt idx="25">
                  <c:v>525</c:v>
                </c:pt>
                <c:pt idx="26">
                  <c:v>540</c:v>
                </c:pt>
                <c:pt idx="27">
                  <c:v>555</c:v>
                </c:pt>
                <c:pt idx="28">
                  <c:v>570</c:v>
                </c:pt>
                <c:pt idx="29">
                  <c:v>585</c:v>
                </c:pt>
                <c:pt idx="30">
                  <c:v>600</c:v>
                </c:pt>
                <c:pt idx="31">
                  <c:v>615</c:v>
                </c:pt>
                <c:pt idx="32">
                  <c:v>630</c:v>
                </c:pt>
                <c:pt idx="33">
                  <c:v>645.00000000000011</c:v>
                </c:pt>
                <c:pt idx="34">
                  <c:v>660</c:v>
                </c:pt>
                <c:pt idx="35">
                  <c:v>675</c:v>
                </c:pt>
                <c:pt idx="36">
                  <c:v>690</c:v>
                </c:pt>
                <c:pt idx="37">
                  <c:v>705</c:v>
                </c:pt>
                <c:pt idx="38">
                  <c:v>720.00000000000011</c:v>
                </c:pt>
                <c:pt idx="39">
                  <c:v>735</c:v>
                </c:pt>
                <c:pt idx="40">
                  <c:v>750</c:v>
                </c:pt>
                <c:pt idx="41">
                  <c:v>765</c:v>
                </c:pt>
                <c:pt idx="42">
                  <c:v>780</c:v>
                </c:pt>
                <c:pt idx="43">
                  <c:v>795</c:v>
                </c:pt>
                <c:pt idx="44">
                  <c:v>810</c:v>
                </c:pt>
                <c:pt idx="45">
                  <c:v>825</c:v>
                </c:pt>
                <c:pt idx="46">
                  <c:v>840.00000000000011</c:v>
                </c:pt>
                <c:pt idx="47">
                  <c:v>855</c:v>
                </c:pt>
                <c:pt idx="48">
                  <c:v>870</c:v>
                </c:pt>
                <c:pt idx="49">
                  <c:v>885</c:v>
                </c:pt>
                <c:pt idx="50">
                  <c:v>900</c:v>
                </c:pt>
              </c:numCache>
            </c:numRef>
          </c:yVal>
          <c:smooth val="1"/>
        </c:ser>
        <c:ser>
          <c:idx val="1"/>
          <c:order val="1"/>
          <c:tx>
            <c:strRef>
              <c:f>PL!$C$4</c:f>
              <c:strCache>
                <c:ptCount val="1"/>
                <c:pt idx="0">
                  <c:v>100</c:v>
                </c:pt>
              </c:strCache>
            </c:strRef>
          </c:tx>
          <c:spPr>
            <a:ln w="3175">
              <a:solidFill>
                <a:schemeClr val="accent5"/>
              </a:solidFill>
            </a:ln>
          </c:spPr>
          <c:marker>
            <c:symbol val="circle"/>
            <c:size val="2"/>
            <c:spPr>
              <a:solidFill>
                <a:schemeClr val="accent5"/>
              </a:solidFill>
              <a:ln w="3175">
                <a:solidFill>
                  <a:schemeClr val="accent5"/>
                </a:solidFill>
              </a:ln>
            </c:spPr>
          </c:marker>
          <c:xVal>
            <c:numRef>
              <c:f>PL!$A$5:$A$55</c:f>
              <c:numCache>
                <c:formatCode>General</c:formatCode>
                <c:ptCount val="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numCache>
            </c:numRef>
          </c:xVal>
          <c:yVal>
            <c:numRef>
              <c:f>PL!$C$5:$C$55</c:f>
              <c:numCache>
                <c:formatCode>#,#00</c:formatCode>
                <c:ptCount val="51"/>
                <c:pt idx="0">
                  <c:v>100</c:v>
                </c:pt>
                <c:pt idx="1">
                  <c:v>110.00000000000001</c:v>
                </c:pt>
                <c:pt idx="2">
                  <c:v>120</c:v>
                </c:pt>
                <c:pt idx="3">
                  <c:v>130</c:v>
                </c:pt>
                <c:pt idx="4">
                  <c:v>140</c:v>
                </c:pt>
                <c:pt idx="5">
                  <c:v>150</c:v>
                </c:pt>
                <c:pt idx="6">
                  <c:v>160</c:v>
                </c:pt>
                <c:pt idx="7">
                  <c:v>170.00000000000003</c:v>
                </c:pt>
                <c:pt idx="8">
                  <c:v>180</c:v>
                </c:pt>
                <c:pt idx="9">
                  <c:v>190</c:v>
                </c:pt>
                <c:pt idx="10">
                  <c:v>200</c:v>
                </c:pt>
                <c:pt idx="11">
                  <c:v>210</c:v>
                </c:pt>
                <c:pt idx="12">
                  <c:v>220.00000000000003</c:v>
                </c:pt>
                <c:pt idx="13">
                  <c:v>229.99999999999997</c:v>
                </c:pt>
                <c:pt idx="14">
                  <c:v>240.00000000000003</c:v>
                </c:pt>
                <c:pt idx="15">
                  <c:v>250</c:v>
                </c:pt>
                <c:pt idx="16">
                  <c:v>260</c:v>
                </c:pt>
                <c:pt idx="17">
                  <c:v>270</c:v>
                </c:pt>
                <c:pt idx="18">
                  <c:v>280</c:v>
                </c:pt>
                <c:pt idx="19">
                  <c:v>290.00000000000006</c:v>
                </c:pt>
                <c:pt idx="20">
                  <c:v>300</c:v>
                </c:pt>
                <c:pt idx="21">
                  <c:v>310</c:v>
                </c:pt>
                <c:pt idx="22">
                  <c:v>320</c:v>
                </c:pt>
                <c:pt idx="23">
                  <c:v>330</c:v>
                </c:pt>
                <c:pt idx="24">
                  <c:v>340</c:v>
                </c:pt>
                <c:pt idx="25">
                  <c:v>350</c:v>
                </c:pt>
                <c:pt idx="26">
                  <c:v>360</c:v>
                </c:pt>
                <c:pt idx="27">
                  <c:v>370</c:v>
                </c:pt>
                <c:pt idx="28">
                  <c:v>380</c:v>
                </c:pt>
                <c:pt idx="29">
                  <c:v>390</c:v>
                </c:pt>
                <c:pt idx="30">
                  <c:v>400</c:v>
                </c:pt>
                <c:pt idx="31">
                  <c:v>409.99999999999994</c:v>
                </c:pt>
                <c:pt idx="32">
                  <c:v>420</c:v>
                </c:pt>
                <c:pt idx="33">
                  <c:v>430.00000000000006</c:v>
                </c:pt>
                <c:pt idx="34">
                  <c:v>440.00000000000006</c:v>
                </c:pt>
                <c:pt idx="35">
                  <c:v>450</c:v>
                </c:pt>
                <c:pt idx="36">
                  <c:v>459.99999999999994</c:v>
                </c:pt>
                <c:pt idx="37">
                  <c:v>470</c:v>
                </c:pt>
                <c:pt idx="38">
                  <c:v>480.00000000000006</c:v>
                </c:pt>
                <c:pt idx="39">
                  <c:v>490.00000000000006</c:v>
                </c:pt>
                <c:pt idx="40">
                  <c:v>500</c:v>
                </c:pt>
                <c:pt idx="41">
                  <c:v>509.99999999999994</c:v>
                </c:pt>
                <c:pt idx="42">
                  <c:v>520</c:v>
                </c:pt>
                <c:pt idx="43">
                  <c:v>530</c:v>
                </c:pt>
                <c:pt idx="44">
                  <c:v>540</c:v>
                </c:pt>
                <c:pt idx="45">
                  <c:v>550</c:v>
                </c:pt>
                <c:pt idx="46">
                  <c:v>560</c:v>
                </c:pt>
                <c:pt idx="47">
                  <c:v>570</c:v>
                </c:pt>
                <c:pt idx="48">
                  <c:v>580</c:v>
                </c:pt>
                <c:pt idx="49">
                  <c:v>590</c:v>
                </c:pt>
                <c:pt idx="50">
                  <c:v>600</c:v>
                </c:pt>
              </c:numCache>
            </c:numRef>
          </c:yVal>
          <c:smooth val="1"/>
        </c:ser>
        <c:ser>
          <c:idx val="2"/>
          <c:order val="2"/>
          <c:tx>
            <c:strRef>
              <c:f>PL!$B$4</c:f>
              <c:strCache>
                <c:ptCount val="1"/>
                <c:pt idx="0">
                  <c:v>60</c:v>
                </c:pt>
              </c:strCache>
            </c:strRef>
          </c:tx>
          <c:spPr>
            <a:ln w="3175">
              <a:solidFill>
                <a:schemeClr val="accent4"/>
              </a:solidFill>
            </a:ln>
          </c:spPr>
          <c:marker>
            <c:symbol val="circle"/>
            <c:size val="2"/>
            <c:spPr>
              <a:solidFill>
                <a:schemeClr val="accent4"/>
              </a:solidFill>
              <a:ln>
                <a:solidFill>
                  <a:schemeClr val="accent4"/>
                </a:solidFill>
              </a:ln>
            </c:spPr>
          </c:marker>
          <c:xVal>
            <c:numRef>
              <c:f>PL!$A$5:$A$55</c:f>
              <c:numCache>
                <c:formatCode>General</c:formatCode>
                <c:ptCount val="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numCache>
            </c:numRef>
          </c:xVal>
          <c:yVal>
            <c:numRef>
              <c:f>PL!$B$5:$B$55</c:f>
              <c:numCache>
                <c:formatCode>#,#00</c:formatCode>
                <c:ptCount val="51"/>
                <c:pt idx="0">
                  <c:v>60</c:v>
                </c:pt>
                <c:pt idx="1">
                  <c:v>66</c:v>
                </c:pt>
                <c:pt idx="2">
                  <c:v>72</c:v>
                </c:pt>
                <c:pt idx="3">
                  <c:v>78</c:v>
                </c:pt>
                <c:pt idx="4">
                  <c:v>84</c:v>
                </c:pt>
                <c:pt idx="5">
                  <c:v>90</c:v>
                </c:pt>
                <c:pt idx="6">
                  <c:v>96</c:v>
                </c:pt>
                <c:pt idx="7">
                  <c:v>102.00000000000001</c:v>
                </c:pt>
                <c:pt idx="8">
                  <c:v>108</c:v>
                </c:pt>
                <c:pt idx="9">
                  <c:v>114</c:v>
                </c:pt>
                <c:pt idx="10">
                  <c:v>120</c:v>
                </c:pt>
                <c:pt idx="11">
                  <c:v>126</c:v>
                </c:pt>
                <c:pt idx="12">
                  <c:v>132</c:v>
                </c:pt>
                <c:pt idx="13">
                  <c:v>138</c:v>
                </c:pt>
                <c:pt idx="14">
                  <c:v>144.00000000000003</c:v>
                </c:pt>
                <c:pt idx="15">
                  <c:v>150</c:v>
                </c:pt>
                <c:pt idx="16">
                  <c:v>156</c:v>
                </c:pt>
                <c:pt idx="17">
                  <c:v>162</c:v>
                </c:pt>
                <c:pt idx="18">
                  <c:v>168</c:v>
                </c:pt>
                <c:pt idx="19">
                  <c:v>174.00000000000003</c:v>
                </c:pt>
                <c:pt idx="20">
                  <c:v>180</c:v>
                </c:pt>
                <c:pt idx="21">
                  <c:v>186</c:v>
                </c:pt>
                <c:pt idx="22">
                  <c:v>192</c:v>
                </c:pt>
                <c:pt idx="23">
                  <c:v>198.00000000000003</c:v>
                </c:pt>
                <c:pt idx="24">
                  <c:v>204</c:v>
                </c:pt>
                <c:pt idx="25">
                  <c:v>210</c:v>
                </c:pt>
                <c:pt idx="26">
                  <c:v>216</c:v>
                </c:pt>
                <c:pt idx="27">
                  <c:v>222</c:v>
                </c:pt>
                <c:pt idx="28">
                  <c:v>228.00000000000003</c:v>
                </c:pt>
                <c:pt idx="29">
                  <c:v>234</c:v>
                </c:pt>
                <c:pt idx="30">
                  <c:v>240</c:v>
                </c:pt>
                <c:pt idx="31">
                  <c:v>245.99999999999997</c:v>
                </c:pt>
                <c:pt idx="32">
                  <c:v>252</c:v>
                </c:pt>
                <c:pt idx="33">
                  <c:v>258.00000000000006</c:v>
                </c:pt>
                <c:pt idx="34">
                  <c:v>264</c:v>
                </c:pt>
                <c:pt idx="35">
                  <c:v>270</c:v>
                </c:pt>
                <c:pt idx="36">
                  <c:v>276</c:v>
                </c:pt>
                <c:pt idx="37">
                  <c:v>282</c:v>
                </c:pt>
                <c:pt idx="38">
                  <c:v>288.00000000000006</c:v>
                </c:pt>
                <c:pt idx="39">
                  <c:v>294</c:v>
                </c:pt>
                <c:pt idx="40">
                  <c:v>300</c:v>
                </c:pt>
                <c:pt idx="41">
                  <c:v>306</c:v>
                </c:pt>
                <c:pt idx="42">
                  <c:v>312</c:v>
                </c:pt>
                <c:pt idx="43">
                  <c:v>318</c:v>
                </c:pt>
                <c:pt idx="44">
                  <c:v>324</c:v>
                </c:pt>
                <c:pt idx="45">
                  <c:v>330</c:v>
                </c:pt>
                <c:pt idx="46">
                  <c:v>336.00000000000006</c:v>
                </c:pt>
                <c:pt idx="47">
                  <c:v>342</c:v>
                </c:pt>
                <c:pt idx="48">
                  <c:v>348</c:v>
                </c:pt>
                <c:pt idx="49">
                  <c:v>354</c:v>
                </c:pt>
                <c:pt idx="50">
                  <c:v>360</c:v>
                </c:pt>
              </c:numCache>
            </c:numRef>
          </c:yVal>
          <c:smooth val="1"/>
        </c:ser>
        <c:dLbls>
          <c:showLegendKey val="0"/>
          <c:showVal val="0"/>
          <c:showCatName val="0"/>
          <c:showSerName val="0"/>
          <c:showPercent val="0"/>
          <c:showBubbleSize val="0"/>
        </c:dLbls>
        <c:axId val="87475328"/>
        <c:axId val="87477632"/>
      </c:scatterChart>
      <c:valAx>
        <c:axId val="87475328"/>
        <c:scaling>
          <c:orientation val="minMax"/>
          <c:max val="550"/>
          <c:min val="0"/>
        </c:scaling>
        <c:delete val="0"/>
        <c:axPos val="b"/>
        <c:title>
          <c:tx>
            <c:rich>
              <a:bodyPr/>
              <a:lstStyle/>
              <a:p>
                <a:pPr>
                  <a:defRPr/>
                </a:pPr>
                <a:r>
                  <a:rPr lang="es-CO"/>
                  <a:t>Concentración Plasmática (</a:t>
                </a:r>
                <a:r>
                  <a:rPr lang="el-GR"/>
                  <a:t>μ</a:t>
                </a:r>
                <a:r>
                  <a:rPr lang="es-ES"/>
                  <a:t>g</a:t>
                </a:r>
                <a:r>
                  <a:rPr lang="es-CO"/>
                  <a:t>/mL)</a:t>
                </a:r>
              </a:p>
            </c:rich>
          </c:tx>
          <c:layout/>
          <c:overlay val="0"/>
        </c:title>
        <c:numFmt formatCode="General" sourceLinked="1"/>
        <c:majorTickMark val="out"/>
        <c:minorTickMark val="none"/>
        <c:tickLblPos val="nextTo"/>
        <c:crossAx val="87477632"/>
        <c:crossesAt val="-100"/>
        <c:crossBetween val="midCat"/>
      </c:valAx>
      <c:valAx>
        <c:axId val="87477632"/>
        <c:scaling>
          <c:orientation val="minMax"/>
        </c:scaling>
        <c:delete val="0"/>
        <c:axPos val="l"/>
        <c:title>
          <c:tx>
            <c:rich>
              <a:bodyPr rot="-5400000" vert="horz"/>
              <a:lstStyle/>
              <a:p>
                <a:pPr>
                  <a:defRPr/>
                </a:pPr>
                <a:r>
                  <a:rPr lang="es-CO"/>
                  <a:t>Respuesta</a:t>
                </a:r>
              </a:p>
            </c:rich>
          </c:tx>
          <c:layout/>
          <c:overlay val="0"/>
        </c:title>
        <c:numFmt formatCode="#,#00" sourceLinked="1"/>
        <c:majorTickMark val="out"/>
        <c:minorTickMark val="none"/>
        <c:tickLblPos val="nextTo"/>
        <c:crossAx val="87475328"/>
        <c:crosses val="autoZero"/>
        <c:crossBetween val="midCat"/>
      </c:valAx>
    </c:plotArea>
    <c:legend>
      <c:legendPos val="r"/>
      <c:layout>
        <c:manualLayout>
          <c:xMode val="edge"/>
          <c:yMode val="edge"/>
          <c:x val="0.25774999999999998"/>
          <c:y val="0.16101666666666667"/>
          <c:w val="0.12558333333333332"/>
          <c:h val="0.1724478710994459"/>
        </c:manualLayout>
      </c:layout>
      <c:overlay val="1"/>
    </c:legend>
    <c:plotVisOnly val="1"/>
    <c:dispBlanksAs val="gap"/>
    <c:showDLblsOverMax val="0"/>
  </c:chart>
  <c:txPr>
    <a:bodyPr/>
    <a:lstStyle/>
    <a:p>
      <a:pPr>
        <a:defRPr sz="1200"/>
      </a:pPr>
      <a:endParaRPr lang="es-CO"/>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608573928258968"/>
          <c:y val="6.0659813356663747E-2"/>
          <c:w val="0.80334492563429571"/>
          <c:h val="0.73444808982210552"/>
        </c:manualLayout>
      </c:layout>
      <c:scatterChart>
        <c:scatterStyle val="smoothMarker"/>
        <c:varyColors val="0"/>
        <c:ser>
          <c:idx val="0"/>
          <c:order val="0"/>
          <c:tx>
            <c:strRef>
              <c:f>PE!$D$4</c:f>
              <c:strCache>
                <c:ptCount val="1"/>
                <c:pt idx="0">
                  <c:v>150</c:v>
                </c:pt>
              </c:strCache>
            </c:strRef>
          </c:tx>
          <c:spPr>
            <a:ln w="6350">
              <a:solidFill>
                <a:schemeClr val="accent6"/>
              </a:solidFill>
            </a:ln>
          </c:spPr>
          <c:marker>
            <c:symbol val="circle"/>
            <c:size val="2"/>
            <c:spPr>
              <a:solidFill>
                <a:schemeClr val="accent6"/>
              </a:solidFill>
              <a:ln>
                <a:solidFill>
                  <a:schemeClr val="accent6"/>
                </a:solidFill>
              </a:ln>
            </c:spPr>
          </c:marker>
          <c:xVal>
            <c:numRef>
              <c:f>PE!$A$5:$A$55</c:f>
              <c:numCache>
                <c:formatCode>General</c:formatCode>
                <c:ptCount val="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numCache>
            </c:numRef>
          </c:xVal>
          <c:yVal>
            <c:numRef>
              <c:f>PE!$D$5:$D$55</c:f>
              <c:numCache>
                <c:formatCode>#,#00</c:formatCode>
                <c:ptCount val="51"/>
                <c:pt idx="0">
                  <c:v>150</c:v>
                </c:pt>
                <c:pt idx="1">
                  <c:v>140</c:v>
                </c:pt>
                <c:pt idx="2">
                  <c:v>132.85714285714286</c:v>
                </c:pt>
                <c:pt idx="3">
                  <c:v>127.5</c:v>
                </c:pt>
                <c:pt idx="4">
                  <c:v>123.33333333333333</c:v>
                </c:pt>
                <c:pt idx="5">
                  <c:v>120</c:v>
                </c:pt>
                <c:pt idx="6">
                  <c:v>117.27272727272728</c:v>
                </c:pt>
                <c:pt idx="7">
                  <c:v>114.99999999999999</c:v>
                </c:pt>
                <c:pt idx="8">
                  <c:v>113.07692307692308</c:v>
                </c:pt>
                <c:pt idx="9">
                  <c:v>111.42857142857143</c:v>
                </c:pt>
                <c:pt idx="10">
                  <c:v>110.00000000000001</c:v>
                </c:pt>
                <c:pt idx="11">
                  <c:v>108.75</c:v>
                </c:pt>
                <c:pt idx="12">
                  <c:v>107.64705882352941</c:v>
                </c:pt>
                <c:pt idx="13">
                  <c:v>106.66666666666667</c:v>
                </c:pt>
                <c:pt idx="14">
                  <c:v>105.78947368421052</c:v>
                </c:pt>
                <c:pt idx="15">
                  <c:v>105</c:v>
                </c:pt>
                <c:pt idx="16">
                  <c:v>104.28571428571428</c:v>
                </c:pt>
                <c:pt idx="17">
                  <c:v>103.63636363636364</c:v>
                </c:pt>
                <c:pt idx="18">
                  <c:v>103.04347826086956</c:v>
                </c:pt>
                <c:pt idx="19">
                  <c:v>102.5</c:v>
                </c:pt>
                <c:pt idx="20">
                  <c:v>101.99999999999999</c:v>
                </c:pt>
                <c:pt idx="21">
                  <c:v>101.53846153846155</c:v>
                </c:pt>
                <c:pt idx="22">
                  <c:v>101.11111111111111</c:v>
                </c:pt>
                <c:pt idx="23">
                  <c:v>100.71428571428572</c:v>
                </c:pt>
                <c:pt idx="24">
                  <c:v>100.3448275862069</c:v>
                </c:pt>
                <c:pt idx="25">
                  <c:v>100.00000000000001</c:v>
                </c:pt>
                <c:pt idx="26">
                  <c:v>99.677419354838719</c:v>
                </c:pt>
                <c:pt idx="27">
                  <c:v>99.375</c:v>
                </c:pt>
                <c:pt idx="28">
                  <c:v>99.090909090909093</c:v>
                </c:pt>
                <c:pt idx="29">
                  <c:v>98.82352941176471</c:v>
                </c:pt>
                <c:pt idx="30">
                  <c:v>98.571428571428569</c:v>
                </c:pt>
                <c:pt idx="31">
                  <c:v>98.333333333333329</c:v>
                </c:pt>
                <c:pt idx="32">
                  <c:v>98.108108108108098</c:v>
                </c:pt>
                <c:pt idx="33">
                  <c:v>97.894736842105274</c:v>
                </c:pt>
                <c:pt idx="34">
                  <c:v>97.692307692307693</c:v>
                </c:pt>
                <c:pt idx="35">
                  <c:v>97.5</c:v>
                </c:pt>
                <c:pt idx="36">
                  <c:v>97.317073170731717</c:v>
                </c:pt>
                <c:pt idx="37">
                  <c:v>97.142857142857125</c:v>
                </c:pt>
                <c:pt idx="38">
                  <c:v>96.976744186046503</c:v>
                </c:pt>
                <c:pt idx="39">
                  <c:v>96.818181818181827</c:v>
                </c:pt>
                <c:pt idx="40">
                  <c:v>96.666666666666657</c:v>
                </c:pt>
                <c:pt idx="41">
                  <c:v>96.521739130434796</c:v>
                </c:pt>
                <c:pt idx="42">
                  <c:v>96.38297872340425</c:v>
                </c:pt>
                <c:pt idx="43">
                  <c:v>96.249999999999986</c:v>
                </c:pt>
                <c:pt idx="44">
                  <c:v>96.122448979591837</c:v>
                </c:pt>
                <c:pt idx="45">
                  <c:v>96</c:v>
                </c:pt>
                <c:pt idx="46">
                  <c:v>95.882352941176464</c:v>
                </c:pt>
                <c:pt idx="47">
                  <c:v>95.769230769230759</c:v>
                </c:pt>
                <c:pt idx="48">
                  <c:v>95.660377358490578</c:v>
                </c:pt>
                <c:pt idx="49">
                  <c:v>95.555555555555557</c:v>
                </c:pt>
                <c:pt idx="50">
                  <c:v>95.454545454545453</c:v>
                </c:pt>
              </c:numCache>
            </c:numRef>
          </c:yVal>
          <c:smooth val="1"/>
        </c:ser>
        <c:ser>
          <c:idx val="1"/>
          <c:order val="1"/>
          <c:tx>
            <c:strRef>
              <c:f>PE!$C$4</c:f>
              <c:strCache>
                <c:ptCount val="1"/>
                <c:pt idx="0">
                  <c:v>100</c:v>
                </c:pt>
              </c:strCache>
            </c:strRef>
          </c:tx>
          <c:spPr>
            <a:ln w="3175">
              <a:solidFill>
                <a:schemeClr val="accent5"/>
              </a:solidFill>
            </a:ln>
          </c:spPr>
          <c:marker>
            <c:symbol val="circle"/>
            <c:size val="2"/>
            <c:spPr>
              <a:solidFill>
                <a:schemeClr val="accent5"/>
              </a:solidFill>
              <a:ln w="3175">
                <a:solidFill>
                  <a:schemeClr val="accent5"/>
                </a:solidFill>
              </a:ln>
            </c:spPr>
          </c:marker>
          <c:xVal>
            <c:numRef>
              <c:f>PE!$A$5:$A$55</c:f>
              <c:numCache>
                <c:formatCode>General</c:formatCode>
                <c:ptCount val="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numCache>
            </c:numRef>
          </c:xVal>
          <c:yVal>
            <c:numRef>
              <c:f>PE!$C$5:$C$55</c:f>
              <c:numCache>
                <c:formatCode>#,#00</c:formatCode>
                <c:ptCount val="51"/>
                <c:pt idx="0">
                  <c:v>100</c:v>
                </c:pt>
                <c:pt idx="1">
                  <c:v>93.333333333333329</c:v>
                </c:pt>
                <c:pt idx="2">
                  <c:v>88.571428571428569</c:v>
                </c:pt>
                <c:pt idx="3">
                  <c:v>85</c:v>
                </c:pt>
                <c:pt idx="4">
                  <c:v>82.222222222222214</c:v>
                </c:pt>
                <c:pt idx="5">
                  <c:v>80</c:v>
                </c:pt>
                <c:pt idx="6">
                  <c:v>78.181818181818187</c:v>
                </c:pt>
                <c:pt idx="7">
                  <c:v>76.666666666666657</c:v>
                </c:pt>
                <c:pt idx="8">
                  <c:v>75.384615384615387</c:v>
                </c:pt>
                <c:pt idx="9">
                  <c:v>74.285714285714292</c:v>
                </c:pt>
                <c:pt idx="10">
                  <c:v>73.333333333333343</c:v>
                </c:pt>
                <c:pt idx="11">
                  <c:v>72.5</c:v>
                </c:pt>
                <c:pt idx="12">
                  <c:v>71.764705882352942</c:v>
                </c:pt>
                <c:pt idx="13">
                  <c:v>71.111111111111114</c:v>
                </c:pt>
                <c:pt idx="14">
                  <c:v>70.526315789473685</c:v>
                </c:pt>
                <c:pt idx="15">
                  <c:v>70</c:v>
                </c:pt>
                <c:pt idx="16">
                  <c:v>69.523809523809518</c:v>
                </c:pt>
                <c:pt idx="17">
                  <c:v>69.090909090909093</c:v>
                </c:pt>
                <c:pt idx="18">
                  <c:v>68.695652173913047</c:v>
                </c:pt>
                <c:pt idx="19">
                  <c:v>68.333333333333329</c:v>
                </c:pt>
                <c:pt idx="20">
                  <c:v>68</c:v>
                </c:pt>
                <c:pt idx="21">
                  <c:v>67.692307692307693</c:v>
                </c:pt>
                <c:pt idx="22">
                  <c:v>67.407407407407405</c:v>
                </c:pt>
                <c:pt idx="23">
                  <c:v>67.142857142857153</c:v>
                </c:pt>
                <c:pt idx="24">
                  <c:v>66.896551724137936</c:v>
                </c:pt>
                <c:pt idx="25">
                  <c:v>66.666666666666671</c:v>
                </c:pt>
                <c:pt idx="26">
                  <c:v>66.451612903225808</c:v>
                </c:pt>
                <c:pt idx="27">
                  <c:v>66.25</c:v>
                </c:pt>
                <c:pt idx="28">
                  <c:v>66.060606060606062</c:v>
                </c:pt>
                <c:pt idx="29">
                  <c:v>65.882352941176464</c:v>
                </c:pt>
                <c:pt idx="30">
                  <c:v>65.714285714285708</c:v>
                </c:pt>
                <c:pt idx="31">
                  <c:v>65.555555555555557</c:v>
                </c:pt>
                <c:pt idx="32">
                  <c:v>65.405405405405403</c:v>
                </c:pt>
                <c:pt idx="33">
                  <c:v>65.26315789473685</c:v>
                </c:pt>
                <c:pt idx="34">
                  <c:v>65.128205128205124</c:v>
                </c:pt>
                <c:pt idx="35">
                  <c:v>65</c:v>
                </c:pt>
                <c:pt idx="36">
                  <c:v>64.878048780487802</c:v>
                </c:pt>
                <c:pt idx="37">
                  <c:v>64.761904761904759</c:v>
                </c:pt>
                <c:pt idx="38">
                  <c:v>64.651162790697668</c:v>
                </c:pt>
                <c:pt idx="39">
                  <c:v>64.545454545454547</c:v>
                </c:pt>
                <c:pt idx="40">
                  <c:v>64.444444444444443</c:v>
                </c:pt>
                <c:pt idx="41">
                  <c:v>64.34782608695653</c:v>
                </c:pt>
                <c:pt idx="42">
                  <c:v>64.255319148936167</c:v>
                </c:pt>
                <c:pt idx="43">
                  <c:v>64.166666666666657</c:v>
                </c:pt>
                <c:pt idx="44">
                  <c:v>64.08163265306122</c:v>
                </c:pt>
                <c:pt idx="45">
                  <c:v>64</c:v>
                </c:pt>
                <c:pt idx="46">
                  <c:v>63.921568627450974</c:v>
                </c:pt>
                <c:pt idx="47">
                  <c:v>63.84615384615384</c:v>
                </c:pt>
                <c:pt idx="48">
                  <c:v>63.773584905660385</c:v>
                </c:pt>
                <c:pt idx="49">
                  <c:v>63.703703703703709</c:v>
                </c:pt>
                <c:pt idx="50">
                  <c:v>63.636363636363633</c:v>
                </c:pt>
              </c:numCache>
            </c:numRef>
          </c:yVal>
          <c:smooth val="1"/>
        </c:ser>
        <c:ser>
          <c:idx val="2"/>
          <c:order val="2"/>
          <c:tx>
            <c:strRef>
              <c:f>PE!$B$4</c:f>
              <c:strCache>
                <c:ptCount val="1"/>
                <c:pt idx="0">
                  <c:v>60</c:v>
                </c:pt>
              </c:strCache>
            </c:strRef>
          </c:tx>
          <c:spPr>
            <a:ln w="3175">
              <a:solidFill>
                <a:schemeClr val="accent4"/>
              </a:solidFill>
            </a:ln>
          </c:spPr>
          <c:marker>
            <c:symbol val="circle"/>
            <c:size val="2"/>
            <c:spPr>
              <a:solidFill>
                <a:schemeClr val="accent4"/>
              </a:solidFill>
              <a:ln>
                <a:solidFill>
                  <a:schemeClr val="accent4"/>
                </a:solidFill>
              </a:ln>
            </c:spPr>
          </c:marker>
          <c:xVal>
            <c:numRef>
              <c:f>PE!$A$5:$A$55</c:f>
              <c:numCache>
                <c:formatCode>General</c:formatCode>
                <c:ptCount val="51"/>
                <c:pt idx="0">
                  <c:v>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numCache>
            </c:numRef>
          </c:xVal>
          <c:yVal>
            <c:numRef>
              <c:f>PE!$B$5:$B$55</c:f>
              <c:numCache>
                <c:formatCode>#,#00</c:formatCode>
                <c:ptCount val="51"/>
                <c:pt idx="0">
                  <c:v>60</c:v>
                </c:pt>
                <c:pt idx="1">
                  <c:v>56</c:v>
                </c:pt>
                <c:pt idx="2">
                  <c:v>53.142857142857139</c:v>
                </c:pt>
                <c:pt idx="3">
                  <c:v>51</c:v>
                </c:pt>
                <c:pt idx="4">
                  <c:v>49.333333333333329</c:v>
                </c:pt>
                <c:pt idx="5">
                  <c:v>48</c:v>
                </c:pt>
                <c:pt idx="6">
                  <c:v>46.909090909090914</c:v>
                </c:pt>
                <c:pt idx="7">
                  <c:v>46</c:v>
                </c:pt>
                <c:pt idx="8">
                  <c:v>45.230769230769226</c:v>
                </c:pt>
                <c:pt idx="9">
                  <c:v>44.571428571428569</c:v>
                </c:pt>
                <c:pt idx="10">
                  <c:v>44</c:v>
                </c:pt>
                <c:pt idx="11">
                  <c:v>43.5</c:v>
                </c:pt>
                <c:pt idx="12">
                  <c:v>43.058823529411768</c:v>
                </c:pt>
                <c:pt idx="13">
                  <c:v>42.666666666666671</c:v>
                </c:pt>
                <c:pt idx="14">
                  <c:v>42.315789473684205</c:v>
                </c:pt>
                <c:pt idx="15">
                  <c:v>42</c:v>
                </c:pt>
                <c:pt idx="16">
                  <c:v>41.714285714285715</c:v>
                </c:pt>
                <c:pt idx="17">
                  <c:v>41.454545454545453</c:v>
                </c:pt>
                <c:pt idx="18">
                  <c:v>41.217391304347828</c:v>
                </c:pt>
                <c:pt idx="19">
                  <c:v>41</c:v>
                </c:pt>
                <c:pt idx="20">
                  <c:v>40.799999999999997</c:v>
                </c:pt>
                <c:pt idx="21">
                  <c:v>40.61538461538462</c:v>
                </c:pt>
                <c:pt idx="22">
                  <c:v>40.444444444444443</c:v>
                </c:pt>
                <c:pt idx="23">
                  <c:v>40.285714285714292</c:v>
                </c:pt>
                <c:pt idx="24">
                  <c:v>40.137931034482762</c:v>
                </c:pt>
                <c:pt idx="25">
                  <c:v>40.000000000000007</c:v>
                </c:pt>
                <c:pt idx="26">
                  <c:v>39.870967741935488</c:v>
                </c:pt>
                <c:pt idx="27">
                  <c:v>39.75</c:v>
                </c:pt>
                <c:pt idx="28">
                  <c:v>39.63636363636364</c:v>
                </c:pt>
                <c:pt idx="29">
                  <c:v>39.529411764705884</c:v>
                </c:pt>
                <c:pt idx="30">
                  <c:v>39.428571428571431</c:v>
                </c:pt>
                <c:pt idx="31">
                  <c:v>39.333333333333336</c:v>
                </c:pt>
                <c:pt idx="32">
                  <c:v>39.243243243243242</c:v>
                </c:pt>
                <c:pt idx="33">
                  <c:v>39.15789473684211</c:v>
                </c:pt>
                <c:pt idx="34">
                  <c:v>39.07692307692308</c:v>
                </c:pt>
                <c:pt idx="35">
                  <c:v>39</c:v>
                </c:pt>
                <c:pt idx="36">
                  <c:v>38.926829268292686</c:v>
                </c:pt>
                <c:pt idx="37">
                  <c:v>38.857142857142854</c:v>
                </c:pt>
                <c:pt idx="38">
                  <c:v>38.790697674418603</c:v>
                </c:pt>
                <c:pt idx="39">
                  <c:v>38.727272727272734</c:v>
                </c:pt>
                <c:pt idx="40">
                  <c:v>38.666666666666664</c:v>
                </c:pt>
                <c:pt idx="41">
                  <c:v>38.608695652173914</c:v>
                </c:pt>
                <c:pt idx="42">
                  <c:v>38.553191489361694</c:v>
                </c:pt>
                <c:pt idx="43">
                  <c:v>38.5</c:v>
                </c:pt>
                <c:pt idx="44">
                  <c:v>38.448979591836739</c:v>
                </c:pt>
                <c:pt idx="45">
                  <c:v>38.4</c:v>
                </c:pt>
                <c:pt idx="46">
                  <c:v>38.352941176470587</c:v>
                </c:pt>
                <c:pt idx="47">
                  <c:v>38.307692307692307</c:v>
                </c:pt>
                <c:pt idx="48">
                  <c:v>38.264150943396231</c:v>
                </c:pt>
                <c:pt idx="49">
                  <c:v>38.222222222222221</c:v>
                </c:pt>
                <c:pt idx="50">
                  <c:v>38.18181818181818</c:v>
                </c:pt>
              </c:numCache>
            </c:numRef>
          </c:yVal>
          <c:smooth val="1"/>
        </c:ser>
        <c:dLbls>
          <c:showLegendKey val="0"/>
          <c:showVal val="0"/>
          <c:showCatName val="0"/>
          <c:showSerName val="0"/>
          <c:showPercent val="0"/>
          <c:showBubbleSize val="0"/>
        </c:dLbls>
        <c:axId val="88052864"/>
        <c:axId val="88055168"/>
      </c:scatterChart>
      <c:valAx>
        <c:axId val="88052864"/>
        <c:scaling>
          <c:orientation val="minMax"/>
          <c:max val="550"/>
          <c:min val="0"/>
        </c:scaling>
        <c:delete val="0"/>
        <c:axPos val="b"/>
        <c:title>
          <c:tx>
            <c:rich>
              <a:bodyPr/>
              <a:lstStyle/>
              <a:p>
                <a:pPr>
                  <a:defRPr/>
                </a:pPr>
                <a:r>
                  <a:rPr lang="es-CO"/>
                  <a:t>Concentración Plasmática (</a:t>
                </a:r>
                <a:r>
                  <a:rPr lang="el-GR"/>
                  <a:t>μ</a:t>
                </a:r>
                <a:r>
                  <a:rPr lang="es-ES"/>
                  <a:t>g</a:t>
                </a:r>
                <a:r>
                  <a:rPr lang="es-CO"/>
                  <a:t>/mL)</a:t>
                </a:r>
              </a:p>
            </c:rich>
          </c:tx>
          <c:layout/>
          <c:overlay val="0"/>
        </c:title>
        <c:numFmt formatCode="General" sourceLinked="1"/>
        <c:majorTickMark val="out"/>
        <c:minorTickMark val="none"/>
        <c:tickLblPos val="nextTo"/>
        <c:crossAx val="88055168"/>
        <c:crossesAt val="-100"/>
        <c:crossBetween val="midCat"/>
      </c:valAx>
      <c:valAx>
        <c:axId val="88055168"/>
        <c:scaling>
          <c:orientation val="minMax"/>
          <c:max val="200"/>
          <c:min val="0"/>
        </c:scaling>
        <c:delete val="0"/>
        <c:axPos val="l"/>
        <c:title>
          <c:tx>
            <c:rich>
              <a:bodyPr rot="-5400000" vert="horz"/>
              <a:lstStyle/>
              <a:p>
                <a:pPr>
                  <a:defRPr/>
                </a:pPr>
                <a:r>
                  <a:rPr lang="es-CO"/>
                  <a:t>Respuesta</a:t>
                </a:r>
              </a:p>
            </c:rich>
          </c:tx>
          <c:layout/>
          <c:overlay val="0"/>
        </c:title>
        <c:numFmt formatCode="#,#00" sourceLinked="1"/>
        <c:majorTickMark val="out"/>
        <c:minorTickMark val="none"/>
        <c:tickLblPos val="nextTo"/>
        <c:crossAx val="88052864"/>
        <c:crosses val="autoZero"/>
        <c:crossBetween val="midCat"/>
      </c:valAx>
    </c:plotArea>
    <c:legend>
      <c:legendPos val="r"/>
      <c:layout>
        <c:manualLayout>
          <c:xMode val="edge"/>
          <c:yMode val="edge"/>
          <c:x val="0.7077500000000001"/>
          <c:y val="0.14029444444444442"/>
          <c:w val="0.12558333333333332"/>
          <c:h val="0.1724478710994459"/>
        </c:manualLayout>
      </c:layout>
      <c:overlay val="1"/>
    </c:legend>
    <c:plotVisOnly val="1"/>
    <c:dispBlanksAs val="gap"/>
    <c:showDLblsOverMax val="0"/>
  </c:chart>
  <c:txPr>
    <a:bodyPr/>
    <a:lstStyle/>
    <a:p>
      <a:pPr>
        <a:defRPr sz="1200"/>
      </a:pPr>
      <a:endParaRPr lang="es-CO"/>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Citarabina</c:v>
          </c:tx>
          <c:spPr>
            <a:ln w="28575">
              <a:noFill/>
            </a:ln>
          </c:spPr>
          <c:marker>
            <c:symbol val="circle"/>
            <c:size val="5"/>
            <c:spPr>
              <a:solidFill>
                <a:schemeClr val="tx1"/>
              </a:solidFill>
              <a:ln>
                <a:solidFill>
                  <a:schemeClr val="tx1"/>
                </a:solidFill>
              </a:ln>
            </c:spPr>
          </c:marker>
          <c:xVal>
            <c:numRef>
              <c:f>Hoja2!$A$5:$A$27</c:f>
              <c:numCache>
                <c:formatCode>General</c:formatCode>
                <c:ptCount val="23"/>
                <c:pt idx="0">
                  <c:v>0</c:v>
                </c:pt>
                <c:pt idx="1">
                  <c:v>0</c:v>
                </c:pt>
                <c:pt idx="2">
                  <c:v>0</c:v>
                </c:pt>
                <c:pt idx="3">
                  <c:v>0</c:v>
                </c:pt>
                <c:pt idx="4">
                  <c:v>6</c:v>
                </c:pt>
                <c:pt idx="5">
                  <c:v>6</c:v>
                </c:pt>
                <c:pt idx="6">
                  <c:v>8</c:v>
                </c:pt>
                <c:pt idx="7">
                  <c:v>8</c:v>
                </c:pt>
                <c:pt idx="8">
                  <c:v>12</c:v>
                </c:pt>
                <c:pt idx="9">
                  <c:v>12</c:v>
                </c:pt>
                <c:pt idx="10">
                  <c:v>15</c:v>
                </c:pt>
                <c:pt idx="11">
                  <c:v>15</c:v>
                </c:pt>
                <c:pt idx="12">
                  <c:v>20</c:v>
                </c:pt>
                <c:pt idx="13">
                  <c:v>24</c:v>
                </c:pt>
                <c:pt idx="14">
                  <c:v>24</c:v>
                </c:pt>
                <c:pt idx="15">
                  <c:v>24</c:v>
                </c:pt>
                <c:pt idx="16">
                  <c:v>30</c:v>
                </c:pt>
                <c:pt idx="17">
                  <c:v>36</c:v>
                </c:pt>
                <c:pt idx="18">
                  <c:v>48</c:v>
                </c:pt>
                <c:pt idx="19">
                  <c:v>48</c:v>
                </c:pt>
                <c:pt idx="20">
                  <c:v>60</c:v>
                </c:pt>
                <c:pt idx="21">
                  <c:v>72</c:v>
                </c:pt>
                <c:pt idx="22">
                  <c:v>72</c:v>
                </c:pt>
              </c:numCache>
            </c:numRef>
          </c:xVal>
          <c:yVal>
            <c:numRef>
              <c:f>Hoja2!$D$5:$D$27</c:f>
              <c:numCache>
                <c:formatCode>0.00E+00</c:formatCode>
                <c:ptCount val="23"/>
                <c:pt idx="0">
                  <c:v>62971.150913059566</c:v>
                </c:pt>
                <c:pt idx="1">
                  <c:v>29421.81957432222</c:v>
                </c:pt>
                <c:pt idx="2">
                  <c:v>21025.521723856345</c:v>
                </c:pt>
                <c:pt idx="3">
                  <c:v>16006.332913903334</c:v>
                </c:pt>
                <c:pt idx="4">
                  <c:v>9555.5900758666467</c:v>
                </c:pt>
                <c:pt idx="5">
                  <c:v>6603.018123116457</c:v>
                </c:pt>
                <c:pt idx="6">
                  <c:v>579.54895723768846</c:v>
                </c:pt>
                <c:pt idx="7">
                  <c:v>356.39477674425513</c:v>
                </c:pt>
                <c:pt idx="8">
                  <c:v>49.186451675422653</c:v>
                </c:pt>
                <c:pt idx="9">
                  <c:v>32.158526213447793</c:v>
                </c:pt>
                <c:pt idx="10">
                  <c:v>12.137246482956993</c:v>
                </c:pt>
                <c:pt idx="11">
                  <c:v>7.7036275736719331</c:v>
                </c:pt>
                <c:pt idx="12">
                  <c:v>8.656434670639678</c:v>
                </c:pt>
                <c:pt idx="13">
                  <c:v>18.490676038014296</c:v>
                </c:pt>
                <c:pt idx="14">
                  <c:v>5.5488886334513312</c:v>
                </c:pt>
                <c:pt idx="15">
                  <c:v>3.8495301490701022</c:v>
                </c:pt>
                <c:pt idx="16">
                  <c:v>3.4325930402470788</c:v>
                </c:pt>
                <c:pt idx="17">
                  <c:v>0.48319248556403954</c:v>
                </c:pt>
                <c:pt idx="18">
                  <c:v>0.32735686973776945</c:v>
                </c:pt>
                <c:pt idx="19">
                  <c:v>0.17668932044491487</c:v>
                </c:pt>
                <c:pt idx="20">
                  <c:v>0.10695092605764955</c:v>
                </c:pt>
                <c:pt idx="21">
                  <c:v>0.21701046957218403</c:v>
                </c:pt>
                <c:pt idx="22">
                  <c:v>0.1</c:v>
                </c:pt>
              </c:numCache>
            </c:numRef>
          </c:yVal>
          <c:smooth val="0"/>
        </c:ser>
        <c:ser>
          <c:idx val="1"/>
          <c:order val="1"/>
          <c:spPr>
            <a:ln w="28575">
              <a:solidFill>
                <a:schemeClr val="tx1"/>
              </a:solidFill>
            </a:ln>
          </c:spPr>
          <c:marker>
            <c:symbol val="none"/>
          </c:marker>
          <c:xVal>
            <c:numRef>
              <c:f>Hoja2!$A$5:$A$27</c:f>
              <c:numCache>
                <c:formatCode>General</c:formatCode>
                <c:ptCount val="23"/>
                <c:pt idx="0">
                  <c:v>0</c:v>
                </c:pt>
                <c:pt idx="1">
                  <c:v>0</c:v>
                </c:pt>
                <c:pt idx="2">
                  <c:v>0</c:v>
                </c:pt>
                <c:pt idx="3">
                  <c:v>0</c:v>
                </c:pt>
                <c:pt idx="4">
                  <c:v>6</c:v>
                </c:pt>
                <c:pt idx="5">
                  <c:v>6</c:v>
                </c:pt>
                <c:pt idx="6">
                  <c:v>8</c:v>
                </c:pt>
                <c:pt idx="7">
                  <c:v>8</c:v>
                </c:pt>
                <c:pt idx="8">
                  <c:v>12</c:v>
                </c:pt>
                <c:pt idx="9">
                  <c:v>12</c:v>
                </c:pt>
                <c:pt idx="10">
                  <c:v>15</c:v>
                </c:pt>
                <c:pt idx="11">
                  <c:v>15</c:v>
                </c:pt>
                <c:pt idx="12">
                  <c:v>20</c:v>
                </c:pt>
                <c:pt idx="13">
                  <c:v>24</c:v>
                </c:pt>
                <c:pt idx="14">
                  <c:v>24</c:v>
                </c:pt>
                <c:pt idx="15">
                  <c:v>24</c:v>
                </c:pt>
                <c:pt idx="16">
                  <c:v>30</c:v>
                </c:pt>
                <c:pt idx="17">
                  <c:v>36</c:v>
                </c:pt>
                <c:pt idx="18">
                  <c:v>48</c:v>
                </c:pt>
                <c:pt idx="19">
                  <c:v>48</c:v>
                </c:pt>
                <c:pt idx="20">
                  <c:v>60</c:v>
                </c:pt>
                <c:pt idx="21">
                  <c:v>72</c:v>
                </c:pt>
                <c:pt idx="22">
                  <c:v>72</c:v>
                </c:pt>
              </c:numCache>
            </c:numRef>
          </c:xVal>
          <c:yVal>
            <c:numRef>
              <c:f>Hoja2!$H$5:$H$27</c:f>
              <c:numCache>
                <c:formatCode>0,000</c:formatCode>
                <c:ptCount val="23"/>
                <c:pt idx="0">
                  <c:v>36776.757141308561</c:v>
                </c:pt>
                <c:pt idx="1">
                  <c:v>36776.757141308561</c:v>
                </c:pt>
                <c:pt idx="2">
                  <c:v>36776.757141308561</c:v>
                </c:pt>
                <c:pt idx="3">
                  <c:v>36776.757141308561</c:v>
                </c:pt>
                <c:pt idx="4">
                  <c:v>218.69765103076588</c:v>
                </c:pt>
                <c:pt idx="5">
                  <c:v>218.69765103076588</c:v>
                </c:pt>
                <c:pt idx="6">
                  <c:v>86.840378855161092</c:v>
                </c:pt>
                <c:pt idx="7">
                  <c:v>86.840378855161092</c:v>
                </c:pt>
                <c:pt idx="8">
                  <c:v>24.934427464110016</c:v>
                </c:pt>
                <c:pt idx="9">
                  <c:v>24.934427464110016</c:v>
                </c:pt>
                <c:pt idx="10">
                  <c:v>13.578630213819665</c:v>
                </c:pt>
                <c:pt idx="11">
                  <c:v>13.578630213819665</c:v>
                </c:pt>
                <c:pt idx="12">
                  <c:v>6.946374084850242</c:v>
                </c:pt>
                <c:pt idx="13">
                  <c:v>4.84846660761451</c:v>
                </c:pt>
                <c:pt idx="14">
                  <c:v>4.84846660761451</c:v>
                </c:pt>
                <c:pt idx="15">
                  <c:v>4.84846660761451</c:v>
                </c:pt>
                <c:pt idx="16">
                  <c:v>3.312257247671679</c:v>
                </c:pt>
                <c:pt idx="17">
                  <c:v>2.5273445726448487</c:v>
                </c:pt>
                <c:pt idx="18">
                  <c:v>1.7662349950832088</c:v>
                </c:pt>
                <c:pt idx="19">
                  <c:v>1.7662349950832088</c:v>
                </c:pt>
                <c:pt idx="20">
                  <c:v>1.4222676077497667</c:v>
                </c:pt>
                <c:pt idx="21">
                  <c:v>1.2442608262035286</c:v>
                </c:pt>
                <c:pt idx="22">
                  <c:v>1.2442608262035286</c:v>
                </c:pt>
              </c:numCache>
            </c:numRef>
          </c:yVal>
          <c:smooth val="0"/>
        </c:ser>
        <c:dLbls>
          <c:showLegendKey val="0"/>
          <c:showVal val="0"/>
          <c:showCatName val="0"/>
          <c:showSerName val="0"/>
          <c:showPercent val="0"/>
          <c:showBubbleSize val="0"/>
        </c:dLbls>
        <c:axId val="87540864"/>
        <c:axId val="87542784"/>
      </c:scatterChart>
      <c:valAx>
        <c:axId val="87540864"/>
        <c:scaling>
          <c:orientation val="minMax"/>
        </c:scaling>
        <c:delete val="0"/>
        <c:axPos val="b"/>
        <c:title>
          <c:tx>
            <c:rich>
              <a:bodyPr/>
              <a:lstStyle/>
              <a:p>
                <a:pPr>
                  <a:defRPr/>
                </a:pPr>
                <a:r>
                  <a:rPr lang="es-CO"/>
                  <a:t>Tiempo (hr)</a:t>
                </a:r>
              </a:p>
            </c:rich>
          </c:tx>
          <c:layout/>
          <c:overlay val="0"/>
        </c:title>
        <c:numFmt formatCode="General" sourceLinked="1"/>
        <c:majorTickMark val="out"/>
        <c:minorTickMark val="none"/>
        <c:tickLblPos val="nextTo"/>
        <c:crossAx val="87542784"/>
        <c:crossesAt val="1.0000000000000002E-3"/>
        <c:crossBetween val="midCat"/>
      </c:valAx>
      <c:valAx>
        <c:axId val="87542784"/>
        <c:scaling>
          <c:logBase val="10"/>
          <c:orientation val="minMax"/>
        </c:scaling>
        <c:delete val="0"/>
        <c:axPos val="l"/>
        <c:title>
          <c:tx>
            <c:rich>
              <a:bodyPr rot="-5400000" vert="horz"/>
              <a:lstStyle/>
              <a:p>
                <a:pPr>
                  <a:defRPr/>
                </a:pPr>
                <a:r>
                  <a:rPr lang="es-CO"/>
                  <a:t>Células</a:t>
                </a:r>
                <a:r>
                  <a:rPr lang="es-CO" baseline="0"/>
                  <a:t> Malignas</a:t>
                </a:r>
                <a:endParaRPr lang="es-CO"/>
              </a:p>
            </c:rich>
          </c:tx>
          <c:layout/>
          <c:overlay val="0"/>
        </c:title>
        <c:numFmt formatCode="0.E+00" sourceLinked="0"/>
        <c:majorTickMark val="out"/>
        <c:minorTickMark val="none"/>
        <c:tickLblPos val="nextTo"/>
        <c:crossAx val="87540864"/>
        <c:crosses val="autoZero"/>
        <c:crossBetween val="midCat"/>
      </c:valAx>
    </c:plotArea>
    <c:plotVisOnly val="1"/>
    <c:dispBlanksAs val="gap"/>
    <c:showDLblsOverMax val="0"/>
  </c:chart>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1"/>
          <c:spPr>
            <a:ln w="9525">
              <a:solidFill>
                <a:srgbClr val="00B050"/>
              </a:solidFill>
            </a:ln>
          </c:spPr>
          <c:marker>
            <c:symbol val="none"/>
          </c:marker>
          <c:xVal>
            <c:numRef>
              <c:f>CD2A!$E$13:$E$33</c:f>
              <c:numCache>
                <c:formatCode>0.00</c:formatCode>
                <c:ptCount val="21"/>
                <c:pt idx="0">
                  <c:v>-1.7948717948716719E-4</c:v>
                </c:pt>
                <c:pt idx="1">
                  <c:v>-1.7948717948716719E-4</c:v>
                </c:pt>
                <c:pt idx="2">
                  <c:v>-1.7948717948716719E-4</c:v>
                </c:pt>
                <c:pt idx="3">
                  <c:v>1.0076923076923081E-2</c:v>
                </c:pt>
                <c:pt idx="4">
                  <c:v>2.8025641025641021E-2</c:v>
                </c:pt>
                <c:pt idx="5">
                  <c:v>4.853846153846153E-2</c:v>
                </c:pt>
                <c:pt idx="6">
                  <c:v>4.853846153846153E-2</c:v>
                </c:pt>
                <c:pt idx="7">
                  <c:v>5.1102564102564085E-2</c:v>
                </c:pt>
                <c:pt idx="8">
                  <c:v>9.7256410256410269E-2</c:v>
                </c:pt>
                <c:pt idx="9">
                  <c:v>9.9820512820512797E-2</c:v>
                </c:pt>
                <c:pt idx="10">
                  <c:v>9.9820512820512797E-2</c:v>
                </c:pt>
                <c:pt idx="11">
                  <c:v>9.9820512820512797E-2</c:v>
                </c:pt>
                <c:pt idx="12">
                  <c:v>0.14853846153846154</c:v>
                </c:pt>
                <c:pt idx="13">
                  <c:v>0.15110256410256409</c:v>
                </c:pt>
                <c:pt idx="14">
                  <c:v>0.15110256410256409</c:v>
                </c:pt>
                <c:pt idx="15">
                  <c:v>0.15110256410256409</c:v>
                </c:pt>
                <c:pt idx="16">
                  <c:v>0.1998205128205128</c:v>
                </c:pt>
                <c:pt idx="17">
                  <c:v>0.1998205128205128</c:v>
                </c:pt>
                <c:pt idx="18">
                  <c:v>0.24853846153846157</c:v>
                </c:pt>
                <c:pt idx="19">
                  <c:v>0.29725641025641025</c:v>
                </c:pt>
                <c:pt idx="20">
                  <c:v>0.29982051282051281</c:v>
                </c:pt>
              </c:numCache>
            </c:numRef>
          </c:xVal>
          <c:yVal>
            <c:numRef>
              <c:f>CD2A!$H$13:$H$33</c:f>
              <c:numCache>
                <c:formatCode>General</c:formatCode>
                <c:ptCount val="21"/>
                <c:pt idx="0">
                  <c:v>94042.232142603913</c:v>
                </c:pt>
                <c:pt idx="1">
                  <c:v>94042.232142603913</c:v>
                </c:pt>
                <c:pt idx="2">
                  <c:v>94042.232142603913</c:v>
                </c:pt>
                <c:pt idx="3">
                  <c:v>46026.595352844975</c:v>
                </c:pt>
                <c:pt idx="4">
                  <c:v>14649.406770897303</c:v>
                </c:pt>
                <c:pt idx="5">
                  <c:v>4593.881779079823</c:v>
                </c:pt>
                <c:pt idx="6">
                  <c:v>4593.881779079823</c:v>
                </c:pt>
                <c:pt idx="7">
                  <c:v>4014.8213600453009</c:v>
                </c:pt>
                <c:pt idx="8">
                  <c:v>497.39362160121499</c:v>
                </c:pt>
                <c:pt idx="9">
                  <c:v>450.41502181956207</c:v>
                </c:pt>
                <c:pt idx="10">
                  <c:v>450.41502181956207</c:v>
                </c:pt>
                <c:pt idx="11">
                  <c:v>450.41502181956207</c:v>
                </c:pt>
                <c:pt idx="12">
                  <c:v>89.955358492283992</c:v>
                </c:pt>
                <c:pt idx="13">
                  <c:v>83.715519969390627</c:v>
                </c:pt>
                <c:pt idx="14">
                  <c:v>83.715519969390627</c:v>
                </c:pt>
                <c:pt idx="15">
                  <c:v>83.715519969390627</c:v>
                </c:pt>
                <c:pt idx="16">
                  <c:v>26.054730795816329</c:v>
                </c:pt>
                <c:pt idx="17">
                  <c:v>26.054730795816329</c:v>
                </c:pt>
                <c:pt idx="18">
                  <c:v>11.030850765191557</c:v>
                </c:pt>
                <c:pt idx="19">
                  <c:v>5.8578810331575575</c:v>
                </c:pt>
                <c:pt idx="20">
                  <c:v>5.6947378932770336</c:v>
                </c:pt>
              </c:numCache>
            </c:numRef>
          </c:yVal>
          <c:smooth val="1"/>
        </c:ser>
        <c:dLbls>
          <c:showLegendKey val="0"/>
          <c:showVal val="0"/>
          <c:showCatName val="0"/>
          <c:showSerName val="0"/>
          <c:showPercent val="0"/>
          <c:showBubbleSize val="0"/>
        </c:dLbls>
        <c:axId val="87614592"/>
        <c:axId val="87616512"/>
      </c:scatterChart>
      <c:scatterChart>
        <c:scatterStyle val="lineMarker"/>
        <c:varyColors val="0"/>
        <c:ser>
          <c:idx val="0"/>
          <c:order val="0"/>
          <c:spPr>
            <a:ln w="28575">
              <a:noFill/>
            </a:ln>
          </c:spPr>
          <c:marker>
            <c:symbol val="circle"/>
            <c:size val="4"/>
            <c:spPr>
              <a:solidFill>
                <a:schemeClr val="tx1"/>
              </a:solidFill>
              <a:ln>
                <a:noFill/>
              </a:ln>
            </c:spPr>
          </c:marker>
          <c:trendline>
            <c:trendlineType val="log"/>
            <c:dispRSqr val="0"/>
            <c:dispEq val="0"/>
          </c:trendline>
          <c:trendline>
            <c:trendlineType val="power"/>
            <c:dispRSqr val="0"/>
            <c:dispEq val="0"/>
          </c:trendline>
          <c:xVal>
            <c:numRef>
              <c:f>CD2A!$E$13:$E$33</c:f>
              <c:numCache>
                <c:formatCode>0.00</c:formatCode>
                <c:ptCount val="21"/>
                <c:pt idx="0">
                  <c:v>-1.7948717948716719E-4</c:v>
                </c:pt>
                <c:pt idx="1">
                  <c:v>-1.7948717948716719E-4</c:v>
                </c:pt>
                <c:pt idx="2">
                  <c:v>-1.7948717948716719E-4</c:v>
                </c:pt>
                <c:pt idx="3">
                  <c:v>1.0076923076923081E-2</c:v>
                </c:pt>
                <c:pt idx="4">
                  <c:v>2.8025641025641021E-2</c:v>
                </c:pt>
                <c:pt idx="5">
                  <c:v>4.853846153846153E-2</c:v>
                </c:pt>
                <c:pt idx="6">
                  <c:v>4.853846153846153E-2</c:v>
                </c:pt>
                <c:pt idx="7">
                  <c:v>5.1102564102564085E-2</c:v>
                </c:pt>
                <c:pt idx="8">
                  <c:v>9.7256410256410269E-2</c:v>
                </c:pt>
                <c:pt idx="9">
                  <c:v>9.9820512820512797E-2</c:v>
                </c:pt>
                <c:pt idx="10">
                  <c:v>9.9820512820512797E-2</c:v>
                </c:pt>
                <c:pt idx="11">
                  <c:v>9.9820512820512797E-2</c:v>
                </c:pt>
                <c:pt idx="12">
                  <c:v>0.14853846153846154</c:v>
                </c:pt>
                <c:pt idx="13">
                  <c:v>0.15110256410256409</c:v>
                </c:pt>
                <c:pt idx="14">
                  <c:v>0.15110256410256409</c:v>
                </c:pt>
                <c:pt idx="15">
                  <c:v>0.15110256410256409</c:v>
                </c:pt>
                <c:pt idx="16">
                  <c:v>0.1998205128205128</c:v>
                </c:pt>
                <c:pt idx="17">
                  <c:v>0.1998205128205128</c:v>
                </c:pt>
                <c:pt idx="18">
                  <c:v>0.24853846153846157</c:v>
                </c:pt>
                <c:pt idx="19">
                  <c:v>0.29725641025641025</c:v>
                </c:pt>
                <c:pt idx="20">
                  <c:v>0.29982051282051281</c:v>
                </c:pt>
              </c:numCache>
            </c:numRef>
          </c:xVal>
          <c:yVal>
            <c:numRef>
              <c:f>CD2A!$F$13:$F$33</c:f>
              <c:numCache>
                <c:formatCode>#,#00E+00</c:formatCode>
                <c:ptCount val="21"/>
                <c:pt idx="0">
                  <c:v>77625.910597990733</c:v>
                </c:pt>
                <c:pt idx="1">
                  <c:v>110431.32197083029</c:v>
                </c:pt>
                <c:pt idx="2">
                  <c:v>162737.03191807721</c:v>
                </c:pt>
                <c:pt idx="3">
                  <c:v>157100.59667294758</c:v>
                </c:pt>
                <c:pt idx="4">
                  <c:v>42634.50744901807</c:v>
                </c:pt>
                <c:pt idx="5">
                  <c:v>558.2244062138177</c:v>
                </c:pt>
                <c:pt idx="6">
                  <c:v>2207.2042189682502</c:v>
                </c:pt>
                <c:pt idx="7">
                  <c:v>4312.2614899128612</c:v>
                </c:pt>
                <c:pt idx="8">
                  <c:v>1129.7437494519086</c:v>
                </c:pt>
                <c:pt idx="9">
                  <c:v>231.2570130717416</c:v>
                </c:pt>
                <c:pt idx="10">
                  <c:v>538.89017305993343</c:v>
                </c:pt>
                <c:pt idx="11">
                  <c:v>2056.9579090003649</c:v>
                </c:pt>
                <c:pt idx="12">
                  <c:v>451.81170966033483</c:v>
                </c:pt>
                <c:pt idx="13">
                  <c:v>26.93227097162092</c:v>
                </c:pt>
                <c:pt idx="14">
                  <c:v>215.51514715393114</c:v>
                </c:pt>
                <c:pt idx="15">
                  <c:v>306.59379608698248</c:v>
                </c:pt>
                <c:pt idx="16">
                  <c:v>47.337996887178463</c:v>
                </c:pt>
                <c:pt idx="17">
                  <c:v>114.2677787483961</c:v>
                </c:pt>
                <c:pt idx="18">
                  <c:v>7.3089735601002355</c:v>
                </c:pt>
                <c:pt idx="19">
                  <c:v>21.798250411972525</c:v>
                </c:pt>
                <c:pt idx="20">
                  <c:v>16.44194482993538</c:v>
                </c:pt>
              </c:numCache>
            </c:numRef>
          </c:yVal>
          <c:smooth val="0"/>
        </c:ser>
        <c:dLbls>
          <c:showLegendKey val="0"/>
          <c:showVal val="0"/>
          <c:showCatName val="0"/>
          <c:showSerName val="0"/>
          <c:showPercent val="0"/>
          <c:showBubbleSize val="0"/>
        </c:dLbls>
        <c:axId val="87614592"/>
        <c:axId val="87616512"/>
      </c:scatterChart>
      <c:valAx>
        <c:axId val="87614592"/>
        <c:scaling>
          <c:orientation val="minMax"/>
          <c:max val="0.4"/>
          <c:min val="0"/>
        </c:scaling>
        <c:delete val="0"/>
        <c:axPos val="b"/>
        <c:title>
          <c:tx>
            <c:rich>
              <a:bodyPr/>
              <a:lstStyle/>
              <a:p>
                <a:pPr>
                  <a:defRPr/>
                </a:pPr>
                <a:r>
                  <a:rPr lang="es-CO"/>
                  <a:t>Dosis (mg/kg)</a:t>
                </a:r>
              </a:p>
            </c:rich>
          </c:tx>
          <c:layout/>
          <c:overlay val="0"/>
        </c:title>
        <c:numFmt formatCode="0.00" sourceLinked="1"/>
        <c:majorTickMark val="out"/>
        <c:minorTickMark val="none"/>
        <c:tickLblPos val="nextTo"/>
        <c:crossAx val="87616512"/>
        <c:crossesAt val="0.1"/>
        <c:crossBetween val="midCat"/>
      </c:valAx>
      <c:valAx>
        <c:axId val="87616512"/>
        <c:scaling>
          <c:logBase val="10"/>
          <c:orientation val="minMax"/>
          <c:max val="1000000"/>
          <c:min val="0.1"/>
        </c:scaling>
        <c:delete val="0"/>
        <c:axPos val="l"/>
        <c:title>
          <c:tx>
            <c:rich>
              <a:bodyPr rot="-5400000" vert="horz"/>
              <a:lstStyle/>
              <a:p>
                <a:pPr>
                  <a:defRPr/>
                </a:pPr>
                <a:r>
                  <a:rPr lang="es-CO"/>
                  <a:t>CFU/fémur</a:t>
                </a:r>
              </a:p>
            </c:rich>
          </c:tx>
          <c:layout/>
          <c:overlay val="0"/>
        </c:title>
        <c:numFmt formatCode="0.E+00" sourceLinked="0"/>
        <c:majorTickMark val="out"/>
        <c:minorTickMark val="out"/>
        <c:tickLblPos val="nextTo"/>
        <c:crossAx val="87614592"/>
        <c:crosses val="autoZero"/>
        <c:crossBetween val="midCat"/>
      </c:valAx>
    </c:plotArea>
    <c:plotVisOnly val="1"/>
    <c:dispBlanksAs val="gap"/>
    <c:showDLblsOverMax val="0"/>
  </c:chart>
  <c:spPr>
    <a:solidFill>
      <a:sysClr val="window" lastClr="FFFFFF"/>
    </a:solidFill>
  </c:spPr>
  <c:txPr>
    <a:bodyPr/>
    <a:lstStyle/>
    <a:p>
      <a:pPr>
        <a:defRPr sz="1200"/>
      </a:pPr>
      <a:endParaRPr lang="es-CO"/>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CO"/>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70393064372747"/>
          <c:y val="8.1168741933941968E-2"/>
          <c:w val="0.73130342194187992"/>
          <c:h val="0.74361287701352707"/>
        </c:manualLayout>
      </c:layout>
      <c:scatterChart>
        <c:scatterStyle val="smoothMarker"/>
        <c:varyColors val="0"/>
        <c:ser>
          <c:idx val="1"/>
          <c:order val="1"/>
          <c:spPr>
            <a:ln w="12700">
              <a:solidFill>
                <a:srgbClr val="00B050"/>
              </a:solidFill>
            </a:ln>
          </c:spPr>
          <c:marker>
            <c:symbol val="none"/>
          </c:marker>
          <c:xVal>
            <c:numRef>
              <c:f>CD2B!$E$15:$E$31</c:f>
              <c:numCache>
                <c:formatCode>0.00</c:formatCode>
                <c:ptCount val="17"/>
                <c:pt idx="0">
                  <c:v>2.0689655172407839E-3</c:v>
                </c:pt>
                <c:pt idx="1">
                  <c:v>2.0689655172407839E-3</c:v>
                </c:pt>
                <c:pt idx="2">
                  <c:v>4.3468965517241385</c:v>
                </c:pt>
                <c:pt idx="3">
                  <c:v>8.0710344827586198</c:v>
                </c:pt>
                <c:pt idx="4">
                  <c:v>12.415862068965517</c:v>
                </c:pt>
                <c:pt idx="5">
                  <c:v>13.036551724137933</c:v>
                </c:pt>
                <c:pt idx="6">
                  <c:v>20.484827586206897</c:v>
                </c:pt>
                <c:pt idx="7">
                  <c:v>23.588275862068965</c:v>
                </c:pt>
                <c:pt idx="8">
                  <c:v>23.588275862068965</c:v>
                </c:pt>
                <c:pt idx="9">
                  <c:v>24.208965517241381</c:v>
                </c:pt>
                <c:pt idx="10">
                  <c:v>35.381379310344826</c:v>
                </c:pt>
                <c:pt idx="11">
                  <c:v>35.381379310344826</c:v>
                </c:pt>
                <c:pt idx="12">
                  <c:v>47.795172413793104</c:v>
                </c:pt>
                <c:pt idx="13">
                  <c:v>48.415862068965517</c:v>
                </c:pt>
                <c:pt idx="14">
                  <c:v>59.588275862068969</c:v>
                </c:pt>
                <c:pt idx="15">
                  <c:v>59.588275862068969</c:v>
                </c:pt>
                <c:pt idx="16">
                  <c:v>72.002068965517239</c:v>
                </c:pt>
              </c:numCache>
            </c:numRef>
          </c:xVal>
          <c:yVal>
            <c:numRef>
              <c:f>CD2B!$N$15:$N$31</c:f>
              <c:numCache>
                <c:formatCode>0.00E+00</c:formatCode>
                <c:ptCount val="17"/>
                <c:pt idx="0">
                  <c:v>47605.968479672549</c:v>
                </c:pt>
                <c:pt idx="1">
                  <c:v>47605.968479672549</c:v>
                </c:pt>
                <c:pt idx="2">
                  <c:v>20248.998104482052</c:v>
                </c:pt>
                <c:pt idx="3">
                  <c:v>9984.8380016593655</c:v>
                </c:pt>
                <c:pt idx="4">
                  <c:v>4559.4926590730056</c:v>
                </c:pt>
                <c:pt idx="5">
                  <c:v>4094.0307573375367</c:v>
                </c:pt>
                <c:pt idx="6">
                  <c:v>1240.9052564173269</c:v>
                </c:pt>
                <c:pt idx="7">
                  <c:v>798.44105743610066</c:v>
                </c:pt>
                <c:pt idx="8">
                  <c:v>798.44105743610066</c:v>
                </c:pt>
                <c:pt idx="9">
                  <c:v>733.89113615357167</c:v>
                </c:pt>
                <c:pt idx="10">
                  <c:v>192.8941265857591</c:v>
                </c:pt>
                <c:pt idx="11">
                  <c:v>192.8941265857591</c:v>
                </c:pt>
                <c:pt idx="12">
                  <c:v>55.316654704086517</c:v>
                </c:pt>
                <c:pt idx="13">
                  <c:v>52.120264745293248</c:v>
                </c:pt>
                <c:pt idx="14">
                  <c:v>18.206181537122792</c:v>
                </c:pt>
                <c:pt idx="15">
                  <c:v>18.206181537122792</c:v>
                </c:pt>
                <c:pt idx="16">
                  <c:v>5.7673072463107484</c:v>
                </c:pt>
              </c:numCache>
            </c:numRef>
          </c:yVal>
          <c:smooth val="1"/>
        </c:ser>
        <c:dLbls>
          <c:showLegendKey val="0"/>
          <c:showVal val="0"/>
          <c:showCatName val="0"/>
          <c:showSerName val="0"/>
          <c:showPercent val="0"/>
          <c:showBubbleSize val="0"/>
        </c:dLbls>
        <c:axId val="87660416"/>
        <c:axId val="87662976"/>
      </c:scatterChart>
      <c:scatterChart>
        <c:scatterStyle val="lineMarker"/>
        <c:varyColors val="0"/>
        <c:ser>
          <c:idx val="0"/>
          <c:order val="0"/>
          <c:spPr>
            <a:ln w="28575">
              <a:noFill/>
            </a:ln>
          </c:spPr>
          <c:marker>
            <c:symbol val="circle"/>
            <c:size val="4"/>
            <c:spPr>
              <a:solidFill>
                <a:schemeClr val="tx1"/>
              </a:solidFill>
              <a:ln>
                <a:noFill/>
              </a:ln>
            </c:spPr>
          </c:marker>
          <c:xVal>
            <c:numRef>
              <c:f>CD2B!$E$15:$E$31</c:f>
              <c:numCache>
                <c:formatCode>0.00</c:formatCode>
                <c:ptCount val="17"/>
                <c:pt idx="0">
                  <c:v>2.0689655172407839E-3</c:v>
                </c:pt>
                <c:pt idx="1">
                  <c:v>2.0689655172407839E-3</c:v>
                </c:pt>
                <c:pt idx="2">
                  <c:v>4.3468965517241385</c:v>
                </c:pt>
                <c:pt idx="3">
                  <c:v>8.0710344827586198</c:v>
                </c:pt>
                <c:pt idx="4">
                  <c:v>12.415862068965517</c:v>
                </c:pt>
                <c:pt idx="5">
                  <c:v>13.036551724137933</c:v>
                </c:pt>
                <c:pt idx="6">
                  <c:v>20.484827586206897</c:v>
                </c:pt>
                <c:pt idx="7">
                  <c:v>23.588275862068965</c:v>
                </c:pt>
                <c:pt idx="8">
                  <c:v>23.588275862068965</c:v>
                </c:pt>
                <c:pt idx="9">
                  <c:v>24.208965517241381</c:v>
                </c:pt>
                <c:pt idx="10">
                  <c:v>35.381379310344826</c:v>
                </c:pt>
                <c:pt idx="11">
                  <c:v>35.381379310344826</c:v>
                </c:pt>
                <c:pt idx="12">
                  <c:v>47.795172413793104</c:v>
                </c:pt>
                <c:pt idx="13">
                  <c:v>48.415862068965517</c:v>
                </c:pt>
                <c:pt idx="14">
                  <c:v>59.588275862068969</c:v>
                </c:pt>
                <c:pt idx="15">
                  <c:v>59.588275862068969</c:v>
                </c:pt>
                <c:pt idx="16">
                  <c:v>72.002068965517239</c:v>
                </c:pt>
              </c:numCache>
            </c:numRef>
          </c:xVal>
          <c:yVal>
            <c:numRef>
              <c:f>CD2B!$F$15:$F$31</c:f>
              <c:numCache>
                <c:formatCode>#,#00E+00</c:formatCode>
                <c:ptCount val="17"/>
                <c:pt idx="0">
                  <c:v>37492.198619719631</c:v>
                </c:pt>
                <c:pt idx="1">
                  <c:v>61928.988732584301</c:v>
                </c:pt>
                <c:pt idx="2">
                  <c:v>19525.488411959952</c:v>
                </c:pt>
                <c:pt idx="3">
                  <c:v>10168.640724234841</c:v>
                </c:pt>
                <c:pt idx="4">
                  <c:v>1299.1379774147581</c:v>
                </c:pt>
                <c:pt idx="5">
                  <c:v>1628.2990302322062</c:v>
                </c:pt>
                <c:pt idx="6">
                  <c:v>500.66176740850943</c:v>
                </c:pt>
                <c:pt idx="7">
                  <c:v>247.97626665501662</c:v>
                </c:pt>
                <c:pt idx="8">
                  <c:v>303.10377755455391</c:v>
                </c:pt>
                <c:pt idx="9">
                  <c:v>420.01117970053519</c:v>
                </c:pt>
                <c:pt idx="10">
                  <c:v>65.589520730448683</c:v>
                </c:pt>
                <c:pt idx="11">
                  <c:v>197.8478028468266</c:v>
                </c:pt>
                <c:pt idx="12">
                  <c:v>82.207860023699695</c:v>
                </c:pt>
                <c:pt idx="13">
                  <c:v>23.443942371887307</c:v>
                </c:pt>
                <c:pt idx="14">
                  <c:v>15.691634432042314</c:v>
                </c:pt>
                <c:pt idx="15">
                  <c:v>25.919180195174413</c:v>
                </c:pt>
                <c:pt idx="16">
                  <c:v>11.90677065021317</c:v>
                </c:pt>
              </c:numCache>
            </c:numRef>
          </c:yVal>
          <c:smooth val="0"/>
        </c:ser>
        <c:dLbls>
          <c:showLegendKey val="0"/>
          <c:showVal val="0"/>
          <c:showCatName val="0"/>
          <c:showSerName val="0"/>
          <c:showPercent val="0"/>
          <c:showBubbleSize val="0"/>
        </c:dLbls>
        <c:axId val="87660416"/>
        <c:axId val="87662976"/>
      </c:scatterChart>
      <c:valAx>
        <c:axId val="87660416"/>
        <c:scaling>
          <c:orientation val="minMax"/>
          <c:max val="80"/>
          <c:min val="0"/>
        </c:scaling>
        <c:delete val="0"/>
        <c:axPos val="b"/>
        <c:title>
          <c:tx>
            <c:rich>
              <a:bodyPr/>
              <a:lstStyle/>
              <a:p>
                <a:pPr>
                  <a:defRPr/>
                </a:pPr>
                <a:r>
                  <a:rPr lang="es-CO"/>
                  <a:t>Tiempo (horas)</a:t>
                </a:r>
              </a:p>
            </c:rich>
          </c:tx>
          <c:layout/>
          <c:overlay val="0"/>
        </c:title>
        <c:numFmt formatCode="0" sourceLinked="0"/>
        <c:majorTickMark val="out"/>
        <c:minorTickMark val="out"/>
        <c:tickLblPos val="nextTo"/>
        <c:crossAx val="87662976"/>
        <c:crossesAt val="0.1"/>
        <c:crossBetween val="midCat"/>
        <c:majorUnit val="10"/>
        <c:minorUnit val="5"/>
      </c:valAx>
      <c:valAx>
        <c:axId val="87662976"/>
        <c:scaling>
          <c:logBase val="10"/>
          <c:orientation val="minMax"/>
          <c:max val="1000000"/>
          <c:min val="0.1"/>
        </c:scaling>
        <c:delete val="0"/>
        <c:axPos val="l"/>
        <c:title>
          <c:tx>
            <c:rich>
              <a:bodyPr rot="-5400000" vert="horz"/>
              <a:lstStyle/>
              <a:p>
                <a:pPr>
                  <a:defRPr/>
                </a:pPr>
                <a:r>
                  <a:rPr lang="es-CO"/>
                  <a:t>CFU/fémur</a:t>
                </a:r>
              </a:p>
            </c:rich>
          </c:tx>
          <c:layout/>
          <c:overlay val="0"/>
        </c:title>
        <c:numFmt formatCode="0.E+00" sourceLinked="0"/>
        <c:majorTickMark val="out"/>
        <c:minorTickMark val="out"/>
        <c:tickLblPos val="nextTo"/>
        <c:crossAx val="87660416"/>
        <c:crosses val="autoZero"/>
        <c:crossBetween val="midCat"/>
      </c:valAx>
    </c:plotArea>
    <c:plotVisOnly val="1"/>
    <c:dispBlanksAs val="gap"/>
    <c:showDLblsOverMax val="0"/>
  </c:chart>
  <c:txPr>
    <a:bodyPr/>
    <a:lstStyle/>
    <a:p>
      <a:pPr>
        <a:defRPr sz="1200"/>
      </a:pPr>
      <a:endParaRPr lang="es-CO"/>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0.16327</cdr:x>
      <cdr:y>0.47498</cdr:y>
    </cdr:from>
    <cdr:to>
      <cdr:x>0.20116</cdr:x>
      <cdr:y>0.47498</cdr:y>
    </cdr:to>
    <cdr:cxnSp macro="">
      <cdr:nvCxnSpPr>
        <cdr:cNvPr id="3" name="2 Conector recto"/>
        <cdr:cNvCxnSpPr/>
      </cdr:nvCxnSpPr>
      <cdr:spPr>
        <a:xfrm xmlns:a="http://schemas.openxmlformats.org/drawingml/2006/main">
          <a:off x="1008112" y="1645238"/>
          <a:ext cx="233935" cy="0"/>
        </a:xfrm>
        <a:prstGeom xmlns:a="http://schemas.openxmlformats.org/drawingml/2006/main" prst="line">
          <a:avLst/>
        </a:prstGeom>
        <a:ln xmlns:a="http://schemas.openxmlformats.org/drawingml/2006/main" w="3175">
          <a:solidFill>
            <a:sysClr val="windowText" lastClr="000000"/>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absSizeAnchor xmlns:cdr="http://schemas.openxmlformats.org/drawingml/2006/chartDrawing">
    <cdr:from>
      <cdr:x>0.20362</cdr:x>
      <cdr:y>0.47676</cdr:y>
    </cdr:from>
    <cdr:ext cx="0" cy="972000"/>
    <cdr:cxnSp macro="">
      <cdr:nvCxnSpPr>
        <cdr:cNvPr id="6" name="1 Conector recto"/>
        <cdr:cNvCxnSpPr/>
      </cdr:nvCxnSpPr>
      <cdr:spPr>
        <a:xfrm xmlns:a="http://schemas.openxmlformats.org/drawingml/2006/main">
          <a:off x="1257208" y="1651404"/>
          <a:ext cx="0" cy="972000"/>
        </a:xfrm>
        <a:prstGeom xmlns:a="http://schemas.openxmlformats.org/drawingml/2006/main" prst="line">
          <a:avLst/>
        </a:prstGeom>
        <a:ln xmlns:a="http://schemas.openxmlformats.org/drawingml/2006/main" w="3175">
          <a:solidFill>
            <a:sysClr val="windowText" lastClr="000000"/>
          </a:solidFill>
          <a:prstDash val="solid"/>
          <a:headEnd type="none" w="med" len="med"/>
          <a:tailEnd type="triangl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absSizeAnchor>
  <cdr:relSizeAnchor xmlns:cdr="http://schemas.openxmlformats.org/drawingml/2006/chartDrawing">
    <cdr:from>
      <cdr:x>0.15156</cdr:x>
      <cdr:y>0.19878</cdr:y>
    </cdr:from>
    <cdr:to>
      <cdr:x>0.94776</cdr:x>
      <cdr:y>0.19878</cdr:y>
    </cdr:to>
    <cdr:cxnSp macro="">
      <cdr:nvCxnSpPr>
        <cdr:cNvPr id="12" name="11 Conector recto"/>
        <cdr:cNvCxnSpPr/>
      </cdr:nvCxnSpPr>
      <cdr:spPr>
        <a:xfrm xmlns:a="http://schemas.openxmlformats.org/drawingml/2006/main">
          <a:off x="692943" y="545307"/>
          <a:ext cx="3640207" cy="0"/>
        </a:xfrm>
        <a:prstGeom xmlns:a="http://schemas.openxmlformats.org/drawingml/2006/main" prst="line">
          <a:avLst/>
        </a:prstGeom>
        <a:ln xmlns:a="http://schemas.openxmlformats.org/drawingml/2006/main">
          <a:solidFill>
            <a:sysClr val="windowText" lastClr="000000"/>
          </a:solidFill>
          <a:prstDash val="sys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0.74024</cdr:x>
      <cdr:y>0.10533</cdr:y>
    </cdr:from>
    <cdr:to>
      <cdr:x>0.95717</cdr:x>
      <cdr:y>0.19448</cdr:y>
    </cdr:to>
    <cdr:sp macro="" textlink="">
      <cdr:nvSpPr>
        <cdr:cNvPr id="2" name="1 CuadroTexto"/>
        <cdr:cNvSpPr txBox="1"/>
      </cdr:nvSpPr>
      <cdr:spPr>
        <a:xfrm xmlns:a="http://schemas.openxmlformats.org/drawingml/2006/main">
          <a:off x="3384376" y="346635"/>
          <a:ext cx="991806" cy="29336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marR="0" indent="0" defTabSz="914400" eaLnBrk="1" fontAlgn="auto" latinLnBrk="0" hangingPunct="1">
            <a:lnSpc>
              <a:spcPct val="100000"/>
            </a:lnSpc>
            <a:spcBef>
              <a:spcPts val="0"/>
            </a:spcBef>
            <a:spcAft>
              <a:spcPts val="0"/>
            </a:spcAft>
            <a:buClrTx/>
            <a:buSzTx/>
            <a:buFontTx/>
            <a:buNone/>
            <a:tabLst/>
            <a:defRPr/>
          </a:pPr>
          <a:r>
            <a:rPr lang="es-ES" sz="1300">
              <a:effectLst/>
              <a:latin typeface="+mn-lt"/>
              <a:ea typeface="+mn-ea"/>
              <a:cs typeface="+mn-cs"/>
            </a:rPr>
            <a:t>t</a:t>
          </a:r>
          <a:r>
            <a:rPr lang="es-ES" sz="1300" baseline="-25000">
              <a:effectLst/>
              <a:latin typeface="+mn-lt"/>
              <a:ea typeface="+mn-ea"/>
              <a:cs typeface="+mn-cs"/>
            </a:rPr>
            <a:t>1/2</a:t>
          </a:r>
          <a:r>
            <a:rPr lang="es-CO" sz="1300"/>
            <a:t> = 1.5h</a:t>
          </a:r>
        </a:p>
      </cdr:txBody>
    </cdr:sp>
  </cdr:relSizeAnchor>
  <cdr:relSizeAnchor xmlns:cdr="http://schemas.openxmlformats.org/drawingml/2006/chartDrawing">
    <cdr:from>
      <cdr:x>0.72449</cdr:x>
      <cdr:y>0.5</cdr:y>
    </cdr:from>
    <cdr:to>
      <cdr:x>0.98936</cdr:x>
      <cdr:y>0.57661</cdr:y>
    </cdr:to>
    <cdr:sp macro="" textlink="">
      <cdr:nvSpPr>
        <cdr:cNvPr id="3" name="1 CuadroTexto"/>
        <cdr:cNvSpPr txBox="1"/>
      </cdr:nvSpPr>
      <cdr:spPr>
        <a:xfrm xmlns:a="http://schemas.openxmlformats.org/drawingml/2006/main">
          <a:off x="3312368" y="1645444"/>
          <a:ext cx="1210985" cy="25210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defTabSz="914400" eaLnBrk="1" fontAlgn="auto" latinLnBrk="0" hangingPunct="1">
            <a:lnSpc>
              <a:spcPct val="100000"/>
            </a:lnSpc>
            <a:spcBef>
              <a:spcPts val="0"/>
            </a:spcBef>
            <a:spcAft>
              <a:spcPts val="0"/>
            </a:spcAft>
            <a:buClrTx/>
            <a:buSzTx/>
            <a:buFontTx/>
            <a:buNone/>
            <a:tabLst/>
            <a:defRPr/>
          </a:pPr>
          <a:r>
            <a:rPr lang="es-ES" sz="1300">
              <a:effectLst/>
              <a:latin typeface="+mn-lt"/>
              <a:ea typeface="+mn-ea"/>
              <a:cs typeface="+mn-cs"/>
            </a:rPr>
            <a:t>t</a:t>
          </a:r>
          <a:r>
            <a:rPr lang="es-ES" sz="1300" baseline="-25000">
              <a:effectLst/>
              <a:latin typeface="+mn-lt"/>
              <a:ea typeface="+mn-ea"/>
              <a:cs typeface="+mn-cs"/>
            </a:rPr>
            <a:t>1/2</a:t>
          </a:r>
          <a:r>
            <a:rPr lang="es-CO" sz="1300"/>
            <a:t> = 0.75h</a:t>
          </a:r>
        </a:p>
      </cdr:txBody>
    </cdr:sp>
  </cdr:relSizeAnchor>
</c:userShapes>
</file>

<file path=ppt/drawings/drawing3.xml><?xml version="1.0" encoding="utf-8"?>
<c:userShapes xmlns:c="http://schemas.openxmlformats.org/drawingml/2006/chart">
  <cdr:relSizeAnchor xmlns:cdr="http://schemas.openxmlformats.org/drawingml/2006/chartDrawing">
    <cdr:from>
      <cdr:x>0.6744</cdr:x>
      <cdr:y>0.05208</cdr:y>
    </cdr:from>
    <cdr:to>
      <cdr:x>0.6744</cdr:x>
      <cdr:y>0.78615</cdr:y>
    </cdr:to>
    <cdr:cxnSp macro="">
      <cdr:nvCxnSpPr>
        <cdr:cNvPr id="6" name="1 Conector recto"/>
        <cdr:cNvCxnSpPr/>
      </cdr:nvCxnSpPr>
      <cdr:spPr>
        <a:xfrm xmlns:a="http://schemas.openxmlformats.org/drawingml/2006/main">
          <a:off x="3083379" y="142875"/>
          <a:ext cx="0" cy="2013686"/>
        </a:xfrm>
        <a:prstGeom xmlns:a="http://schemas.openxmlformats.org/drawingml/2006/main" prst="line">
          <a:avLst/>
        </a:prstGeom>
        <a:ln xmlns:a="http://schemas.openxmlformats.org/drawingml/2006/main">
          <a:solidFill>
            <a:schemeClr val="bg2">
              <a:lumMod val="25000"/>
            </a:schemeClr>
          </a:solidFill>
          <a:prstDash val="solid"/>
          <a:headEnd type="none" w="med" len="med"/>
          <a:tailEnd type="non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0.24732</cdr:x>
      <cdr:y>0.05208</cdr:y>
    </cdr:from>
    <cdr:to>
      <cdr:x>0.24732</cdr:x>
      <cdr:y>0.78832</cdr:y>
    </cdr:to>
    <cdr:cxnSp macro="">
      <cdr:nvCxnSpPr>
        <cdr:cNvPr id="8" name="1 Conector recto"/>
        <cdr:cNvCxnSpPr/>
      </cdr:nvCxnSpPr>
      <cdr:spPr>
        <a:xfrm xmlns:a="http://schemas.openxmlformats.org/drawingml/2006/main">
          <a:off x="1130754" y="142875"/>
          <a:ext cx="0" cy="2019645"/>
        </a:xfrm>
        <a:prstGeom xmlns:a="http://schemas.openxmlformats.org/drawingml/2006/main" prst="line">
          <a:avLst/>
        </a:prstGeom>
        <a:ln xmlns:a="http://schemas.openxmlformats.org/drawingml/2006/main">
          <a:solidFill>
            <a:schemeClr val="bg2">
              <a:lumMod val="25000"/>
            </a:schemeClr>
          </a:solidFill>
          <a:prstDash val="solid"/>
          <a:headEnd type="none" w="med" len="med"/>
          <a:tailEnd type="non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0.44008</cdr:x>
      <cdr:y>0.47788</cdr:y>
    </cdr:from>
    <cdr:to>
      <cdr:x>0.44008</cdr:x>
      <cdr:y>0.75854</cdr:y>
    </cdr:to>
    <cdr:cxnSp macro="">
      <cdr:nvCxnSpPr>
        <cdr:cNvPr id="4" name="1 Conector recto"/>
        <cdr:cNvCxnSpPr/>
      </cdr:nvCxnSpPr>
      <cdr:spPr>
        <a:xfrm xmlns:a="http://schemas.openxmlformats.org/drawingml/2006/main">
          <a:off x="2717056" y="1654983"/>
          <a:ext cx="0" cy="972000"/>
        </a:xfrm>
        <a:prstGeom xmlns:a="http://schemas.openxmlformats.org/drawingml/2006/main" prst="line">
          <a:avLst/>
        </a:prstGeom>
        <a:ln xmlns:a="http://schemas.openxmlformats.org/drawingml/2006/main" w="3175">
          <a:solidFill>
            <a:sysClr val="windowText" lastClr="000000"/>
          </a:solidFill>
          <a:prstDash val="solid"/>
          <a:headEnd type="none" w="med" len="med"/>
          <a:tailEnd type="triangle" w="med"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0.39653</cdr:x>
      <cdr:y>0.82755</cdr:y>
    </cdr:from>
    <cdr:to>
      <cdr:x>0.48948</cdr:x>
      <cdr:y>0.91035</cdr:y>
    </cdr:to>
    <cdr:sp macro="" textlink="">
      <cdr:nvSpPr>
        <cdr:cNvPr id="5" name="2 CuadroTexto"/>
        <cdr:cNvSpPr txBox="1"/>
      </cdr:nvSpPr>
      <cdr:spPr>
        <a:xfrm xmlns:a="http://schemas.openxmlformats.org/drawingml/2006/main">
          <a:off x="1812920" y="2270129"/>
          <a:ext cx="424967" cy="227137"/>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marL="0" marR="0" indent="0" algn="ctr" defTabSz="914400" eaLnBrk="1" fontAlgn="auto" latinLnBrk="0" hangingPunct="1">
            <a:lnSpc>
              <a:spcPct val="100000"/>
            </a:lnSpc>
            <a:spcBef>
              <a:spcPts val="0"/>
            </a:spcBef>
            <a:spcAft>
              <a:spcPts val="0"/>
            </a:spcAft>
            <a:buClrTx/>
            <a:buSzTx/>
            <a:buFontTx/>
            <a:buNone/>
            <a:tabLst/>
            <a:defRPr/>
          </a:pPr>
          <a:r>
            <a:rPr lang="es-ES" sz="1000" b="1">
              <a:solidFill>
                <a:srgbClr val="FF0000"/>
              </a:solidFill>
              <a:effectLst/>
              <a:latin typeface="+mn-lt"/>
              <a:ea typeface="+mn-ea"/>
              <a:cs typeface="+mn-cs"/>
            </a:rPr>
            <a:t>EC</a:t>
          </a:r>
          <a:r>
            <a:rPr lang="es-ES" sz="1000" b="1" baseline="-25000">
              <a:solidFill>
                <a:srgbClr val="FF0000"/>
              </a:solidFill>
              <a:effectLst/>
              <a:latin typeface="+mn-lt"/>
              <a:ea typeface="+mn-ea"/>
              <a:cs typeface="+mn-cs"/>
            </a:rPr>
            <a:t>50</a:t>
          </a:r>
          <a:endParaRPr lang="es-CO" sz="1000" b="1">
            <a:solidFill>
              <a:srgbClr val="FF0000"/>
            </a:solidFill>
          </a:endParaRPr>
        </a:p>
      </cdr:txBody>
    </cdr:sp>
  </cdr:relSizeAnchor>
  <cdr:relSizeAnchor xmlns:cdr="http://schemas.openxmlformats.org/drawingml/2006/chartDrawing">
    <cdr:from>
      <cdr:x>0.16328</cdr:x>
      <cdr:y>0.47822</cdr:y>
    </cdr:from>
    <cdr:to>
      <cdr:x>0.4432</cdr:x>
      <cdr:y>0.47822</cdr:y>
    </cdr:to>
    <cdr:cxnSp macro="">
      <cdr:nvCxnSpPr>
        <cdr:cNvPr id="7" name="1 Conector recto"/>
        <cdr:cNvCxnSpPr/>
      </cdr:nvCxnSpPr>
      <cdr:spPr>
        <a:xfrm xmlns:a="http://schemas.openxmlformats.org/drawingml/2006/main">
          <a:off x="1008112" y="1656184"/>
          <a:ext cx="1728192" cy="0"/>
        </a:xfrm>
        <a:prstGeom xmlns:a="http://schemas.openxmlformats.org/drawingml/2006/main" prst="line">
          <a:avLst/>
        </a:prstGeom>
        <a:ln xmlns:a="http://schemas.openxmlformats.org/drawingml/2006/main" w="3175">
          <a:solidFill>
            <a:sysClr val="windowText" lastClr="000000"/>
          </a:solidFill>
          <a:prstDash val="soli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0.18799</cdr:x>
      <cdr:y>0.07006</cdr:y>
    </cdr:from>
    <cdr:to>
      <cdr:x>0.64167</cdr:x>
      <cdr:y>0.16002</cdr:y>
    </cdr:to>
    <cdr:sp macro="" textlink="">
      <cdr:nvSpPr>
        <cdr:cNvPr id="2" name="1 CuadroTexto"/>
        <cdr:cNvSpPr txBox="1"/>
      </cdr:nvSpPr>
      <cdr:spPr>
        <a:xfrm xmlns:a="http://schemas.openxmlformats.org/drawingml/2006/main">
          <a:off x="859490" y="252216"/>
          <a:ext cx="2074225" cy="3238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s-CO" sz="1200"/>
            <a:t>Respuesta de Línea</a:t>
          </a:r>
          <a:r>
            <a:rPr lang="es-CO" sz="1200" baseline="0"/>
            <a:t> Base</a:t>
          </a:r>
          <a:endParaRPr lang="es-CO" sz="1200"/>
        </a:p>
      </cdr:txBody>
    </cdr:sp>
  </cdr:relSizeAnchor>
</c:userShapes>
</file>

<file path=ppt/drawings/drawing5.xml><?xml version="1.0" encoding="utf-8"?>
<c:userShapes xmlns:c="http://schemas.openxmlformats.org/drawingml/2006/chart">
  <cdr:relSizeAnchor xmlns:cdr="http://schemas.openxmlformats.org/drawingml/2006/chartDrawing">
    <cdr:from>
      <cdr:x>0.54583</cdr:x>
      <cdr:y>0.06598</cdr:y>
    </cdr:from>
    <cdr:to>
      <cdr:x>0.87696</cdr:x>
      <cdr:y>0.15707</cdr:y>
    </cdr:to>
    <cdr:sp macro="" textlink="">
      <cdr:nvSpPr>
        <cdr:cNvPr id="2" name="1 CuadroTexto"/>
        <cdr:cNvSpPr txBox="1"/>
      </cdr:nvSpPr>
      <cdr:spPr>
        <a:xfrm xmlns:a="http://schemas.openxmlformats.org/drawingml/2006/main">
          <a:off x="2495550" y="180983"/>
          <a:ext cx="1513915" cy="24988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s-CO" sz="1200"/>
            <a:t>Respuesta de Línea</a:t>
          </a:r>
          <a:r>
            <a:rPr lang="es-CO" sz="1200" baseline="0"/>
            <a:t> Base</a:t>
          </a:r>
          <a:endParaRPr lang="es-CO" sz="1200"/>
        </a:p>
      </cdr:txBody>
    </cdr:sp>
  </cdr:relSizeAnchor>
</c:userShapes>
</file>

<file path=ppt/drawings/drawing6.xml><?xml version="1.0" encoding="utf-8"?>
<c:userShapes xmlns:c="http://schemas.openxmlformats.org/drawingml/2006/chart">
  <cdr:relSizeAnchor xmlns:cdr="http://schemas.openxmlformats.org/drawingml/2006/chartDrawing">
    <cdr:from>
      <cdr:x>0.59457</cdr:x>
      <cdr:y>0.09035</cdr:y>
    </cdr:from>
    <cdr:to>
      <cdr:x>0.86597</cdr:x>
      <cdr:y>0.36552</cdr:y>
    </cdr:to>
    <cdr:sp macro="" textlink="">
      <cdr:nvSpPr>
        <cdr:cNvPr id="2" name="Cuadro de texto 2"/>
        <cdr:cNvSpPr txBox="1">
          <a:spLocks xmlns:a="http://schemas.openxmlformats.org/drawingml/2006/main" noChangeArrowheads="1"/>
        </cdr:cNvSpPr>
      </cdr:nvSpPr>
      <cdr:spPr bwMode="auto">
        <a:xfrm xmlns:a="http://schemas.openxmlformats.org/drawingml/2006/main">
          <a:off x="2629148" y="277284"/>
          <a:ext cx="1200150" cy="844550"/>
        </a:xfrm>
        <a:prstGeom xmlns:a="http://schemas.openxmlformats.org/drawingml/2006/main" prst="rect">
          <a:avLst/>
        </a:prstGeom>
        <a:solidFill xmlns:a="http://schemas.openxmlformats.org/drawingml/2006/main">
          <a:srgbClr val="FFFFFF"/>
        </a:solidFill>
        <a:ln xmlns:a="http://schemas.openxmlformats.org/drawingml/2006/main" w="9525">
          <a:solidFill>
            <a:srgbClr val="000000"/>
          </a:solidFill>
          <a:miter lim="800000"/>
          <a:headEnd/>
          <a:tailEnd/>
        </a:ln>
      </cdr:spPr>
      <cdr:txBody>
        <a:bodyPr xmlns:a="http://schemas.openxmlformats.org/drawingml/2006/main" rot="0" vert="horz" wrap="square" lIns="91440" tIns="45720" rIns="91440" bIns="45720" anchor="t" anchorCtr="0">
          <a:spAutoFit/>
        </a:bodyPr>
        <a:lstStyle xmlns:a="http://schemas.openxmlformats.org/drawingml/2006/main"/>
        <a:p xmlns:a="http://schemas.openxmlformats.org/drawingml/2006/main">
          <a:pPr>
            <a:spcAft>
              <a:spcPts val="0"/>
            </a:spcAft>
          </a:pPr>
          <a:r>
            <a:rPr lang="es-ES" sz="1200">
              <a:effectLst/>
              <a:latin typeface="Calibri"/>
              <a:ea typeface="Calibri"/>
              <a:cs typeface="Times New Roman"/>
            </a:rPr>
            <a:t>A</a:t>
          </a:r>
          <a:r>
            <a:rPr lang="es-ES" sz="1200" baseline="-25000">
              <a:effectLst/>
              <a:latin typeface="Calibri"/>
              <a:ea typeface="Calibri"/>
              <a:cs typeface="Times New Roman"/>
            </a:rPr>
            <a:t>1</a:t>
          </a:r>
          <a:r>
            <a:rPr lang="es-ES" sz="1200">
              <a:effectLst/>
              <a:latin typeface="Calibri"/>
              <a:ea typeface="Calibri"/>
              <a:cs typeface="Times New Roman"/>
            </a:rPr>
            <a:t> = 2.906</a:t>
          </a:r>
          <a:endParaRPr lang="es-CO" sz="1200">
            <a:effectLst/>
            <a:latin typeface="Calibri"/>
            <a:ea typeface="Calibri"/>
            <a:cs typeface="Times New Roman"/>
          </a:endParaRPr>
        </a:p>
        <a:p xmlns:a="http://schemas.openxmlformats.org/drawingml/2006/main">
          <a:pPr>
            <a:spcAft>
              <a:spcPts val="0"/>
            </a:spcAft>
          </a:pPr>
          <a:r>
            <a:rPr lang="es-ES" sz="1200">
              <a:effectLst/>
              <a:latin typeface="Calibri"/>
              <a:ea typeface="Calibri"/>
              <a:cs typeface="Times New Roman"/>
            </a:rPr>
            <a:t>A</a:t>
          </a:r>
          <a:r>
            <a:rPr lang="es-ES" sz="1200" baseline="-25000">
              <a:effectLst/>
              <a:latin typeface="Calibri"/>
              <a:ea typeface="Calibri"/>
              <a:cs typeface="Times New Roman"/>
            </a:rPr>
            <a:t>2 </a:t>
          </a:r>
          <a:r>
            <a:rPr lang="es-ES" sz="1200">
              <a:effectLst/>
              <a:latin typeface="Calibri"/>
              <a:ea typeface="Calibri"/>
              <a:cs typeface="Times New Roman"/>
            </a:rPr>
            <a:t>= 1.659</a:t>
          </a:r>
          <a:endParaRPr lang="es-CO" sz="1200">
            <a:effectLst/>
            <a:latin typeface="Calibri"/>
            <a:ea typeface="Calibri"/>
            <a:cs typeface="Times New Roman"/>
          </a:endParaRPr>
        </a:p>
        <a:p xmlns:a="http://schemas.openxmlformats.org/drawingml/2006/main">
          <a:pPr>
            <a:spcAft>
              <a:spcPts val="0"/>
            </a:spcAft>
          </a:pPr>
          <a:r>
            <a:rPr lang="es-ES" sz="1200">
              <a:effectLst/>
              <a:latin typeface="Calibri"/>
              <a:ea typeface="Calibri"/>
              <a:cs typeface="Times New Roman"/>
            </a:rPr>
            <a:t>α</a:t>
          </a:r>
          <a:r>
            <a:rPr lang="es-ES" sz="1200" baseline="-25000">
              <a:effectLst/>
              <a:latin typeface="Calibri"/>
              <a:ea typeface="Calibri"/>
              <a:cs typeface="Times New Roman"/>
            </a:rPr>
            <a:t>1</a:t>
          </a:r>
          <a:r>
            <a:rPr lang="es-ES" sz="1200">
              <a:effectLst/>
              <a:latin typeface="Calibri"/>
              <a:ea typeface="Calibri"/>
              <a:cs typeface="Times New Roman"/>
            </a:rPr>
            <a:t> = 0.173</a:t>
          </a:r>
          <a:endParaRPr lang="es-CO" sz="1200">
            <a:effectLst/>
            <a:latin typeface="Calibri"/>
            <a:ea typeface="Calibri"/>
            <a:cs typeface="Times New Roman"/>
          </a:endParaRPr>
        </a:p>
        <a:p xmlns:a="http://schemas.openxmlformats.org/drawingml/2006/main">
          <a:pPr>
            <a:spcAft>
              <a:spcPts val="0"/>
            </a:spcAft>
          </a:pPr>
          <a:r>
            <a:rPr lang="es-ES" sz="1200">
              <a:effectLst/>
              <a:latin typeface="Calibri"/>
              <a:ea typeface="Calibri"/>
              <a:cs typeface="Times New Roman"/>
            </a:rPr>
            <a:t>α</a:t>
          </a:r>
          <a:r>
            <a:rPr lang="es-ES" sz="1200" baseline="-25000">
              <a:effectLst/>
              <a:latin typeface="Calibri"/>
              <a:ea typeface="Calibri"/>
              <a:cs typeface="Times New Roman"/>
            </a:rPr>
            <a:t>2</a:t>
          </a:r>
          <a:r>
            <a:rPr lang="es-ES" sz="1200">
              <a:effectLst/>
              <a:latin typeface="Calibri"/>
              <a:ea typeface="Calibri"/>
              <a:cs typeface="Times New Roman"/>
            </a:rPr>
            <a:t> = 0.0397</a:t>
          </a:r>
          <a:endParaRPr lang="es-CO" sz="1200">
            <a:effectLst/>
            <a:latin typeface="Calibri"/>
            <a:ea typeface="Calibri"/>
            <a:cs typeface="Times New Roman"/>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0.63378</cdr:x>
      <cdr:y>0.08248</cdr:y>
    </cdr:from>
    <cdr:to>
      <cdr:x>0.87441</cdr:x>
      <cdr:y>0.35366</cdr:y>
    </cdr:to>
    <cdr:sp macro="" textlink="">
      <cdr:nvSpPr>
        <cdr:cNvPr id="2" name="Cuadro de texto 2"/>
        <cdr:cNvSpPr txBox="1">
          <a:spLocks xmlns:a="http://schemas.openxmlformats.org/drawingml/2006/main" noChangeArrowheads="1"/>
        </cdr:cNvSpPr>
      </cdr:nvSpPr>
      <cdr:spPr bwMode="auto">
        <a:xfrm xmlns:a="http://schemas.openxmlformats.org/drawingml/2006/main">
          <a:off x="3294347" y="276089"/>
          <a:ext cx="1250750" cy="907734"/>
        </a:xfrm>
        <a:prstGeom xmlns:a="http://schemas.openxmlformats.org/drawingml/2006/main" prst="rect">
          <a:avLst/>
        </a:prstGeom>
        <a:solidFill xmlns:a="http://schemas.openxmlformats.org/drawingml/2006/main">
          <a:srgbClr val="FFFFFF"/>
        </a:solidFill>
        <a:ln xmlns:a="http://schemas.openxmlformats.org/drawingml/2006/main" w="9525">
          <a:solidFill>
            <a:srgbClr val="000000"/>
          </a:solidFill>
          <a:miter lim="800000"/>
          <a:headEnd/>
          <a:tailEnd/>
        </a:ln>
      </cdr:spPr>
      <cdr:txBody>
        <a:bodyPr xmlns:a="http://schemas.openxmlformats.org/drawingml/2006/main" rot="0" vert="horz" wrap="square" lIns="91440" tIns="45720" rIns="91440" bIns="45720" anchor="t" anchorCtr="0">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spcAft>
              <a:spcPts val="0"/>
            </a:spcAft>
          </a:pPr>
          <a:r>
            <a:rPr lang="es-ES" sz="1200">
              <a:effectLst/>
              <a:latin typeface="Calibri"/>
              <a:ea typeface="Calibri"/>
              <a:cs typeface="Times New Roman"/>
            </a:rPr>
            <a:t>A</a:t>
          </a:r>
          <a:r>
            <a:rPr lang="es-ES" sz="1200" baseline="-25000">
              <a:effectLst/>
              <a:latin typeface="Calibri"/>
              <a:ea typeface="Calibri"/>
              <a:cs typeface="Times New Roman"/>
            </a:rPr>
            <a:t>1</a:t>
          </a:r>
          <a:r>
            <a:rPr lang="es-ES" sz="1200">
              <a:effectLst/>
              <a:latin typeface="Calibri"/>
              <a:ea typeface="Calibri"/>
              <a:cs typeface="Times New Roman"/>
            </a:rPr>
            <a:t> = 4.33E-04</a:t>
          </a:r>
          <a:endParaRPr lang="es-CO" sz="1200">
            <a:effectLst/>
            <a:latin typeface="Calibri"/>
            <a:ea typeface="Calibri"/>
            <a:cs typeface="Times New Roman"/>
          </a:endParaRPr>
        </a:p>
        <a:p xmlns:a="http://schemas.openxmlformats.org/drawingml/2006/main">
          <a:pPr>
            <a:spcAft>
              <a:spcPts val="0"/>
            </a:spcAft>
          </a:pPr>
          <a:r>
            <a:rPr lang="es-ES" sz="1200">
              <a:effectLst/>
              <a:latin typeface="Calibri"/>
              <a:ea typeface="Calibri"/>
              <a:cs typeface="Times New Roman"/>
            </a:rPr>
            <a:t>A</a:t>
          </a:r>
          <a:r>
            <a:rPr lang="es-ES" sz="1200" baseline="-25000">
              <a:effectLst/>
              <a:latin typeface="Calibri"/>
              <a:ea typeface="Calibri"/>
              <a:cs typeface="Times New Roman"/>
            </a:rPr>
            <a:t>2 </a:t>
          </a:r>
          <a:r>
            <a:rPr lang="es-ES" sz="1200">
              <a:effectLst/>
              <a:latin typeface="+mn-lt"/>
              <a:ea typeface="Calibri"/>
              <a:cs typeface="Times New Roman"/>
            </a:rPr>
            <a:t>= 4.36E-03</a:t>
          </a:r>
          <a:endParaRPr lang="es-CO" sz="1200">
            <a:effectLst/>
            <a:latin typeface="Calibri"/>
            <a:ea typeface="Calibri"/>
            <a:cs typeface="Times New Roman"/>
          </a:endParaRPr>
        </a:p>
        <a:p xmlns:a="http://schemas.openxmlformats.org/drawingml/2006/main">
          <a:pPr>
            <a:spcAft>
              <a:spcPts val="0"/>
            </a:spcAft>
          </a:pPr>
          <a:r>
            <a:rPr lang="es-ES" sz="1200">
              <a:effectLst/>
              <a:latin typeface="Calibri"/>
              <a:ea typeface="Calibri"/>
              <a:cs typeface="Times New Roman"/>
            </a:rPr>
            <a:t>α</a:t>
          </a:r>
          <a:r>
            <a:rPr lang="es-ES" sz="1200" baseline="-25000">
              <a:effectLst/>
              <a:latin typeface="Calibri"/>
              <a:ea typeface="Calibri"/>
              <a:cs typeface="Times New Roman"/>
            </a:rPr>
            <a:t>1</a:t>
          </a:r>
          <a:r>
            <a:rPr lang="es-ES" sz="1200">
              <a:effectLst/>
              <a:latin typeface="Calibri"/>
              <a:ea typeface="Calibri"/>
              <a:cs typeface="Times New Roman"/>
            </a:rPr>
            <a:t> = 0.21</a:t>
          </a:r>
          <a:endParaRPr lang="es-CO" sz="1200">
            <a:effectLst/>
            <a:latin typeface="Calibri"/>
            <a:ea typeface="Calibri"/>
            <a:cs typeface="Times New Roman"/>
          </a:endParaRPr>
        </a:p>
        <a:p xmlns:a="http://schemas.openxmlformats.org/drawingml/2006/main">
          <a:pPr>
            <a:spcAft>
              <a:spcPts val="0"/>
            </a:spcAft>
          </a:pPr>
          <a:r>
            <a:rPr lang="es-ES" sz="1200">
              <a:effectLst/>
              <a:latin typeface="Calibri"/>
              <a:ea typeface="Calibri"/>
              <a:cs typeface="Times New Roman"/>
            </a:rPr>
            <a:t>α</a:t>
          </a:r>
          <a:r>
            <a:rPr lang="es-ES" sz="1200" baseline="-25000">
              <a:effectLst/>
              <a:latin typeface="Calibri"/>
              <a:ea typeface="Calibri"/>
              <a:cs typeface="Times New Roman"/>
            </a:rPr>
            <a:t>2</a:t>
          </a:r>
          <a:r>
            <a:rPr lang="es-ES" sz="1200">
              <a:effectLst/>
              <a:latin typeface="Calibri"/>
              <a:ea typeface="Calibri"/>
              <a:cs typeface="Times New Roman"/>
            </a:rPr>
            <a:t> = 0.09</a:t>
          </a:r>
          <a:endParaRPr lang="es-CO" sz="1200">
            <a:effectLst/>
            <a:latin typeface="Calibri"/>
            <a:ea typeface="Calibri"/>
            <a:cs typeface="Times New Roman"/>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7D7966-4FA4-4644-AB93-1C547B5E0F1F}" type="datetimeFigureOut">
              <a:rPr lang="es-CO" smtClean="0"/>
              <a:t>18/05/2017</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9A39B1-3CA4-40F1-8A5B-4FA050993A37}" type="slidenum">
              <a:rPr lang="es-CO" smtClean="0"/>
              <a:t>‹Nº›</a:t>
            </a:fld>
            <a:endParaRPr lang="es-CO"/>
          </a:p>
        </p:txBody>
      </p:sp>
    </p:spTree>
    <p:extLst>
      <p:ext uri="{BB962C8B-B14F-4D97-AF65-F5344CB8AC3E}">
        <p14:creationId xmlns:p14="http://schemas.microsoft.com/office/powerpoint/2010/main" val="1227459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1E40A8-F9AC-491F-A78B-0226A5E3880E}" type="datetimeFigureOut">
              <a:rPr lang="es-CO" smtClean="0"/>
              <a:t>18/05/2017</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A1B2F6-1446-487A-AB49-CF84A7EB87DC}" type="slidenum">
              <a:rPr lang="es-CO" smtClean="0"/>
              <a:t>‹Nº›</a:t>
            </a:fld>
            <a:endParaRPr lang="es-CO"/>
          </a:p>
        </p:txBody>
      </p:sp>
    </p:spTree>
    <p:extLst>
      <p:ext uri="{BB962C8B-B14F-4D97-AF65-F5344CB8AC3E}">
        <p14:creationId xmlns:p14="http://schemas.microsoft.com/office/powerpoint/2010/main" val="811378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ES" sz="2000" smtClean="0"/>
              <a:t>La exposición está</a:t>
            </a:r>
            <a:r>
              <a:rPr lang="es-ES" sz="2000" baseline="0" smtClean="0"/>
              <a:t> relacionada a una medida de la cantidad de fármaco en un sitio particular del organismo. </a:t>
            </a: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5</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21</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22</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23</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24</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26</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28</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29</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30</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31</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ES" sz="2000" smtClean="0"/>
              <a:t>Usado en caso de antihipertensivos</a:t>
            </a:r>
          </a:p>
        </p:txBody>
      </p:sp>
      <p:sp>
        <p:nvSpPr>
          <p:cNvPr id="4" name="3 Marcador de número de diapositiva"/>
          <p:cNvSpPr>
            <a:spLocks noGrp="1"/>
          </p:cNvSpPr>
          <p:nvPr>
            <p:ph type="sldNum" sz="quarter" idx="10"/>
          </p:nvPr>
        </p:nvSpPr>
        <p:spPr/>
        <p:txBody>
          <a:bodyPr/>
          <a:lstStyle/>
          <a:p>
            <a:fld id="{70A1B2F6-1446-487A-AB49-CF84A7EB87DC}" type="slidenum">
              <a:rPr lang="es-CO" smtClean="0"/>
              <a:t>32</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mtClean="0"/>
              <a:t>Receptores: acoplados a proteínas G, canales</a:t>
            </a:r>
            <a:r>
              <a:rPr lang="es-ES" baseline="0" smtClean="0"/>
              <a:t> iónico, receptores catalíticos, receptores nucleares, quinasas.</a:t>
            </a:r>
            <a:endParaRPr lang="es-CO"/>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a:t>
            </a:fld>
            <a:endParaRPr lang="es-CO"/>
          </a:p>
        </p:txBody>
      </p:sp>
    </p:spTree>
    <p:extLst>
      <p:ext uri="{BB962C8B-B14F-4D97-AF65-F5344CB8AC3E}">
        <p14:creationId xmlns:p14="http://schemas.microsoft.com/office/powerpoint/2010/main" val="3926988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34</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35</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36</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37</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ES" sz="2000" smtClean="0"/>
              <a:t>Si ke0</a:t>
            </a:r>
            <a:r>
              <a:rPr lang="es-ES" sz="2000" baseline="0" smtClean="0"/>
              <a:t> es alto la distribución es rápida y se espera que el efecto se compare al perfil; pero cuando ke0 es bajo hay un mayor retraso distribucional.</a:t>
            </a: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38</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39</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40</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41</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42</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44</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mtClean="0"/>
              <a:t>El modelo no</a:t>
            </a:r>
            <a:r>
              <a:rPr lang="es-ES" baseline="0" smtClean="0"/>
              <a:t> es adecuado para fármacos con unión alostérica al receptor. </a:t>
            </a:r>
            <a:endParaRPr lang="es-CO"/>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a:t>
            </a:fld>
            <a:endParaRPr lang="es-CO"/>
          </a:p>
        </p:txBody>
      </p:sp>
    </p:spTree>
    <p:extLst>
      <p:ext uri="{BB962C8B-B14F-4D97-AF65-F5344CB8AC3E}">
        <p14:creationId xmlns:p14="http://schemas.microsoft.com/office/powerpoint/2010/main" val="3643971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45</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46</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47</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48</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49</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50</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ES" sz="2000" smtClean="0"/>
              <a:t>Se inyecto histamina SC a los pacientes y</a:t>
            </a:r>
            <a:r>
              <a:rPr lang="es-ES" sz="2000" baseline="0" smtClean="0"/>
              <a:t> se observó el área de urticaria alrededor del punto de inyección. Se utiliza modelo de tipo I porque se da una inhibición de la producción de histamina. </a:t>
            </a: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51</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52</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53</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55</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70A1B2F6-1446-487A-AB49-CF84A7EB87DC}" type="slidenum">
              <a:rPr lang="es-CO" smtClean="0"/>
              <a:t>12</a:t>
            </a:fld>
            <a:endParaRPr lang="es-CO"/>
          </a:p>
        </p:txBody>
      </p:sp>
    </p:spTree>
    <p:extLst>
      <p:ext uri="{BB962C8B-B14F-4D97-AF65-F5344CB8AC3E}">
        <p14:creationId xmlns:p14="http://schemas.microsoft.com/office/powerpoint/2010/main" val="1610305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56</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57</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ES" sz="2000" smtClean="0"/>
              <a:t>C0</a:t>
            </a:r>
            <a:r>
              <a:rPr lang="es-ES" sz="2000" baseline="0" smtClean="0"/>
              <a:t> – Concentración de células tumorales antes  </a:t>
            </a: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58</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70A1B2F6-1446-487A-AB49-CF84A7EB87DC}" type="slidenum">
              <a:rPr lang="es-CO" smtClean="0"/>
              <a:t>62</a:t>
            </a:fld>
            <a:endParaRPr lang="es-CO"/>
          </a:p>
        </p:txBody>
      </p:sp>
    </p:spTree>
    <p:extLst>
      <p:ext uri="{BB962C8B-B14F-4D97-AF65-F5344CB8AC3E}">
        <p14:creationId xmlns:p14="http://schemas.microsoft.com/office/powerpoint/2010/main" val="2890726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mtClean="0"/>
              <a:t>Los</a:t>
            </a:r>
            <a:r>
              <a:rPr lang="es-ES" baseline="0" smtClean="0"/>
              <a:t> medicamentos de este tipo son más dependiente de la dosis que de la forma en que se administra el medicamento. No es necesario colocarlos en forma de infusión para aumentar su efecto, pero si podrían colocarse así con el fin de disminuir de efectos adversos.</a:t>
            </a:r>
            <a:endParaRPr lang="es-CO"/>
          </a:p>
        </p:txBody>
      </p:sp>
      <p:sp>
        <p:nvSpPr>
          <p:cNvPr id="4" name="3 Marcador de número de diapositiva"/>
          <p:cNvSpPr>
            <a:spLocks noGrp="1"/>
          </p:cNvSpPr>
          <p:nvPr>
            <p:ph type="sldNum" sz="quarter" idx="10"/>
          </p:nvPr>
        </p:nvSpPr>
        <p:spPr/>
        <p:txBody>
          <a:bodyPr/>
          <a:lstStyle/>
          <a:p>
            <a:fld id="{70A1B2F6-1446-487A-AB49-CF84A7EB87DC}" type="slidenum">
              <a:rPr lang="es-CO" smtClean="0"/>
              <a:t>63</a:t>
            </a:fld>
            <a:endParaRPr lang="es-CO"/>
          </a:p>
        </p:txBody>
      </p:sp>
    </p:spTree>
    <p:extLst>
      <p:ext uri="{BB962C8B-B14F-4D97-AF65-F5344CB8AC3E}">
        <p14:creationId xmlns:p14="http://schemas.microsoft.com/office/powerpoint/2010/main" val="2890726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64</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65</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66</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67</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68</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70A1B2F6-1446-487A-AB49-CF84A7EB87DC}" type="slidenum">
              <a:rPr lang="es-CO" smtClean="0"/>
              <a:t>14</a:t>
            </a:fld>
            <a:endParaRPr lang="es-CO"/>
          </a:p>
        </p:txBody>
      </p:sp>
    </p:spTree>
    <p:extLst>
      <p:ext uri="{BB962C8B-B14F-4D97-AF65-F5344CB8AC3E}">
        <p14:creationId xmlns:p14="http://schemas.microsoft.com/office/powerpoint/2010/main" val="2803803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69</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70</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71</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72</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74</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75</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76</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77</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78</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79</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16</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80</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81</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82</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83</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84</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85</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86</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87</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88</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90</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17</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mtClean="0"/>
              <a:t>Sunitinib</a:t>
            </a:r>
            <a:r>
              <a:rPr lang="es-ES" baseline="0" smtClean="0"/>
              <a:t> indicado en el tratamiento de carcinoma de células renales y tumor estromal gastrointestinales</a:t>
            </a:r>
            <a:r>
              <a:rPr lang="es-CO" baseline="0" smtClean="0"/>
              <a:t>.</a:t>
            </a:r>
            <a:endParaRPr lang="es-ES" baseline="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92</a:t>
            </a:fld>
            <a:endParaRPr lang="es-CO"/>
          </a:p>
        </p:txBody>
      </p:sp>
    </p:spTree>
    <p:extLst>
      <p:ext uri="{BB962C8B-B14F-4D97-AF65-F5344CB8AC3E}">
        <p14:creationId xmlns:p14="http://schemas.microsoft.com/office/powerpoint/2010/main" val="427542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19</a:t>
            </a:fld>
            <a:endParaRPr lang="es-CO"/>
          </a:p>
        </p:txBody>
      </p:sp>
    </p:spTree>
    <p:extLst>
      <p:ext uri="{BB962C8B-B14F-4D97-AF65-F5344CB8AC3E}">
        <p14:creationId xmlns:p14="http://schemas.microsoft.com/office/powerpoint/2010/main" val="267985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s-ES" sz="2000" smtClean="0"/>
          </a:p>
        </p:txBody>
      </p:sp>
      <p:sp>
        <p:nvSpPr>
          <p:cNvPr id="4" name="3 Marcador de número de diapositiva"/>
          <p:cNvSpPr>
            <a:spLocks noGrp="1"/>
          </p:cNvSpPr>
          <p:nvPr>
            <p:ph type="sldNum" sz="quarter" idx="10"/>
          </p:nvPr>
        </p:nvSpPr>
        <p:spPr/>
        <p:txBody>
          <a:bodyPr/>
          <a:lstStyle/>
          <a:p>
            <a:fld id="{70A1B2F6-1446-487A-AB49-CF84A7EB87DC}" type="slidenum">
              <a:rPr lang="es-CO" smtClean="0"/>
              <a:t>20</a:t>
            </a:fld>
            <a:endParaRPr lang="es-CO"/>
          </a:p>
        </p:txBody>
      </p:sp>
    </p:spTree>
    <p:extLst>
      <p:ext uri="{BB962C8B-B14F-4D97-AF65-F5344CB8AC3E}">
        <p14:creationId xmlns:p14="http://schemas.microsoft.com/office/powerpoint/2010/main" val="267985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O"/>
          </a:p>
        </p:txBody>
      </p:sp>
      <p:sp>
        <p:nvSpPr>
          <p:cNvPr id="4" name="3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1800628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2276613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1260411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3428938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2542667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3354518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6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105048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3713887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347391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294571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254C6BB-8D31-41FF-8C42-507D6701A8A3}" type="datetimeFigureOut">
              <a:rPr lang="es-CO" smtClean="0"/>
              <a:t>18/05/2017</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400B3174-8510-4915-8950-F903D15F3DC2}" type="slidenum">
              <a:rPr lang="es-CO" smtClean="0"/>
              <a:t>‹Nº›</a:t>
            </a:fld>
            <a:endParaRPr lang="es-CO"/>
          </a:p>
        </p:txBody>
      </p:sp>
    </p:spTree>
    <p:extLst>
      <p:ext uri="{BB962C8B-B14F-4D97-AF65-F5344CB8AC3E}">
        <p14:creationId xmlns:p14="http://schemas.microsoft.com/office/powerpoint/2010/main" val="1950116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54C6BB-8D31-41FF-8C42-507D6701A8A3}" type="datetimeFigureOut">
              <a:rPr lang="es-CO" smtClean="0"/>
              <a:t>18/05/2017</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0B3174-8510-4915-8950-F903D15F3DC2}" type="slidenum">
              <a:rPr lang="es-CO" smtClean="0"/>
              <a:t>‹Nº›</a:t>
            </a:fld>
            <a:endParaRPr lang="es-CO"/>
          </a:p>
        </p:txBody>
      </p:sp>
    </p:spTree>
    <p:extLst>
      <p:ext uri="{BB962C8B-B14F-4D97-AF65-F5344CB8AC3E}">
        <p14:creationId xmlns:p14="http://schemas.microsoft.com/office/powerpoint/2010/main" val="22900581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9.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62.png"/><Relationship Id="rId4" Type="http://schemas.openxmlformats.org/officeDocument/2006/relationships/image" Target="../media/image50.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7.gif"/></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chart" Target="../charts/char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58.pn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image" Target="../media/image94.emf"/></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6.jpeg"/><Relationship Id="rId5" Type="http://schemas.microsoft.com/office/2007/relationships/hdphoto" Target="../media/hdphoto1.wdp"/><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3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00.png"/><Relationship Id="rId4" Type="http://schemas.openxmlformats.org/officeDocument/2006/relationships/image" Target="../media/image290.png"/></Relationships>
</file>

<file path=ppt/slides/_rels/slide5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6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0.png"/><Relationship Id="rId7" Type="http://schemas.openxmlformats.org/officeDocument/2006/relationships/image" Target="../media/image61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6.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67.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6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chart" Target="../charts/chart7.xml"/></Relationships>
</file>

<file path=ppt/slides/_rels/slide7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chart" Target="../charts/chart9.xml"/></Relationships>
</file>

<file path=ppt/slides/_rels/slide7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chart" Target="../charts/char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5.jpeg"/></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348880"/>
            <a:ext cx="6480720" cy="1549692"/>
          </a:xfrm>
        </p:spPr>
        <p:txBody>
          <a:bodyPr>
            <a:noAutofit/>
          </a:bodyPr>
          <a:lstStyle/>
          <a:p>
            <a:r>
              <a:rPr lang="es-ES" b="1" smtClean="0">
                <a:solidFill>
                  <a:srgbClr val="FF0000"/>
                </a:solidFill>
              </a:rPr>
              <a:t>Seminario Modelos PK-PD</a:t>
            </a:r>
            <a:endParaRPr lang="es-CO" b="1">
              <a:solidFill>
                <a:srgbClr val="FF0000"/>
              </a:solidFill>
            </a:endParaRPr>
          </a:p>
        </p:txBody>
      </p:sp>
      <p:sp>
        <p:nvSpPr>
          <p:cNvPr id="3" name="2 Marcador de contenido"/>
          <p:cNvSpPr>
            <a:spLocks noGrp="1"/>
          </p:cNvSpPr>
          <p:nvPr>
            <p:ph idx="1"/>
          </p:nvPr>
        </p:nvSpPr>
        <p:spPr>
          <a:xfrm>
            <a:off x="3635896" y="4332237"/>
            <a:ext cx="5050904" cy="2049091"/>
          </a:xfrm>
        </p:spPr>
        <p:txBody>
          <a:bodyPr>
            <a:normAutofit/>
          </a:bodyPr>
          <a:lstStyle/>
          <a:p>
            <a:pPr marL="0" indent="0" algn="r">
              <a:buNone/>
            </a:pPr>
            <a:r>
              <a:rPr lang="es-ES" sz="2000" b="1" smtClean="0"/>
              <a:t>Daniel S. Parra González</a:t>
            </a:r>
          </a:p>
          <a:p>
            <a:pPr marL="0" indent="0" algn="r">
              <a:buNone/>
            </a:pPr>
            <a:endParaRPr lang="es-ES" sz="2000" b="1"/>
          </a:p>
          <a:p>
            <a:pPr marL="0" indent="0" algn="r">
              <a:buNone/>
            </a:pPr>
            <a:r>
              <a:rPr lang="es-ES" sz="2000" b="1" smtClean="0"/>
              <a:t>Asignatura de Biofarmacia y Farmacocinética</a:t>
            </a:r>
          </a:p>
          <a:p>
            <a:pPr marL="0" indent="0" algn="r">
              <a:buNone/>
            </a:pPr>
            <a:r>
              <a:rPr lang="es-ES" sz="2000" b="1" smtClean="0"/>
              <a:t>Bogotá, mayo de 2017</a:t>
            </a:r>
            <a:endParaRPr lang="es-CO" sz="2000" b="1"/>
          </a:p>
        </p:txBody>
      </p:sp>
    </p:spTree>
    <p:extLst>
      <p:ext uri="{BB962C8B-B14F-4D97-AF65-F5344CB8AC3E}">
        <p14:creationId xmlns:p14="http://schemas.microsoft.com/office/powerpoint/2010/main" val="2124004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2313" y="2747963"/>
            <a:ext cx="7772400" cy="1362075"/>
          </a:xfrm>
        </p:spPr>
        <p:txBody>
          <a:bodyPr/>
          <a:lstStyle/>
          <a:p>
            <a:pPr algn="ctr"/>
            <a:r>
              <a:rPr lang="es-ES" cap="none" smtClean="0">
                <a:solidFill>
                  <a:srgbClr val="FF0000"/>
                </a:solidFill>
              </a:rPr>
              <a:t>Generalidades</a:t>
            </a:r>
            <a:br>
              <a:rPr lang="es-ES" cap="none" smtClean="0">
                <a:solidFill>
                  <a:srgbClr val="FF0000"/>
                </a:solidFill>
              </a:rPr>
            </a:br>
            <a:r>
              <a:rPr lang="es-ES" cap="none" smtClean="0">
                <a:solidFill>
                  <a:srgbClr val="FF0000"/>
                </a:solidFill>
              </a:rPr>
              <a:t>Modelos PK-PD</a:t>
            </a:r>
            <a:endParaRPr lang="es-CO" cap="none">
              <a:solidFill>
                <a:srgbClr val="FF0000"/>
              </a:solidFill>
            </a:endParaRPr>
          </a:p>
        </p:txBody>
      </p:sp>
    </p:spTree>
    <p:extLst>
      <p:ext uri="{BB962C8B-B14F-4D97-AF65-F5344CB8AC3E}">
        <p14:creationId xmlns:p14="http://schemas.microsoft.com/office/powerpoint/2010/main" val="894494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6804248" cy="1052736"/>
          </a:xfrm>
        </p:spPr>
        <p:txBody>
          <a:bodyPr>
            <a:normAutofit/>
          </a:bodyPr>
          <a:lstStyle/>
          <a:p>
            <a:r>
              <a:rPr lang="es-ES" sz="2800" b="1" smtClean="0">
                <a:solidFill>
                  <a:schemeClr val="bg1"/>
                </a:solidFill>
              </a:rPr>
              <a:t>Relación entre la dosis y el efecto farmacológico</a:t>
            </a:r>
            <a:endParaRPr lang="es-CO" sz="2800" b="1">
              <a:solidFill>
                <a:schemeClr val="bg1"/>
              </a:solidFill>
            </a:endParaRPr>
          </a:p>
        </p:txBody>
      </p:sp>
      <mc:AlternateContent xmlns:mc="http://schemas.openxmlformats.org/markup-compatibility/2006" xmlns:a14="http://schemas.microsoft.com/office/drawing/2010/main">
        <mc:Choice Requires="a14">
          <p:sp>
            <p:nvSpPr>
              <p:cNvPr id="6" name="5 Rectángulo redondeado"/>
              <p:cNvSpPr/>
              <p:nvPr/>
            </p:nvSpPr>
            <p:spPr>
              <a:xfrm>
                <a:off x="6660232" y="2610749"/>
                <a:ext cx="1872208" cy="675717"/>
              </a:xfrm>
              <a:prstGeom prst="roundRect">
                <a:avLst/>
              </a:prstGeom>
              <a:solidFill>
                <a:srgbClr val="E46C0A">
                  <a:alpha val="25098"/>
                </a:srgbClr>
              </a:solidFill>
              <a:ln>
                <a:solidFill>
                  <a:schemeClr val="accent6">
                    <a:lumMod val="7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ES" sz="1600" i="0" smtClean="0">
                          <a:latin typeface="Cambria Math"/>
                        </a:rPr>
                        <m:t>E</m:t>
                      </m:r>
                      <m:r>
                        <a:rPr lang="es-ES" sz="1600" i="0" smtClean="0">
                          <a:latin typeface="Cambria Math"/>
                        </a:rPr>
                        <m:t>=</m:t>
                      </m:r>
                      <m:f>
                        <m:fPr>
                          <m:ctrlPr>
                            <a:rPr lang="es-CO" sz="1600" i="1">
                              <a:latin typeface="Cambria Math"/>
                            </a:rPr>
                          </m:ctrlPr>
                        </m:fPr>
                        <m:num>
                          <m:sSub>
                            <m:sSubPr>
                              <m:ctrlPr>
                                <a:rPr lang="es-CO" sz="1600" i="1">
                                  <a:latin typeface="Cambria Math"/>
                                </a:rPr>
                              </m:ctrlPr>
                            </m:sSubPr>
                            <m:e>
                              <m:r>
                                <m:rPr>
                                  <m:sty m:val="p"/>
                                </m:rPr>
                                <a:rPr lang="es-ES" sz="1600" i="0">
                                  <a:latin typeface="Cambria Math"/>
                                </a:rPr>
                                <m:t>E</m:t>
                              </m:r>
                            </m:e>
                            <m:sub>
                              <m:r>
                                <m:rPr>
                                  <m:sty m:val="p"/>
                                </m:rPr>
                                <a:rPr lang="es-ES" sz="1600" i="0">
                                  <a:latin typeface="Cambria Math"/>
                                </a:rPr>
                                <m:t>m</m:t>
                              </m:r>
                            </m:sub>
                          </m:sSub>
                          <m:r>
                            <a:rPr lang="es-ES" sz="1600" i="0">
                              <a:latin typeface="Cambria Math"/>
                            </a:rPr>
                            <m:t>∗</m:t>
                          </m:r>
                          <m:sSup>
                            <m:sSupPr>
                              <m:ctrlPr>
                                <a:rPr lang="es-CO" sz="1600" i="1">
                                  <a:latin typeface="Cambria Math"/>
                                </a:rPr>
                              </m:ctrlPr>
                            </m:sSupPr>
                            <m:e>
                              <m:r>
                                <a:rPr lang="es-ES" sz="1600" i="0">
                                  <a:latin typeface="Cambria Math"/>
                                </a:rPr>
                                <m:t>[</m:t>
                              </m:r>
                              <m:r>
                                <m:rPr>
                                  <m:sty m:val="p"/>
                                </m:rPr>
                                <a:rPr lang="es-ES" sz="1600" i="0">
                                  <a:latin typeface="Cambria Math"/>
                                </a:rPr>
                                <m:t>L</m:t>
                              </m:r>
                              <m:r>
                                <a:rPr lang="es-ES" sz="1600" i="0">
                                  <a:latin typeface="Cambria Math"/>
                                </a:rPr>
                                <m:t>]</m:t>
                              </m:r>
                            </m:e>
                            <m:sup>
                              <m:r>
                                <m:rPr>
                                  <m:sty m:val="p"/>
                                </m:rPr>
                                <a:rPr lang="el-GR" sz="1600" i="1" smtClean="0">
                                  <a:latin typeface="Cambria Math"/>
                                  <a:ea typeface="Cambria Math"/>
                                </a:rPr>
                                <m:t>γ</m:t>
                              </m:r>
                            </m:sup>
                          </m:sSup>
                        </m:num>
                        <m:den>
                          <m:d>
                            <m:dPr>
                              <m:ctrlPr>
                                <a:rPr lang="es-CO" sz="1600" i="1">
                                  <a:latin typeface="Cambria Math"/>
                                </a:rPr>
                              </m:ctrlPr>
                            </m:dPr>
                            <m:e>
                              <m:sSub>
                                <m:sSubPr>
                                  <m:ctrlPr>
                                    <a:rPr lang="es-CO" sz="1600" i="1" smtClean="0">
                                      <a:latin typeface="Cambria Math"/>
                                    </a:rPr>
                                  </m:ctrlPr>
                                </m:sSubPr>
                                <m:e>
                                  <m:r>
                                    <m:rPr>
                                      <m:sty m:val="p"/>
                                    </m:rPr>
                                    <a:rPr lang="es-ES" sz="1600" b="0" i="0" smtClean="0">
                                      <a:latin typeface="Cambria Math"/>
                                    </a:rPr>
                                    <m:t>EC</m:t>
                                  </m:r>
                                </m:e>
                                <m:sub>
                                  <m:r>
                                    <a:rPr lang="es-ES" sz="1600" b="0" i="0" smtClean="0">
                                      <a:latin typeface="Cambria Math"/>
                                    </a:rPr>
                                    <m:t>50</m:t>
                                  </m:r>
                                </m:sub>
                              </m:sSub>
                            </m:e>
                          </m:d>
                          <m:r>
                            <a:rPr lang="es-ES" sz="1600" i="0">
                              <a:latin typeface="Cambria Math"/>
                            </a:rPr>
                            <m:t>+</m:t>
                          </m:r>
                          <m:sSup>
                            <m:sSupPr>
                              <m:ctrlPr>
                                <a:rPr lang="es-CO" sz="1600" i="1">
                                  <a:latin typeface="Cambria Math"/>
                                </a:rPr>
                              </m:ctrlPr>
                            </m:sSupPr>
                            <m:e>
                              <m:r>
                                <a:rPr lang="es-ES" sz="1600" i="0">
                                  <a:latin typeface="Cambria Math"/>
                                </a:rPr>
                                <m:t>[</m:t>
                              </m:r>
                              <m:r>
                                <m:rPr>
                                  <m:sty m:val="p"/>
                                </m:rPr>
                                <a:rPr lang="es-ES" sz="1600" i="0">
                                  <a:latin typeface="Cambria Math"/>
                                </a:rPr>
                                <m:t>L</m:t>
                              </m:r>
                              <m:r>
                                <a:rPr lang="es-ES" sz="1600" i="0">
                                  <a:latin typeface="Cambria Math"/>
                                </a:rPr>
                                <m:t>]</m:t>
                              </m:r>
                            </m:e>
                            <m:sup>
                              <m:r>
                                <m:rPr>
                                  <m:sty m:val="p"/>
                                </m:rPr>
                                <a:rPr lang="el-GR" sz="1600" i="1">
                                  <a:latin typeface="Cambria Math"/>
                                  <a:ea typeface="Cambria Math"/>
                                </a:rPr>
                                <m:t>γ</m:t>
                              </m:r>
                            </m:sup>
                          </m:sSup>
                        </m:den>
                      </m:f>
                    </m:oMath>
                  </m:oMathPara>
                </a14:m>
                <a:endParaRPr lang="es-CO" sz="1600"/>
              </a:p>
            </p:txBody>
          </p:sp>
        </mc:Choice>
        <mc:Fallback xmlns="">
          <p:sp>
            <p:nvSpPr>
              <p:cNvPr id="6" name="5 Rectángulo redondeado"/>
              <p:cNvSpPr>
                <a:spLocks noRot="1" noChangeAspect="1" noMove="1" noResize="1" noEditPoints="1" noAdjustHandles="1" noChangeArrowheads="1" noChangeShapeType="1" noTextEdit="1"/>
              </p:cNvSpPr>
              <p:nvPr/>
            </p:nvSpPr>
            <p:spPr>
              <a:xfrm>
                <a:off x="6660232" y="2610749"/>
                <a:ext cx="1872208" cy="675717"/>
              </a:xfrm>
              <a:prstGeom prst="roundRect">
                <a:avLst/>
              </a:prstGeom>
              <a:blipFill rotWithShape="1">
                <a:blip r:embed="rId2"/>
                <a:stretch>
                  <a:fillRect/>
                </a:stretch>
              </a:blipFill>
              <a:ln>
                <a:solidFill>
                  <a:schemeClr val="accent6">
                    <a:lumMod val="75000"/>
                  </a:schemeClr>
                </a:solidFill>
              </a:ln>
            </p:spPr>
            <p:txBody>
              <a:bodyPr/>
              <a:lstStyle/>
              <a:p>
                <a:r>
                  <a:rPr lang="es-CO">
                    <a:noFill/>
                  </a:rPr>
                  <a:t> </a:t>
                </a:r>
              </a:p>
            </p:txBody>
          </p:sp>
        </mc:Fallback>
      </mc:AlternateContent>
      <p:graphicFrame>
        <p:nvGraphicFramePr>
          <p:cNvPr id="12" name="1 Gráfico"/>
          <p:cNvGraphicFramePr/>
          <p:nvPr>
            <p:extLst>
              <p:ext uri="{D42A27DB-BD31-4B8C-83A1-F6EECF244321}">
                <p14:modId xmlns:p14="http://schemas.microsoft.com/office/powerpoint/2010/main" val="4130181868"/>
              </p:ext>
            </p:extLst>
          </p:nvPr>
        </p:nvGraphicFramePr>
        <p:xfrm>
          <a:off x="179512" y="1412776"/>
          <a:ext cx="6174432" cy="3463835"/>
        </p:xfrm>
        <a:graphic>
          <a:graphicData uri="http://schemas.openxmlformats.org/drawingml/2006/chart">
            <c:chart xmlns:c="http://schemas.openxmlformats.org/drawingml/2006/chart" xmlns:r="http://schemas.openxmlformats.org/officeDocument/2006/relationships" r:id="rId3"/>
          </a:graphicData>
        </a:graphic>
      </p:graphicFrame>
      <p:sp>
        <p:nvSpPr>
          <p:cNvPr id="11" name="5 CuadroTexto"/>
          <p:cNvSpPr txBox="1"/>
          <p:nvPr/>
        </p:nvSpPr>
        <p:spPr>
          <a:xfrm>
            <a:off x="5326236" y="1740487"/>
            <a:ext cx="525790" cy="2687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indent="0" algn="ctr" defTabSz="914400" eaLnBrk="1" fontAlgn="auto" latinLnBrk="0" hangingPunct="1">
              <a:lnSpc>
                <a:spcPct val="100000"/>
              </a:lnSpc>
              <a:spcBef>
                <a:spcPts val="0"/>
              </a:spcBef>
              <a:spcAft>
                <a:spcPts val="0"/>
              </a:spcAft>
              <a:buClrTx/>
              <a:buSzTx/>
              <a:buFontTx/>
              <a:buNone/>
              <a:tabLst/>
              <a:defRPr/>
            </a:pPr>
            <a:r>
              <a:rPr lang="es-ES" sz="1600" b="1" smtClean="0">
                <a:solidFill>
                  <a:srgbClr val="FF0000"/>
                </a:solidFill>
                <a:effectLst/>
              </a:rPr>
              <a:t>E</a:t>
            </a:r>
            <a:r>
              <a:rPr lang="es-ES" sz="1600" b="1" baseline="-25000" smtClean="0">
                <a:solidFill>
                  <a:srgbClr val="FF0000"/>
                </a:solidFill>
                <a:effectLst/>
              </a:rPr>
              <a:t>m</a:t>
            </a:r>
            <a:endParaRPr lang="es-CO" sz="1600" b="1">
              <a:solidFill>
                <a:srgbClr val="FF0000"/>
              </a:solidFill>
            </a:endParaRPr>
          </a:p>
        </p:txBody>
      </p:sp>
      <p:sp>
        <p:nvSpPr>
          <p:cNvPr id="3" name="2 CuadroTexto"/>
          <p:cNvSpPr txBox="1"/>
          <p:nvPr/>
        </p:nvSpPr>
        <p:spPr>
          <a:xfrm>
            <a:off x="6764185" y="2226350"/>
            <a:ext cx="1522276" cy="338554"/>
          </a:xfrm>
          <a:prstGeom prst="rect">
            <a:avLst/>
          </a:prstGeom>
          <a:noFill/>
        </p:spPr>
        <p:txBody>
          <a:bodyPr wrap="none" rtlCol="0">
            <a:spAutoFit/>
          </a:bodyPr>
          <a:lstStyle/>
          <a:p>
            <a:r>
              <a:rPr lang="es-ES" sz="1600" b="1" smtClean="0"/>
              <a:t>Ecuación de Hill</a:t>
            </a:r>
            <a:endParaRPr lang="es-CO" sz="1600" b="1"/>
          </a:p>
        </p:txBody>
      </p:sp>
      <p:sp>
        <p:nvSpPr>
          <p:cNvPr id="14" name="13 Rectángulo redondeado"/>
          <p:cNvSpPr/>
          <p:nvPr/>
        </p:nvSpPr>
        <p:spPr>
          <a:xfrm>
            <a:off x="1200406" y="4869159"/>
            <a:ext cx="6461105" cy="1464231"/>
          </a:xfrm>
          <a:prstGeom prst="roundRect">
            <a:avLst/>
          </a:prstGeom>
          <a:solidFill>
            <a:schemeClr val="accent1">
              <a:lumMod val="20000"/>
              <a:lumOff val="80000"/>
            </a:schemeClr>
          </a:solidFill>
          <a:ln>
            <a:solidFill>
              <a:schemeClr val="tx2"/>
            </a:solidFill>
          </a:ln>
        </p:spPr>
        <p:txBody>
          <a:bodyPr wrap="square">
            <a:spAutoFit/>
          </a:bodyPr>
          <a:lstStyle/>
          <a:p>
            <a:r>
              <a:rPr lang="es-CO" sz="1600" smtClean="0"/>
              <a:t>La </a:t>
            </a:r>
            <a:r>
              <a:rPr lang="es-CO" sz="1600" b="1" i="1" smtClean="0"/>
              <a:t>ecuación de Hill</a:t>
            </a:r>
            <a:r>
              <a:rPr lang="es-CO" sz="1600" smtClean="0"/>
              <a:t> describe la unión de un ligando a una macromolécula. </a:t>
            </a:r>
          </a:p>
          <a:p>
            <a:r>
              <a:rPr lang="es-CO" sz="1600" smtClean="0"/>
              <a:t>E             Fracción de receptores ocupada. </a:t>
            </a:r>
          </a:p>
          <a:p>
            <a:r>
              <a:rPr lang="es-CO" sz="1600" smtClean="0"/>
              <a:t>[L]           Concentración de ligando libre.</a:t>
            </a:r>
          </a:p>
          <a:p>
            <a:r>
              <a:rPr lang="es-ES" sz="1600" smtClean="0"/>
              <a:t>EC50      Concentración de ligando a 0.5 de ocupación.</a:t>
            </a:r>
          </a:p>
          <a:p>
            <a:r>
              <a:rPr lang="el-GR" sz="1600" smtClean="0">
                <a:latin typeface="Calibri"/>
              </a:rPr>
              <a:t>γ</a:t>
            </a:r>
            <a:r>
              <a:rPr lang="es-ES" sz="1600" smtClean="0"/>
              <a:t>             Coeficiente de Hill o molecularidad.</a:t>
            </a:r>
            <a:endParaRPr lang="es-CO" sz="1600" smtClean="0"/>
          </a:p>
        </p:txBody>
      </p:sp>
      <p:sp>
        <p:nvSpPr>
          <p:cNvPr id="15" name="5 CuadroTexto"/>
          <p:cNvSpPr txBox="1"/>
          <p:nvPr/>
        </p:nvSpPr>
        <p:spPr>
          <a:xfrm>
            <a:off x="1164567" y="4365104"/>
            <a:ext cx="525790" cy="2687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indent="0" algn="ctr" defTabSz="914400" eaLnBrk="1" fontAlgn="auto" latinLnBrk="0" hangingPunct="1">
              <a:lnSpc>
                <a:spcPct val="100000"/>
              </a:lnSpc>
              <a:spcBef>
                <a:spcPts val="0"/>
              </a:spcBef>
              <a:spcAft>
                <a:spcPts val="0"/>
              </a:spcAft>
              <a:buClrTx/>
              <a:buSzTx/>
              <a:buFontTx/>
              <a:buNone/>
              <a:tabLst/>
              <a:defRPr/>
            </a:pPr>
            <a:r>
              <a:rPr lang="es-ES" sz="1600" b="1" smtClean="0">
                <a:solidFill>
                  <a:srgbClr val="FF0000"/>
                </a:solidFill>
                <a:effectLst/>
              </a:rPr>
              <a:t>EC</a:t>
            </a:r>
            <a:r>
              <a:rPr lang="es-ES" sz="1600" b="1" baseline="-25000" smtClean="0">
                <a:solidFill>
                  <a:srgbClr val="FF0000"/>
                </a:solidFill>
                <a:effectLst/>
              </a:rPr>
              <a:t>50</a:t>
            </a:r>
            <a:endParaRPr lang="es-CO" sz="1600" b="1">
              <a:solidFill>
                <a:srgbClr val="FF0000"/>
              </a:solidFill>
            </a:endParaRPr>
          </a:p>
        </p:txBody>
      </p:sp>
    </p:spTree>
    <p:extLst>
      <p:ext uri="{BB962C8B-B14F-4D97-AF65-F5344CB8AC3E}">
        <p14:creationId xmlns:p14="http://schemas.microsoft.com/office/powerpoint/2010/main" val="2216274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Autofit/>
          </a:bodyPr>
          <a:lstStyle/>
          <a:p>
            <a:r>
              <a:rPr lang="es-ES" sz="2000" b="1" smtClean="0">
                <a:solidFill>
                  <a:schemeClr val="bg1"/>
                </a:solidFill>
              </a:rPr>
              <a:t>Modelo PK-PD: PK bolo intravenoso monocompartimento monodosis con PD lineal</a:t>
            </a:r>
            <a:endParaRPr lang="es-CO" sz="2000" b="1">
              <a:solidFill>
                <a:schemeClr val="bg1"/>
              </a:solidFill>
            </a:endParaRPr>
          </a:p>
        </p:txBody>
      </p:sp>
      <mc:AlternateContent xmlns:mc="http://schemas.openxmlformats.org/markup-compatibility/2006" xmlns:a14="http://schemas.microsoft.com/office/drawing/2010/main">
        <mc:Choice Requires="a14">
          <p:sp>
            <p:nvSpPr>
              <p:cNvPr id="4" name="3 CuadroTexto"/>
              <p:cNvSpPr txBox="1"/>
              <p:nvPr/>
            </p:nvSpPr>
            <p:spPr>
              <a:xfrm>
                <a:off x="5647625" y="1628800"/>
                <a:ext cx="1699889" cy="4126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m:rPr>
                              <m:sty m:val="p"/>
                            </m:rPr>
                            <a:rPr lang="es-ES" b="0" i="0" smtClean="0">
                              <a:latin typeface="Cambria Math"/>
                            </a:rPr>
                            <m:t>C</m:t>
                          </m:r>
                        </m:e>
                        <m:sub>
                          <m:r>
                            <m:rPr>
                              <m:sty m:val="p"/>
                            </m:rPr>
                            <a:rPr lang="es-ES" b="0" i="0" smtClean="0">
                              <a:latin typeface="Cambria Math"/>
                            </a:rPr>
                            <m:t>p</m:t>
                          </m:r>
                        </m:sub>
                      </m:sSub>
                      <m:r>
                        <a:rPr lang="es-ES" b="0" i="0" smtClean="0">
                          <a:latin typeface="Cambria Math"/>
                        </a:rPr>
                        <m:t>=</m:t>
                      </m:r>
                      <m:sSub>
                        <m:sSubPr>
                          <m:ctrlPr>
                            <a:rPr lang="es-ES" b="0" i="1" smtClean="0">
                              <a:latin typeface="Cambria Math"/>
                            </a:rPr>
                          </m:ctrlPr>
                        </m:sSubPr>
                        <m:e>
                          <m:r>
                            <m:rPr>
                              <m:sty m:val="p"/>
                            </m:rPr>
                            <a:rPr lang="es-ES" b="0" i="0" smtClean="0">
                              <a:latin typeface="Cambria Math"/>
                            </a:rPr>
                            <m:t>C</m:t>
                          </m:r>
                        </m:e>
                        <m:sub>
                          <m:r>
                            <a:rPr lang="es-ES" b="0" i="0" smtClean="0">
                              <a:latin typeface="Cambria Math"/>
                            </a:rPr>
                            <m:t>0</m:t>
                          </m:r>
                        </m:sub>
                      </m:sSub>
                      <m:r>
                        <a:rPr lang="es-ES" b="0" i="0" smtClean="0">
                          <a:latin typeface="Cambria Math"/>
                        </a:rPr>
                        <m:t>·</m:t>
                      </m:r>
                      <m:sSup>
                        <m:sSupPr>
                          <m:ctrlPr>
                            <a:rPr lang="es-ES" b="0" i="1" smtClean="0">
                              <a:latin typeface="Cambria Math"/>
                            </a:rPr>
                          </m:ctrlPr>
                        </m:sSupPr>
                        <m:e>
                          <m:r>
                            <m:rPr>
                              <m:sty m:val="p"/>
                            </m:rPr>
                            <a:rPr lang="es-ES" b="0" i="0" smtClean="0">
                              <a:latin typeface="Cambria Math"/>
                            </a:rPr>
                            <m:t>e</m:t>
                          </m:r>
                        </m:e>
                        <m:sup>
                          <m:r>
                            <a:rPr lang="es-ES" b="0" i="0" smtClean="0">
                              <a:latin typeface="Cambria Math"/>
                            </a:rPr>
                            <m:t>−</m:t>
                          </m:r>
                          <m:sSub>
                            <m:sSubPr>
                              <m:ctrlPr>
                                <a:rPr lang="es-ES" b="0" i="1" smtClean="0">
                                  <a:latin typeface="Cambria Math"/>
                                </a:rPr>
                              </m:ctrlPr>
                            </m:sSubPr>
                            <m:e>
                              <m:r>
                                <m:rPr>
                                  <m:sty m:val="p"/>
                                </m:rPr>
                                <a:rPr lang="es-ES" b="0" i="0" smtClean="0">
                                  <a:latin typeface="Cambria Math"/>
                                </a:rPr>
                                <m:t>k</m:t>
                              </m:r>
                            </m:e>
                            <m:sub>
                              <m:r>
                                <m:rPr>
                                  <m:sty m:val="p"/>
                                </m:rPr>
                                <a:rPr lang="es-ES" b="0" i="0" smtClean="0">
                                  <a:latin typeface="Cambria Math"/>
                                </a:rPr>
                                <m:t>E</m:t>
                              </m:r>
                            </m:sub>
                          </m:sSub>
                          <m:r>
                            <m:rPr>
                              <m:sty m:val="p"/>
                            </m:rPr>
                            <a:rPr lang="es-ES" b="0" i="0" smtClean="0">
                              <a:latin typeface="Cambria Math"/>
                            </a:rPr>
                            <m:t>t</m:t>
                          </m:r>
                        </m:sup>
                      </m:sSup>
                    </m:oMath>
                  </m:oMathPara>
                </a14:m>
                <a:endParaRPr lang="es-CO"/>
              </a:p>
            </p:txBody>
          </p:sp>
        </mc:Choice>
        <mc:Fallback xmlns="">
          <p:sp>
            <p:nvSpPr>
              <p:cNvPr id="4" name="3 CuadroTexto"/>
              <p:cNvSpPr txBox="1">
                <a:spLocks noRot="1" noChangeAspect="1" noMove="1" noResize="1" noEditPoints="1" noAdjustHandles="1" noChangeArrowheads="1" noChangeShapeType="1" noTextEdit="1"/>
              </p:cNvSpPr>
              <p:nvPr/>
            </p:nvSpPr>
            <p:spPr>
              <a:xfrm>
                <a:off x="5647625" y="1628800"/>
                <a:ext cx="1699889" cy="412677"/>
              </a:xfrm>
              <a:prstGeom prst="rect">
                <a:avLst/>
              </a:prstGeom>
              <a:blipFill rotWithShape="1">
                <a:blip r:embed="rId3"/>
                <a:stretch>
                  <a:fillRect b="-4412"/>
                </a:stretch>
              </a:blipFill>
            </p:spPr>
            <p:txBody>
              <a:bodyPr/>
              <a:lstStyle/>
              <a:p>
                <a:r>
                  <a:rPr lang="es-CO">
                    <a:noFill/>
                  </a:rPr>
                  <a:t> </a:t>
                </a:r>
              </a:p>
            </p:txBody>
          </p:sp>
        </mc:Fallback>
      </mc:AlternateContent>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519" t="4273" r="399" b="3930"/>
          <a:stretch/>
        </p:blipFill>
        <p:spPr bwMode="auto">
          <a:xfrm>
            <a:off x="521766" y="1601214"/>
            <a:ext cx="4050210" cy="2302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13 Grupo"/>
          <p:cNvGrpSpPr/>
          <p:nvPr/>
        </p:nvGrpSpPr>
        <p:grpSpPr>
          <a:xfrm>
            <a:off x="1237458" y="4322887"/>
            <a:ext cx="2520280" cy="1296144"/>
            <a:chOff x="2555776" y="4077072"/>
            <a:chExt cx="2520280" cy="1296144"/>
          </a:xfrm>
        </p:grpSpPr>
        <p:sp>
          <p:nvSpPr>
            <p:cNvPr id="13" name="12 Rectángulo"/>
            <p:cNvSpPr/>
            <p:nvPr/>
          </p:nvSpPr>
          <p:spPr>
            <a:xfrm>
              <a:off x="2555776" y="4077072"/>
              <a:ext cx="2520280"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4 Elipse"/>
            <p:cNvSpPr/>
            <p:nvPr/>
          </p:nvSpPr>
          <p:spPr>
            <a:xfrm>
              <a:off x="3434230" y="4365104"/>
              <a:ext cx="864096" cy="8640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Flecha derecha"/>
            <p:cNvSpPr/>
            <p:nvPr/>
          </p:nvSpPr>
          <p:spPr>
            <a:xfrm>
              <a:off x="3059832" y="4689140"/>
              <a:ext cx="648072" cy="2160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2555776" y="4612486"/>
              <a:ext cx="504056" cy="369332"/>
            </a:xfrm>
            <a:prstGeom prst="rect">
              <a:avLst/>
            </a:prstGeom>
            <a:noFill/>
          </p:spPr>
          <p:txBody>
            <a:bodyPr wrap="square" rtlCol="0">
              <a:spAutoFit/>
            </a:bodyPr>
            <a:lstStyle/>
            <a:p>
              <a:r>
                <a:rPr lang="es-ES" smtClean="0"/>
                <a:t>Do</a:t>
              </a:r>
              <a:endParaRPr lang="es-CO"/>
            </a:p>
          </p:txBody>
        </p:sp>
        <p:sp>
          <p:nvSpPr>
            <p:cNvPr id="11" name="10 CuadroTexto"/>
            <p:cNvSpPr txBox="1"/>
            <p:nvPr/>
          </p:nvSpPr>
          <p:spPr>
            <a:xfrm>
              <a:off x="3702184" y="4612486"/>
              <a:ext cx="504056" cy="369332"/>
            </a:xfrm>
            <a:prstGeom prst="rect">
              <a:avLst/>
            </a:prstGeom>
            <a:noFill/>
          </p:spPr>
          <p:txBody>
            <a:bodyPr wrap="square" rtlCol="0">
              <a:spAutoFit/>
            </a:bodyPr>
            <a:lstStyle/>
            <a:p>
              <a:r>
                <a:rPr lang="es-ES" smtClean="0"/>
                <a:t>V</a:t>
              </a:r>
              <a:r>
                <a:rPr lang="es-ES" sz="1200" smtClean="0"/>
                <a:t>D</a:t>
              </a:r>
              <a:endParaRPr lang="es-CO"/>
            </a:p>
          </p:txBody>
        </p:sp>
        <p:cxnSp>
          <p:nvCxnSpPr>
            <p:cNvPr id="10" name="9 Conector recto de flecha"/>
            <p:cNvCxnSpPr>
              <a:stCxn id="5" idx="6"/>
            </p:cNvCxnSpPr>
            <p:nvPr/>
          </p:nvCxnSpPr>
          <p:spPr>
            <a:xfrm>
              <a:off x="4298326" y="4797152"/>
              <a:ext cx="67075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4381676" y="4427820"/>
              <a:ext cx="504056" cy="369332"/>
            </a:xfrm>
            <a:prstGeom prst="rect">
              <a:avLst/>
            </a:prstGeom>
            <a:noFill/>
          </p:spPr>
          <p:txBody>
            <a:bodyPr wrap="square" rtlCol="0">
              <a:spAutoFit/>
            </a:bodyPr>
            <a:lstStyle/>
            <a:p>
              <a:r>
                <a:rPr lang="es-ES" smtClean="0"/>
                <a:t>K</a:t>
              </a:r>
              <a:r>
                <a:rPr lang="es-ES" sz="1050" smtClean="0"/>
                <a:t>E</a:t>
              </a:r>
              <a:endParaRPr lang="es-CO"/>
            </a:p>
          </p:txBody>
        </p:sp>
      </p:grpSp>
      <mc:AlternateContent xmlns:mc="http://schemas.openxmlformats.org/markup-compatibility/2006" xmlns:a14="http://schemas.microsoft.com/office/drawing/2010/main">
        <mc:Choice Requires="a14">
          <p:sp>
            <p:nvSpPr>
              <p:cNvPr id="19" name="18 CuadroTexto"/>
              <p:cNvSpPr txBox="1"/>
              <p:nvPr/>
            </p:nvSpPr>
            <p:spPr>
              <a:xfrm>
                <a:off x="5231902" y="2522657"/>
                <a:ext cx="2531334" cy="61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s-ES" b="0" i="1" smtClean="0">
                              <a:latin typeface="Cambria Math"/>
                            </a:rPr>
                          </m:ctrlPr>
                        </m:funcPr>
                        <m:fName>
                          <m:r>
                            <m:rPr>
                              <m:sty m:val="p"/>
                            </m:rPr>
                            <a:rPr lang="es-ES" b="0" i="0" smtClean="0">
                              <a:latin typeface="Cambria Math"/>
                            </a:rPr>
                            <m:t>log</m:t>
                          </m:r>
                        </m:fName>
                        <m:e>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p</m:t>
                              </m:r>
                            </m:sub>
                          </m:sSub>
                        </m:e>
                      </m:func>
                      <m:r>
                        <a:rPr lang="es-ES" b="0" i="0" smtClean="0">
                          <a:latin typeface="Cambria Math"/>
                        </a:rPr>
                        <m:t>=</m:t>
                      </m:r>
                      <m:func>
                        <m:funcPr>
                          <m:ctrlPr>
                            <a:rPr lang="es-ES" b="0" i="1" smtClean="0">
                              <a:latin typeface="Cambria Math"/>
                            </a:rPr>
                          </m:ctrlPr>
                        </m:funcPr>
                        <m:fName>
                          <m:r>
                            <m:rPr>
                              <m:sty m:val="p"/>
                            </m:rPr>
                            <a:rPr lang="es-ES" b="0" i="0" smtClean="0">
                              <a:latin typeface="Cambria Math"/>
                            </a:rPr>
                            <m:t>log</m:t>
                          </m:r>
                        </m:fName>
                        <m:e>
                          <m:sSub>
                            <m:sSubPr>
                              <m:ctrlPr>
                                <a:rPr lang="es-ES" b="0" i="1" smtClean="0">
                                  <a:latin typeface="Cambria Math"/>
                                </a:rPr>
                              </m:ctrlPr>
                            </m:sSubPr>
                            <m:e>
                              <m:r>
                                <m:rPr>
                                  <m:sty m:val="p"/>
                                </m:rPr>
                                <a:rPr lang="es-ES" b="0" i="0" smtClean="0">
                                  <a:latin typeface="Cambria Math"/>
                                </a:rPr>
                                <m:t>C</m:t>
                              </m:r>
                            </m:e>
                            <m:sub>
                              <m:r>
                                <a:rPr lang="es-ES" b="0" i="0" smtClean="0">
                                  <a:latin typeface="Cambria Math"/>
                                </a:rPr>
                                <m:t>0</m:t>
                              </m:r>
                            </m:sub>
                          </m:sSub>
                        </m:e>
                      </m:func>
                      <m:r>
                        <a:rPr lang="es-ES" b="0" i="0" smtClean="0">
                          <a:latin typeface="Cambria Math"/>
                        </a:rPr>
                        <m:t>−</m:t>
                      </m:r>
                      <m:f>
                        <m:fPr>
                          <m:ctrlPr>
                            <a:rPr lang="es-ES" b="0" i="1" smtClean="0">
                              <a:latin typeface="Cambria Math"/>
                            </a:rPr>
                          </m:ctrlPr>
                        </m:fPr>
                        <m:num>
                          <m:sSub>
                            <m:sSubPr>
                              <m:ctrlPr>
                                <a:rPr lang="es-ES" i="1">
                                  <a:latin typeface="Cambria Math"/>
                                </a:rPr>
                              </m:ctrlPr>
                            </m:sSubPr>
                            <m:e>
                              <m:r>
                                <m:rPr>
                                  <m:sty m:val="p"/>
                                </m:rPr>
                                <a:rPr lang="es-ES" i="0">
                                  <a:latin typeface="Cambria Math"/>
                                </a:rPr>
                                <m:t>k</m:t>
                              </m:r>
                            </m:e>
                            <m:sub>
                              <m:r>
                                <m:rPr>
                                  <m:sty m:val="p"/>
                                </m:rPr>
                                <a:rPr lang="es-ES" i="0">
                                  <a:latin typeface="Cambria Math"/>
                                </a:rPr>
                                <m:t>E</m:t>
                              </m:r>
                            </m:sub>
                          </m:sSub>
                          <m:r>
                            <m:rPr>
                              <m:sty m:val="p"/>
                            </m:rPr>
                            <a:rPr lang="es-ES" i="0">
                              <a:latin typeface="Cambria Math"/>
                            </a:rPr>
                            <m:t>t</m:t>
                          </m:r>
                        </m:num>
                        <m:den>
                          <m:r>
                            <a:rPr lang="es-ES" b="0" i="0" smtClean="0">
                              <a:latin typeface="Cambria Math"/>
                            </a:rPr>
                            <m:t>2</m:t>
                          </m:r>
                          <m:r>
                            <a:rPr lang="es-ES" b="0" i="1" smtClean="0">
                              <a:latin typeface="Cambria Math"/>
                            </a:rPr>
                            <m:t>.303</m:t>
                          </m:r>
                        </m:den>
                      </m:f>
                    </m:oMath>
                  </m:oMathPara>
                </a14:m>
                <a:endParaRPr lang="es-CO"/>
              </a:p>
            </p:txBody>
          </p:sp>
        </mc:Choice>
        <mc:Fallback xmlns="">
          <p:sp>
            <p:nvSpPr>
              <p:cNvPr id="19" name="18 CuadroTexto"/>
              <p:cNvSpPr txBox="1">
                <a:spLocks noRot="1" noChangeAspect="1" noMove="1" noResize="1" noEditPoints="1" noAdjustHandles="1" noChangeArrowheads="1" noChangeShapeType="1" noTextEdit="1"/>
              </p:cNvSpPr>
              <p:nvPr/>
            </p:nvSpPr>
            <p:spPr>
              <a:xfrm>
                <a:off x="5231902" y="2522657"/>
                <a:ext cx="2531334" cy="618311"/>
              </a:xfrm>
              <a:prstGeom prst="rect">
                <a:avLst/>
              </a:prstGeom>
              <a:blipFill rotWithShape="1">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19 CuadroTexto"/>
              <p:cNvSpPr txBox="1"/>
              <p:nvPr/>
            </p:nvSpPr>
            <p:spPr>
              <a:xfrm>
                <a:off x="5235653" y="4005064"/>
                <a:ext cx="2523832" cy="61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a:rPr>
                          </m:ctrlPr>
                        </m:fPr>
                        <m:num>
                          <m:r>
                            <m:rPr>
                              <m:sty m:val="p"/>
                            </m:rPr>
                            <a:rPr lang="es-ES" i="0">
                              <a:latin typeface="Cambria Math"/>
                            </a:rPr>
                            <m:t>E</m:t>
                          </m:r>
                          <m:r>
                            <a:rPr lang="es-ES" i="0">
                              <a:latin typeface="Cambria Math"/>
                            </a:rPr>
                            <m:t>−</m:t>
                          </m:r>
                          <m:r>
                            <m:rPr>
                              <m:sty m:val="p"/>
                            </m:rPr>
                            <a:rPr lang="es-ES" i="0">
                              <a:latin typeface="Cambria Math"/>
                            </a:rPr>
                            <m:t>e</m:t>
                          </m:r>
                        </m:num>
                        <m:den>
                          <m:r>
                            <m:rPr>
                              <m:sty m:val="p"/>
                            </m:rPr>
                            <a:rPr lang="es-ES" i="0">
                              <a:latin typeface="Cambria Math"/>
                            </a:rPr>
                            <m:t>m</m:t>
                          </m:r>
                        </m:den>
                      </m:f>
                      <m:r>
                        <a:rPr lang="es-ES" b="0" i="0" smtClean="0">
                          <a:latin typeface="Cambria Math"/>
                        </a:rPr>
                        <m:t>=</m:t>
                      </m:r>
                      <m:f>
                        <m:fPr>
                          <m:ctrlPr>
                            <a:rPr lang="es-ES" i="1">
                              <a:latin typeface="Cambria Math"/>
                            </a:rPr>
                          </m:ctrlPr>
                        </m:fPr>
                        <m:num>
                          <m:sSub>
                            <m:sSubPr>
                              <m:ctrlPr>
                                <a:rPr lang="es-ES" i="1" smtClean="0">
                                  <a:latin typeface="Cambria Math"/>
                                </a:rPr>
                              </m:ctrlPr>
                            </m:sSubPr>
                            <m:e>
                              <m:r>
                                <m:rPr>
                                  <m:sty m:val="p"/>
                                </m:rPr>
                                <a:rPr lang="es-ES" b="0" i="0" smtClean="0">
                                  <a:latin typeface="Cambria Math"/>
                                </a:rPr>
                                <m:t>E</m:t>
                              </m:r>
                            </m:e>
                            <m:sub>
                              <m:r>
                                <a:rPr lang="es-ES" b="0" i="0" smtClean="0">
                                  <a:latin typeface="Cambria Math"/>
                                </a:rPr>
                                <m:t>0</m:t>
                              </m:r>
                            </m:sub>
                          </m:sSub>
                          <m:r>
                            <a:rPr lang="es-ES" i="0">
                              <a:latin typeface="Cambria Math"/>
                            </a:rPr>
                            <m:t>−</m:t>
                          </m:r>
                          <m:r>
                            <m:rPr>
                              <m:sty m:val="p"/>
                            </m:rPr>
                            <a:rPr lang="es-ES" i="0">
                              <a:latin typeface="Cambria Math"/>
                            </a:rPr>
                            <m:t>e</m:t>
                          </m:r>
                        </m:num>
                        <m:den>
                          <m:r>
                            <m:rPr>
                              <m:sty m:val="p"/>
                            </m:rPr>
                            <a:rPr lang="es-ES" i="0">
                              <a:latin typeface="Cambria Math"/>
                            </a:rPr>
                            <m:t>m</m:t>
                          </m:r>
                        </m:den>
                      </m:f>
                      <m:r>
                        <a:rPr lang="es-ES" b="0" i="0" smtClean="0">
                          <a:latin typeface="Cambria Math"/>
                        </a:rPr>
                        <m:t>−</m:t>
                      </m:r>
                      <m:f>
                        <m:fPr>
                          <m:ctrlPr>
                            <a:rPr lang="es-ES" b="0" i="1" smtClean="0">
                              <a:latin typeface="Cambria Math"/>
                            </a:rPr>
                          </m:ctrlPr>
                        </m:fPr>
                        <m:num>
                          <m:sSub>
                            <m:sSubPr>
                              <m:ctrlPr>
                                <a:rPr lang="es-ES" i="1">
                                  <a:latin typeface="Cambria Math"/>
                                </a:rPr>
                              </m:ctrlPr>
                            </m:sSubPr>
                            <m:e>
                              <m:r>
                                <m:rPr>
                                  <m:sty m:val="p"/>
                                </m:rPr>
                                <a:rPr lang="es-ES" i="0">
                                  <a:latin typeface="Cambria Math"/>
                                </a:rPr>
                                <m:t>k</m:t>
                              </m:r>
                            </m:e>
                            <m:sub>
                              <m:r>
                                <m:rPr>
                                  <m:sty m:val="p"/>
                                </m:rPr>
                                <a:rPr lang="es-ES" i="0">
                                  <a:latin typeface="Cambria Math"/>
                                </a:rPr>
                                <m:t>E</m:t>
                              </m:r>
                            </m:sub>
                          </m:sSub>
                          <m:r>
                            <m:rPr>
                              <m:sty m:val="p"/>
                            </m:rPr>
                            <a:rPr lang="es-ES" i="0">
                              <a:latin typeface="Cambria Math"/>
                            </a:rPr>
                            <m:t>t</m:t>
                          </m:r>
                        </m:num>
                        <m:den>
                          <m:r>
                            <a:rPr lang="es-ES" b="0" i="0" smtClean="0">
                              <a:latin typeface="Cambria Math"/>
                            </a:rPr>
                            <m:t>2.303</m:t>
                          </m:r>
                        </m:den>
                      </m:f>
                    </m:oMath>
                  </m:oMathPara>
                </a14:m>
                <a:endParaRPr lang="es-CO"/>
              </a:p>
            </p:txBody>
          </p:sp>
        </mc:Choice>
        <mc:Fallback xmlns="">
          <p:sp>
            <p:nvSpPr>
              <p:cNvPr id="20" name="19 CuadroTexto"/>
              <p:cNvSpPr txBox="1">
                <a:spLocks noRot="1" noChangeAspect="1" noMove="1" noResize="1" noEditPoints="1" noAdjustHandles="1" noChangeArrowheads="1" noChangeShapeType="1" noTextEdit="1"/>
              </p:cNvSpPr>
              <p:nvPr/>
            </p:nvSpPr>
            <p:spPr>
              <a:xfrm>
                <a:off x="5235653" y="4005064"/>
                <a:ext cx="2523832" cy="618311"/>
              </a:xfrm>
              <a:prstGeom prst="rect">
                <a:avLst/>
              </a:prstGeom>
              <a:blipFill rotWithShape="1">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1" name="20 CuadroTexto"/>
              <p:cNvSpPr txBox="1"/>
              <p:nvPr/>
            </p:nvSpPr>
            <p:spPr>
              <a:xfrm>
                <a:off x="5612871" y="4977159"/>
                <a:ext cx="1799881" cy="684089"/>
              </a:xfrm>
              <a:prstGeom prst="roundRect">
                <a:avLst/>
              </a:prstGeom>
              <a:solidFill>
                <a:srgbClr val="F2DCDB">
                  <a:alpha val="16863"/>
                </a:srgbClr>
              </a:solidFill>
              <a:ln w="28575">
                <a:solidFill>
                  <a:schemeClr val="accent2"/>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b="0" i="0" smtClean="0">
                          <a:latin typeface="Cambria Math"/>
                        </a:rPr>
                        <m:t>E</m:t>
                      </m:r>
                      <m:r>
                        <a:rPr lang="es-ES" b="0" i="0" smtClean="0">
                          <a:latin typeface="Cambria Math"/>
                        </a:rPr>
                        <m:t>=</m:t>
                      </m:r>
                      <m:sSub>
                        <m:sSubPr>
                          <m:ctrlPr>
                            <a:rPr lang="es-ES" i="1" smtClean="0">
                              <a:latin typeface="Cambria Math"/>
                            </a:rPr>
                          </m:ctrlPr>
                        </m:sSubPr>
                        <m:e>
                          <m:r>
                            <m:rPr>
                              <m:sty m:val="p"/>
                            </m:rPr>
                            <a:rPr lang="es-ES" i="0">
                              <a:latin typeface="Cambria Math"/>
                            </a:rPr>
                            <m:t>E</m:t>
                          </m:r>
                        </m:e>
                        <m:sub>
                          <m:r>
                            <a:rPr lang="es-ES" i="0">
                              <a:latin typeface="Cambria Math"/>
                            </a:rPr>
                            <m:t>0</m:t>
                          </m:r>
                        </m:sub>
                      </m:sSub>
                      <m:r>
                        <a:rPr lang="es-ES" b="0" i="0" smtClean="0">
                          <a:latin typeface="Cambria Math"/>
                        </a:rPr>
                        <m:t>−</m:t>
                      </m:r>
                      <m:f>
                        <m:fPr>
                          <m:ctrlPr>
                            <a:rPr lang="es-ES" b="0" i="1" smtClean="0">
                              <a:latin typeface="Cambria Math"/>
                            </a:rPr>
                          </m:ctrlPr>
                        </m:fPr>
                        <m:num>
                          <m:r>
                            <m:rPr>
                              <m:sty m:val="p"/>
                            </m:rPr>
                            <a:rPr lang="es-ES" b="0" i="0" smtClean="0">
                              <a:latin typeface="Cambria Math"/>
                            </a:rPr>
                            <m:t>m</m:t>
                          </m:r>
                          <m:sSub>
                            <m:sSubPr>
                              <m:ctrlPr>
                                <a:rPr lang="es-ES" i="1">
                                  <a:latin typeface="Cambria Math"/>
                                </a:rPr>
                              </m:ctrlPr>
                            </m:sSubPr>
                            <m:e>
                              <m:r>
                                <m:rPr>
                                  <m:sty m:val="p"/>
                                </m:rPr>
                                <a:rPr lang="es-ES" i="0">
                                  <a:latin typeface="Cambria Math"/>
                                </a:rPr>
                                <m:t>k</m:t>
                              </m:r>
                            </m:e>
                            <m:sub>
                              <m:r>
                                <m:rPr>
                                  <m:sty m:val="p"/>
                                </m:rPr>
                                <a:rPr lang="es-ES" i="0">
                                  <a:latin typeface="Cambria Math"/>
                                </a:rPr>
                                <m:t>E</m:t>
                              </m:r>
                            </m:sub>
                          </m:sSub>
                          <m:r>
                            <m:rPr>
                              <m:sty m:val="p"/>
                            </m:rPr>
                            <a:rPr lang="es-ES" i="0">
                              <a:latin typeface="Cambria Math"/>
                            </a:rPr>
                            <m:t>t</m:t>
                          </m:r>
                        </m:num>
                        <m:den>
                          <m:r>
                            <a:rPr lang="es-ES" b="0" i="0" smtClean="0">
                              <a:latin typeface="Cambria Math"/>
                            </a:rPr>
                            <m:t>2.303</m:t>
                          </m:r>
                        </m:den>
                      </m:f>
                    </m:oMath>
                  </m:oMathPara>
                </a14:m>
                <a:endParaRPr lang="es-CO"/>
              </a:p>
            </p:txBody>
          </p:sp>
        </mc:Choice>
        <mc:Fallback xmlns="">
          <p:sp>
            <p:nvSpPr>
              <p:cNvPr id="21" name="20 CuadroTexto"/>
              <p:cNvSpPr txBox="1">
                <a:spLocks noRot="1" noChangeAspect="1" noMove="1" noResize="1" noEditPoints="1" noAdjustHandles="1" noChangeArrowheads="1" noChangeShapeType="1" noTextEdit="1"/>
              </p:cNvSpPr>
              <p:nvPr/>
            </p:nvSpPr>
            <p:spPr>
              <a:xfrm>
                <a:off x="5612871" y="4977159"/>
                <a:ext cx="1799881" cy="684089"/>
              </a:xfrm>
              <a:prstGeom prst="roundRect">
                <a:avLst/>
              </a:prstGeom>
              <a:blipFill rotWithShape="1">
                <a:blip r:embed="rId7"/>
                <a:stretch>
                  <a:fillRect/>
                </a:stretch>
              </a:blipFill>
              <a:ln w="28575">
                <a:solidFill>
                  <a:schemeClr val="accent2"/>
                </a:solidFill>
              </a:ln>
            </p:spPr>
            <p:txBody>
              <a:bodyPr/>
              <a:lstStyle/>
              <a:p>
                <a:r>
                  <a:rPr lang="es-CO">
                    <a:noFill/>
                  </a:rPr>
                  <a:t> </a:t>
                </a:r>
              </a:p>
            </p:txBody>
          </p:sp>
        </mc:Fallback>
      </mc:AlternateContent>
      <p:sp>
        <p:nvSpPr>
          <p:cNvPr id="3" name="2 CuadroTexto"/>
          <p:cNvSpPr txBox="1"/>
          <p:nvPr/>
        </p:nvSpPr>
        <p:spPr>
          <a:xfrm>
            <a:off x="5076056" y="2215897"/>
            <a:ext cx="3229667" cy="276999"/>
          </a:xfrm>
          <a:prstGeom prst="rect">
            <a:avLst/>
          </a:prstGeom>
          <a:noFill/>
        </p:spPr>
        <p:txBody>
          <a:bodyPr wrap="none" rtlCol="0">
            <a:spAutoFit/>
          </a:bodyPr>
          <a:lstStyle/>
          <a:p>
            <a:r>
              <a:rPr lang="es-ES" sz="1200" smtClean="0"/>
              <a:t>Si se hace la transformación logarítmica se tiene:</a:t>
            </a:r>
            <a:endParaRPr lang="es-CO" sz="1200"/>
          </a:p>
        </p:txBody>
      </p:sp>
      <p:sp>
        <p:nvSpPr>
          <p:cNvPr id="18" name="17 CuadroTexto"/>
          <p:cNvSpPr txBox="1"/>
          <p:nvPr/>
        </p:nvSpPr>
        <p:spPr>
          <a:xfrm>
            <a:off x="5076057" y="3224009"/>
            <a:ext cx="3384376" cy="646331"/>
          </a:xfrm>
          <a:prstGeom prst="rect">
            <a:avLst/>
          </a:prstGeom>
          <a:noFill/>
        </p:spPr>
        <p:txBody>
          <a:bodyPr wrap="square" rtlCol="0">
            <a:spAutoFit/>
          </a:bodyPr>
          <a:lstStyle/>
          <a:p>
            <a:r>
              <a:rPr lang="es-ES" sz="1200" smtClean="0"/>
              <a:t>Si se asume que la concentración plasmática (Cp) es igual a la concentración de ligando ([L]) en el sitio de acción farmacológica:</a:t>
            </a:r>
            <a:endParaRPr lang="es-CO" sz="1200"/>
          </a:p>
        </p:txBody>
      </p:sp>
    </p:spTree>
    <p:extLst>
      <p:ext uri="{BB962C8B-B14F-4D97-AF65-F5344CB8AC3E}">
        <p14:creationId xmlns:p14="http://schemas.microsoft.com/office/powerpoint/2010/main" val="310739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000" b="1" smtClean="0">
                <a:solidFill>
                  <a:schemeClr val="bg1"/>
                </a:solidFill>
              </a:rPr>
              <a:t>Modelo PK-PD simple en la administración de tubocurarina</a:t>
            </a:r>
            <a:endParaRPr lang="es-CO" sz="2000" b="1">
              <a:solidFill>
                <a:schemeClr val="bg1"/>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27" y="1165096"/>
            <a:ext cx="4696387"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descr="http://www.sigmaaldrich.com/content/dam/sigma-aldrich/structure1/123/mfcd00150157.eps/_jcr_content/renditions/mfcd00150157-medi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556792"/>
            <a:ext cx="3003307" cy="1936616"/>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http://www.ihuniu.com/240/electronic-hand-grip-strengthener-.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8" t="4561" r="11199" b="2618"/>
          <a:stretch/>
        </p:blipFill>
        <p:spPr bwMode="auto">
          <a:xfrm>
            <a:off x="5372221" y="4144500"/>
            <a:ext cx="1493520" cy="10356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177" name="Picture 9" descr="Image result for head lif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99324" y="3967244"/>
            <a:ext cx="1464516" cy="13901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179" name="Picture 11" descr="Image result for inspiratory flow me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1848" y="5335267"/>
            <a:ext cx="1614952" cy="10661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7 CuadroTexto"/>
              <p:cNvSpPr txBox="1"/>
              <p:nvPr/>
            </p:nvSpPr>
            <p:spPr>
              <a:xfrm>
                <a:off x="3252433" y="1585896"/>
                <a:ext cx="1799881" cy="684089"/>
              </a:xfrm>
              <a:prstGeom prst="roundRect">
                <a:avLst/>
              </a:prstGeom>
              <a:solidFill>
                <a:srgbClr val="F2DCDB">
                  <a:alpha val="16863"/>
                </a:srgbClr>
              </a:solidFill>
              <a:ln w="28575">
                <a:solidFill>
                  <a:schemeClr val="accent2"/>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b="0" i="0" smtClean="0">
                          <a:latin typeface="Cambria Math"/>
                        </a:rPr>
                        <m:t>E</m:t>
                      </m:r>
                      <m:r>
                        <a:rPr lang="es-ES" b="0" i="0" smtClean="0">
                          <a:latin typeface="Cambria Math"/>
                        </a:rPr>
                        <m:t>=</m:t>
                      </m:r>
                      <m:sSub>
                        <m:sSubPr>
                          <m:ctrlPr>
                            <a:rPr lang="es-ES" i="1" smtClean="0">
                              <a:latin typeface="Cambria Math"/>
                            </a:rPr>
                          </m:ctrlPr>
                        </m:sSubPr>
                        <m:e>
                          <m:r>
                            <m:rPr>
                              <m:sty m:val="p"/>
                            </m:rPr>
                            <a:rPr lang="es-ES" i="0">
                              <a:latin typeface="Cambria Math"/>
                            </a:rPr>
                            <m:t>E</m:t>
                          </m:r>
                        </m:e>
                        <m:sub>
                          <m:r>
                            <a:rPr lang="es-ES" i="0">
                              <a:latin typeface="Cambria Math"/>
                            </a:rPr>
                            <m:t>0</m:t>
                          </m:r>
                        </m:sub>
                      </m:sSub>
                      <m:r>
                        <a:rPr lang="es-ES" b="0" i="0" smtClean="0">
                          <a:latin typeface="Cambria Math"/>
                        </a:rPr>
                        <m:t>−</m:t>
                      </m:r>
                      <m:f>
                        <m:fPr>
                          <m:ctrlPr>
                            <a:rPr lang="es-ES" b="0" i="1" smtClean="0">
                              <a:latin typeface="Cambria Math"/>
                            </a:rPr>
                          </m:ctrlPr>
                        </m:fPr>
                        <m:num>
                          <m:r>
                            <m:rPr>
                              <m:sty m:val="p"/>
                            </m:rPr>
                            <a:rPr lang="es-ES" b="0" i="0" smtClean="0">
                              <a:latin typeface="Cambria Math"/>
                            </a:rPr>
                            <m:t>m</m:t>
                          </m:r>
                          <m:sSub>
                            <m:sSubPr>
                              <m:ctrlPr>
                                <a:rPr lang="es-ES" i="1">
                                  <a:latin typeface="Cambria Math"/>
                                </a:rPr>
                              </m:ctrlPr>
                            </m:sSubPr>
                            <m:e>
                              <m:r>
                                <m:rPr>
                                  <m:sty m:val="p"/>
                                </m:rPr>
                                <a:rPr lang="es-ES" i="0">
                                  <a:latin typeface="Cambria Math"/>
                                </a:rPr>
                                <m:t>k</m:t>
                              </m:r>
                            </m:e>
                            <m:sub>
                              <m:r>
                                <m:rPr>
                                  <m:sty m:val="p"/>
                                </m:rPr>
                                <a:rPr lang="es-ES" i="0">
                                  <a:latin typeface="Cambria Math"/>
                                </a:rPr>
                                <m:t>E</m:t>
                              </m:r>
                            </m:sub>
                          </m:sSub>
                          <m:r>
                            <m:rPr>
                              <m:sty m:val="p"/>
                            </m:rPr>
                            <a:rPr lang="es-ES" i="0">
                              <a:latin typeface="Cambria Math"/>
                            </a:rPr>
                            <m:t>t</m:t>
                          </m:r>
                        </m:num>
                        <m:den>
                          <m:r>
                            <a:rPr lang="es-ES" b="0" i="0" smtClean="0">
                              <a:latin typeface="Cambria Math"/>
                            </a:rPr>
                            <m:t>2.303</m:t>
                          </m:r>
                        </m:den>
                      </m:f>
                    </m:oMath>
                  </m:oMathPara>
                </a14:m>
                <a:endParaRPr lang="es-CO"/>
              </a:p>
            </p:txBody>
          </p:sp>
        </mc:Choice>
        <mc:Fallback xmlns="">
          <p:sp>
            <p:nvSpPr>
              <p:cNvPr id="8" name="7 CuadroTexto"/>
              <p:cNvSpPr txBox="1">
                <a:spLocks noRot="1" noChangeAspect="1" noMove="1" noResize="1" noEditPoints="1" noAdjustHandles="1" noChangeArrowheads="1" noChangeShapeType="1" noTextEdit="1"/>
              </p:cNvSpPr>
              <p:nvPr/>
            </p:nvSpPr>
            <p:spPr>
              <a:xfrm>
                <a:off x="3252433" y="1585896"/>
                <a:ext cx="1799881" cy="684089"/>
              </a:xfrm>
              <a:prstGeom prst="roundRect">
                <a:avLst/>
              </a:prstGeom>
              <a:blipFill rotWithShape="1">
                <a:blip r:embed="rId7"/>
                <a:stretch>
                  <a:fillRect/>
                </a:stretch>
              </a:blipFill>
              <a:ln w="28575">
                <a:solidFill>
                  <a:schemeClr val="accent2"/>
                </a:solidFill>
              </a:ln>
            </p:spPr>
            <p:txBody>
              <a:bodyPr/>
              <a:lstStyle/>
              <a:p>
                <a:r>
                  <a:rPr lang="es-CO">
                    <a:noFill/>
                  </a:rPr>
                  <a:t> </a:t>
                </a:r>
              </a:p>
            </p:txBody>
          </p:sp>
        </mc:Fallback>
      </mc:AlternateContent>
    </p:spTree>
    <p:extLst>
      <p:ext uri="{BB962C8B-B14F-4D97-AF65-F5344CB8AC3E}">
        <p14:creationId xmlns:p14="http://schemas.microsoft.com/office/powerpoint/2010/main" val="3387200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Relación entre dosis y duración de actividad en bolus IV único</a:t>
            </a:r>
            <a:endParaRPr lang="es-CO" sz="2800" b="1">
              <a:solidFill>
                <a:schemeClr val="bg1"/>
              </a:solidFill>
            </a:endParaRP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457200" y="1600201"/>
                <a:ext cx="8229600" cy="269289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s-ES" sz="1800" i="1" smtClean="0">
                              <a:latin typeface="Cambria Math"/>
                            </a:rPr>
                          </m:ctrlPr>
                        </m:funcPr>
                        <m:fName>
                          <m:r>
                            <m:rPr>
                              <m:sty m:val="p"/>
                            </m:rPr>
                            <a:rPr lang="es-ES" sz="1800">
                              <a:latin typeface="Cambria Math"/>
                            </a:rPr>
                            <m:t>log</m:t>
                          </m:r>
                        </m:fName>
                        <m:e>
                          <m:sSub>
                            <m:sSubPr>
                              <m:ctrlPr>
                                <a:rPr lang="es-ES" sz="1800" i="1">
                                  <a:latin typeface="Cambria Math"/>
                                </a:rPr>
                              </m:ctrlPr>
                            </m:sSubPr>
                            <m:e>
                              <m:r>
                                <m:rPr>
                                  <m:sty m:val="p"/>
                                </m:rPr>
                                <a:rPr lang="es-ES" sz="1800">
                                  <a:latin typeface="Cambria Math"/>
                                </a:rPr>
                                <m:t>C</m:t>
                              </m:r>
                            </m:e>
                            <m:sub>
                              <m:r>
                                <m:rPr>
                                  <m:sty m:val="p"/>
                                </m:rPr>
                                <a:rPr lang="es-ES" sz="1800">
                                  <a:latin typeface="Cambria Math"/>
                                </a:rPr>
                                <m:t>p</m:t>
                              </m:r>
                            </m:sub>
                          </m:sSub>
                        </m:e>
                      </m:func>
                      <m:r>
                        <a:rPr lang="es-ES" sz="1800">
                          <a:latin typeface="Cambria Math"/>
                        </a:rPr>
                        <m:t>=</m:t>
                      </m:r>
                      <m:func>
                        <m:funcPr>
                          <m:ctrlPr>
                            <a:rPr lang="es-ES" sz="1800" i="1">
                              <a:latin typeface="Cambria Math"/>
                            </a:rPr>
                          </m:ctrlPr>
                        </m:funcPr>
                        <m:fName>
                          <m:r>
                            <m:rPr>
                              <m:sty m:val="p"/>
                            </m:rPr>
                            <a:rPr lang="es-ES" sz="1800">
                              <a:latin typeface="Cambria Math"/>
                            </a:rPr>
                            <m:t>log</m:t>
                          </m:r>
                        </m:fName>
                        <m:e>
                          <m:sSub>
                            <m:sSubPr>
                              <m:ctrlPr>
                                <a:rPr lang="es-ES" sz="1800" i="1">
                                  <a:latin typeface="Cambria Math"/>
                                </a:rPr>
                              </m:ctrlPr>
                            </m:sSubPr>
                            <m:e>
                              <m:r>
                                <m:rPr>
                                  <m:sty m:val="p"/>
                                </m:rPr>
                                <a:rPr lang="es-ES" sz="1800">
                                  <a:latin typeface="Cambria Math"/>
                                </a:rPr>
                                <m:t>C</m:t>
                              </m:r>
                            </m:e>
                            <m:sub>
                              <m:r>
                                <a:rPr lang="es-ES" sz="1800">
                                  <a:latin typeface="Cambria Math"/>
                                </a:rPr>
                                <m:t>0</m:t>
                              </m:r>
                            </m:sub>
                          </m:sSub>
                        </m:e>
                      </m:func>
                      <m:r>
                        <a:rPr lang="es-ES" sz="1800">
                          <a:latin typeface="Cambria Math"/>
                        </a:rPr>
                        <m:t>−</m:t>
                      </m:r>
                      <m:f>
                        <m:fPr>
                          <m:ctrlPr>
                            <a:rPr lang="es-ES" sz="1800" i="1">
                              <a:latin typeface="Cambria Math"/>
                            </a:rPr>
                          </m:ctrlPr>
                        </m:fPr>
                        <m:num>
                          <m:sSub>
                            <m:sSubPr>
                              <m:ctrlPr>
                                <a:rPr lang="es-ES" sz="1800" i="1">
                                  <a:latin typeface="Cambria Math"/>
                                </a:rPr>
                              </m:ctrlPr>
                            </m:sSubPr>
                            <m:e>
                              <m:r>
                                <m:rPr>
                                  <m:sty m:val="p"/>
                                </m:rPr>
                                <a:rPr lang="es-ES" sz="1800">
                                  <a:latin typeface="Cambria Math"/>
                                </a:rPr>
                                <m:t>k</m:t>
                              </m:r>
                            </m:e>
                            <m:sub>
                              <m:r>
                                <m:rPr>
                                  <m:sty m:val="p"/>
                                </m:rPr>
                                <a:rPr lang="es-ES" sz="1800">
                                  <a:latin typeface="Cambria Math"/>
                                </a:rPr>
                                <m:t>E</m:t>
                              </m:r>
                            </m:sub>
                          </m:sSub>
                          <m:r>
                            <m:rPr>
                              <m:sty m:val="p"/>
                            </m:rPr>
                            <a:rPr lang="es-ES" sz="1800">
                              <a:latin typeface="Cambria Math"/>
                            </a:rPr>
                            <m:t>t</m:t>
                          </m:r>
                        </m:num>
                        <m:den>
                          <m:r>
                            <a:rPr lang="es-ES" sz="1800">
                              <a:latin typeface="Cambria Math"/>
                            </a:rPr>
                            <m:t>2</m:t>
                          </m:r>
                          <m:r>
                            <a:rPr lang="es-ES" sz="1800" i="1">
                              <a:latin typeface="Cambria Math"/>
                            </a:rPr>
                            <m:t>.303</m:t>
                          </m:r>
                        </m:den>
                      </m:f>
                    </m:oMath>
                  </m:oMathPara>
                </a14:m>
                <a:endParaRPr lang="es-ES" sz="1800" smtClean="0"/>
              </a:p>
              <a:p>
                <a:pPr marL="0" indent="0">
                  <a:buNone/>
                </a:pPr>
                <a:endParaRPr lang="es-CO" sz="1800"/>
              </a:p>
              <a:p>
                <a:pPr marL="0" indent="0">
                  <a:buNone/>
                </a:pPr>
                <a14:m>
                  <m:oMathPara xmlns:m="http://schemas.openxmlformats.org/officeDocument/2006/math">
                    <m:oMathParaPr>
                      <m:jc m:val="centerGroup"/>
                    </m:oMathParaPr>
                    <m:oMath xmlns:m="http://schemas.openxmlformats.org/officeDocument/2006/math">
                      <m:r>
                        <m:rPr>
                          <m:sty m:val="p"/>
                        </m:rPr>
                        <a:rPr lang="es-ES" sz="1800" b="0" i="0" smtClean="0">
                          <a:latin typeface="Cambria Math"/>
                        </a:rPr>
                        <m:t>t</m:t>
                      </m:r>
                      <m:r>
                        <a:rPr lang="es-ES" sz="1800" b="0" i="0" smtClean="0">
                          <a:latin typeface="Cambria Math"/>
                        </a:rPr>
                        <m:t>=</m:t>
                      </m:r>
                      <m:f>
                        <m:fPr>
                          <m:ctrlPr>
                            <a:rPr lang="es-ES" sz="1800" b="0" i="1" smtClean="0">
                              <a:latin typeface="Cambria Math"/>
                            </a:rPr>
                          </m:ctrlPr>
                        </m:fPr>
                        <m:num>
                          <m:r>
                            <a:rPr lang="es-ES" sz="1800" b="0" i="0" smtClean="0">
                              <a:latin typeface="Cambria Math"/>
                            </a:rPr>
                            <m:t>2.303·(</m:t>
                          </m:r>
                          <m:func>
                            <m:funcPr>
                              <m:ctrlPr>
                                <a:rPr lang="es-ES" sz="1800" i="1">
                                  <a:latin typeface="Cambria Math"/>
                                </a:rPr>
                              </m:ctrlPr>
                            </m:funcPr>
                            <m:fName>
                              <m:r>
                                <m:rPr>
                                  <m:sty m:val="p"/>
                                </m:rPr>
                                <a:rPr lang="es-ES" sz="1800" i="0">
                                  <a:latin typeface="Cambria Math"/>
                                </a:rPr>
                                <m:t>log</m:t>
                              </m:r>
                            </m:fName>
                            <m:e>
                              <m:sSub>
                                <m:sSubPr>
                                  <m:ctrlPr>
                                    <a:rPr lang="es-ES" sz="1800" i="1">
                                      <a:latin typeface="Cambria Math"/>
                                    </a:rPr>
                                  </m:ctrlPr>
                                </m:sSubPr>
                                <m:e>
                                  <m:r>
                                    <m:rPr>
                                      <m:sty m:val="p"/>
                                    </m:rPr>
                                    <a:rPr lang="es-ES" sz="1800" i="0">
                                      <a:latin typeface="Cambria Math"/>
                                    </a:rPr>
                                    <m:t>C</m:t>
                                  </m:r>
                                </m:e>
                                <m:sub>
                                  <m:r>
                                    <a:rPr lang="es-ES" sz="1800" i="0">
                                      <a:latin typeface="Cambria Math"/>
                                    </a:rPr>
                                    <m:t>0</m:t>
                                  </m:r>
                                </m:sub>
                              </m:sSub>
                              <m:r>
                                <a:rPr lang="es-ES" sz="1800" b="0" i="0" smtClean="0">
                                  <a:latin typeface="Cambria Math"/>
                                </a:rPr>
                                <m:t>−</m:t>
                              </m:r>
                              <m:func>
                                <m:funcPr>
                                  <m:ctrlPr>
                                    <a:rPr lang="es-ES" sz="1800" i="1">
                                      <a:latin typeface="Cambria Math"/>
                                    </a:rPr>
                                  </m:ctrlPr>
                                </m:funcPr>
                                <m:fName>
                                  <m:r>
                                    <m:rPr>
                                      <m:sty m:val="p"/>
                                    </m:rPr>
                                    <a:rPr lang="es-ES" sz="1800" i="0">
                                      <a:latin typeface="Cambria Math"/>
                                    </a:rPr>
                                    <m:t>log</m:t>
                                  </m:r>
                                </m:fName>
                                <m:e>
                                  <m:sSub>
                                    <m:sSubPr>
                                      <m:ctrlPr>
                                        <a:rPr lang="es-ES" sz="1800" i="1">
                                          <a:latin typeface="Cambria Math"/>
                                        </a:rPr>
                                      </m:ctrlPr>
                                    </m:sSubPr>
                                    <m:e>
                                      <m:r>
                                        <m:rPr>
                                          <m:sty m:val="p"/>
                                        </m:rPr>
                                        <a:rPr lang="es-ES" sz="1800" i="0">
                                          <a:latin typeface="Cambria Math"/>
                                        </a:rPr>
                                        <m:t>C</m:t>
                                      </m:r>
                                    </m:e>
                                    <m:sub>
                                      <m:r>
                                        <m:rPr>
                                          <m:sty m:val="p"/>
                                        </m:rPr>
                                        <a:rPr lang="es-ES" sz="1800" i="0">
                                          <a:latin typeface="Cambria Math"/>
                                        </a:rPr>
                                        <m:t>p</m:t>
                                      </m:r>
                                    </m:sub>
                                  </m:sSub>
                                </m:e>
                              </m:func>
                              <m:r>
                                <a:rPr lang="es-ES" sz="1800" b="0" i="0" smtClean="0">
                                  <a:latin typeface="Cambria Math"/>
                                </a:rPr>
                                <m:t>)</m:t>
                              </m:r>
                            </m:e>
                          </m:func>
                        </m:num>
                        <m:den>
                          <m:sSub>
                            <m:sSubPr>
                              <m:ctrlPr>
                                <a:rPr lang="es-ES" sz="1800" b="0" i="1" smtClean="0">
                                  <a:latin typeface="Cambria Math"/>
                                </a:rPr>
                              </m:ctrlPr>
                            </m:sSubPr>
                            <m:e>
                              <m:r>
                                <m:rPr>
                                  <m:sty m:val="p"/>
                                </m:rPr>
                                <a:rPr lang="es-ES" sz="1800" b="0" i="0" smtClean="0">
                                  <a:latin typeface="Cambria Math"/>
                                </a:rPr>
                                <m:t>k</m:t>
                              </m:r>
                            </m:e>
                            <m:sub>
                              <m:r>
                                <m:rPr>
                                  <m:sty m:val="p"/>
                                </m:rPr>
                                <a:rPr lang="es-ES" sz="1800" b="0" i="0" smtClean="0">
                                  <a:latin typeface="Cambria Math"/>
                                </a:rPr>
                                <m:t>E</m:t>
                              </m:r>
                            </m:sub>
                          </m:sSub>
                        </m:den>
                      </m:f>
                    </m:oMath>
                  </m:oMathPara>
                </a14:m>
                <a:endParaRPr lang="es-CO" sz="1800" smtClean="0"/>
              </a:p>
              <a:p>
                <a:pPr marL="0" indent="0">
                  <a:buNone/>
                </a:pPr>
                <a:endParaRPr lang="es-ES" sz="1800"/>
              </a:p>
              <a:p>
                <a:pPr marL="0" indent="0">
                  <a:buNone/>
                </a:pPr>
                <a:r>
                  <a:rPr lang="es-ES" sz="1800" smtClean="0"/>
                  <a:t>El efecto se acabará cuando la concentración llegue a CME, se define el tiempo de efecto (t</a:t>
                </a:r>
                <a:r>
                  <a:rPr lang="es-ES" sz="1800" baseline="-25000" smtClean="0"/>
                  <a:t>eff</a:t>
                </a:r>
                <a:r>
                  <a:rPr lang="es-ES" sz="1800" smtClean="0"/>
                  <a:t>) como el tiempo necesario para llegar a CME desde la administración (C0).</a:t>
                </a:r>
              </a:p>
              <a:p>
                <a:pPr marL="0" indent="0">
                  <a:buNone/>
                </a:pPr>
                <a:endParaRPr lang="es-ES" sz="1800" smtClean="0">
                  <a:latin typeface="Cambria Math"/>
                </a:endParaRPr>
              </a:p>
              <a:p>
                <a:pPr marL="0" indent="0">
                  <a:buNone/>
                </a:pPr>
                <a:endParaRPr lang="es-CO" sz="180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457200" y="1600201"/>
                <a:ext cx="8229600" cy="2692896"/>
              </a:xfrm>
              <a:blipFill rotWithShape="1">
                <a:blip r:embed="rId3"/>
                <a:stretch>
                  <a:fillRect l="-59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3 Rectángulo redondeado"/>
              <p:cNvSpPr/>
              <p:nvPr/>
            </p:nvSpPr>
            <p:spPr>
              <a:xfrm>
                <a:off x="2984097" y="4653136"/>
                <a:ext cx="3523642" cy="981971"/>
              </a:xfrm>
              <a:prstGeom prst="roundRect">
                <a:avLst/>
              </a:prstGeom>
              <a:solidFill>
                <a:srgbClr val="C0504D">
                  <a:alpha val="10196"/>
                </a:srgb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a:rPr>
                          </m:ctrlPr>
                        </m:sSubPr>
                        <m:e>
                          <m:r>
                            <m:rPr>
                              <m:sty m:val="p"/>
                            </m:rPr>
                            <a:rPr lang="es-ES" b="0" i="0" smtClean="0">
                              <a:latin typeface="Cambria Math"/>
                            </a:rPr>
                            <m:t>t</m:t>
                          </m:r>
                        </m:e>
                        <m:sub>
                          <m:r>
                            <m:rPr>
                              <m:sty m:val="p"/>
                            </m:rPr>
                            <a:rPr lang="es-ES" b="0" i="0" smtClean="0">
                              <a:latin typeface="Cambria Math"/>
                            </a:rPr>
                            <m:t>eff</m:t>
                          </m:r>
                        </m:sub>
                      </m:sSub>
                      <m:r>
                        <a:rPr lang="es-ES" i="0" smtClean="0">
                          <a:latin typeface="Cambria Math"/>
                        </a:rPr>
                        <m:t>=</m:t>
                      </m:r>
                      <m:f>
                        <m:fPr>
                          <m:ctrlPr>
                            <a:rPr lang="es-ES" i="1">
                              <a:latin typeface="Cambria Math"/>
                            </a:rPr>
                          </m:ctrlPr>
                        </m:fPr>
                        <m:num>
                          <m:r>
                            <a:rPr lang="es-ES" i="0">
                              <a:latin typeface="Cambria Math"/>
                            </a:rPr>
                            <m:t>2.303·</m:t>
                          </m:r>
                          <m:d>
                            <m:dPr>
                              <m:ctrlPr>
                                <a:rPr lang="es-ES" i="1">
                                  <a:latin typeface="Cambria Math"/>
                                </a:rPr>
                              </m:ctrlPr>
                            </m:dPr>
                            <m:e>
                              <m:func>
                                <m:funcPr>
                                  <m:ctrlPr>
                                    <a:rPr lang="es-ES" i="1" smtClean="0">
                                      <a:latin typeface="Cambria Math"/>
                                    </a:rPr>
                                  </m:ctrlPr>
                                </m:funcPr>
                                <m:fName>
                                  <m:r>
                                    <m:rPr>
                                      <m:sty m:val="p"/>
                                    </m:rPr>
                                    <a:rPr lang="es-ES" i="0" smtClean="0">
                                      <a:latin typeface="Cambria Math"/>
                                    </a:rPr>
                                    <m:t>log</m:t>
                                  </m:r>
                                </m:fName>
                                <m:e>
                                  <m:f>
                                    <m:fPr>
                                      <m:ctrlPr>
                                        <a:rPr lang="es-ES" b="0" i="1" smtClean="0">
                                          <a:latin typeface="Cambria Math"/>
                                        </a:rPr>
                                      </m:ctrlPr>
                                    </m:fPr>
                                    <m:num>
                                      <m:sSub>
                                        <m:sSubPr>
                                          <m:ctrlPr>
                                            <a:rPr lang="es-ES" b="0" i="1" smtClean="0">
                                              <a:latin typeface="Cambria Math"/>
                                            </a:rPr>
                                          </m:ctrlPr>
                                        </m:sSubPr>
                                        <m:e>
                                          <m:r>
                                            <m:rPr>
                                              <m:sty m:val="p"/>
                                            </m:rPr>
                                            <a:rPr lang="es-ES" b="0" i="0" smtClean="0">
                                              <a:latin typeface="Cambria Math"/>
                                            </a:rPr>
                                            <m:t>C</m:t>
                                          </m:r>
                                        </m:e>
                                        <m:sub>
                                          <m:r>
                                            <a:rPr lang="es-ES" b="0" i="0" smtClean="0">
                                              <a:latin typeface="Cambria Math"/>
                                            </a:rPr>
                                            <m:t>0</m:t>
                                          </m:r>
                                        </m:sub>
                                      </m:sSub>
                                    </m:num>
                                    <m:den>
                                      <m:sSub>
                                        <m:sSubPr>
                                          <m:ctrlPr>
                                            <a:rPr lang="es-ES" b="0" i="1" smtClean="0">
                                              <a:latin typeface="Cambria Math"/>
                                            </a:rPr>
                                          </m:ctrlPr>
                                        </m:sSubPr>
                                        <m:e>
                                          <m:r>
                                            <m:rPr>
                                              <m:sty m:val="p"/>
                                            </m:rPr>
                                            <a:rPr lang="es-ES" b="0" i="0" smtClean="0">
                                              <a:latin typeface="Cambria Math"/>
                                            </a:rPr>
                                            <m:t>V</m:t>
                                          </m:r>
                                        </m:e>
                                        <m:sub>
                                          <m:r>
                                            <m:rPr>
                                              <m:sty m:val="p"/>
                                            </m:rPr>
                                            <a:rPr lang="es-ES" b="0" i="0" smtClean="0">
                                              <a:latin typeface="Cambria Math"/>
                                            </a:rPr>
                                            <m:t>D</m:t>
                                          </m:r>
                                        </m:sub>
                                      </m:sSub>
                                    </m:den>
                                  </m:f>
                                </m:e>
                              </m:func>
                              <m:r>
                                <a:rPr lang="es-ES" i="0">
                                  <a:latin typeface="Cambria Math"/>
                                </a:rPr>
                                <m:t>−</m:t>
                              </m:r>
                              <m:func>
                                <m:funcPr>
                                  <m:ctrlPr>
                                    <a:rPr lang="es-ES" i="1">
                                      <a:latin typeface="Cambria Math"/>
                                    </a:rPr>
                                  </m:ctrlPr>
                                </m:funcPr>
                                <m:fName>
                                  <m:r>
                                    <m:rPr>
                                      <m:sty m:val="p"/>
                                    </m:rPr>
                                    <a:rPr lang="es-ES" i="0">
                                      <a:latin typeface="Cambria Math"/>
                                    </a:rPr>
                                    <m:t>log</m:t>
                                  </m:r>
                                </m:fName>
                                <m:e>
                                  <m:r>
                                    <m:rPr>
                                      <m:sty m:val="p"/>
                                    </m:rPr>
                                    <a:rPr lang="es-ES" i="0">
                                      <a:latin typeface="Cambria Math"/>
                                    </a:rPr>
                                    <m:t>CME</m:t>
                                  </m:r>
                                </m:e>
                              </m:func>
                            </m:e>
                          </m:d>
                        </m:num>
                        <m:den>
                          <m:sSub>
                            <m:sSubPr>
                              <m:ctrlPr>
                                <a:rPr lang="es-ES" i="1">
                                  <a:latin typeface="Cambria Math"/>
                                </a:rPr>
                              </m:ctrlPr>
                            </m:sSubPr>
                            <m:e>
                              <m:r>
                                <m:rPr>
                                  <m:sty m:val="p"/>
                                </m:rPr>
                                <a:rPr lang="es-ES" i="0">
                                  <a:latin typeface="Cambria Math"/>
                                </a:rPr>
                                <m:t>k</m:t>
                              </m:r>
                            </m:e>
                            <m:sub>
                              <m:r>
                                <m:rPr>
                                  <m:sty m:val="p"/>
                                </m:rPr>
                                <a:rPr lang="es-ES" i="0">
                                  <a:latin typeface="Cambria Math"/>
                                </a:rPr>
                                <m:t>E</m:t>
                              </m:r>
                            </m:sub>
                          </m:sSub>
                        </m:den>
                      </m:f>
                    </m:oMath>
                  </m:oMathPara>
                </a14:m>
                <a:endParaRPr lang="es-CO"/>
              </a:p>
            </p:txBody>
          </p:sp>
        </mc:Choice>
        <mc:Fallback xmlns="">
          <p:sp>
            <p:nvSpPr>
              <p:cNvPr id="4" name="3 Rectángulo redondeado"/>
              <p:cNvSpPr>
                <a:spLocks noRot="1" noChangeAspect="1" noMove="1" noResize="1" noEditPoints="1" noAdjustHandles="1" noChangeArrowheads="1" noChangeShapeType="1" noTextEdit="1"/>
              </p:cNvSpPr>
              <p:nvPr/>
            </p:nvSpPr>
            <p:spPr>
              <a:xfrm>
                <a:off x="2984097" y="4653136"/>
                <a:ext cx="3523642" cy="981971"/>
              </a:xfrm>
              <a:prstGeom prst="roundRect">
                <a:avLst/>
              </a:prstGeom>
              <a:blipFill rotWithShape="1">
                <a:blip r:embed="rId4"/>
                <a:stretch>
                  <a:fillRect/>
                </a:stretch>
              </a:blipFill>
              <a:ln>
                <a:solidFill>
                  <a:schemeClr val="accent2"/>
                </a:solidFill>
              </a:ln>
            </p:spPr>
            <p:txBody>
              <a:bodyPr/>
              <a:lstStyle/>
              <a:p>
                <a:r>
                  <a:rPr lang="es-CO">
                    <a:noFill/>
                  </a:rPr>
                  <a:t> </a:t>
                </a:r>
              </a:p>
            </p:txBody>
          </p:sp>
        </mc:Fallback>
      </mc:AlternateContent>
    </p:spTree>
    <p:extLst>
      <p:ext uri="{BB962C8B-B14F-4D97-AF65-F5344CB8AC3E}">
        <p14:creationId xmlns:p14="http://schemas.microsoft.com/office/powerpoint/2010/main" val="2617963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8032" y="0"/>
            <a:ext cx="6084168" cy="1052736"/>
          </a:xfrm>
        </p:spPr>
        <p:txBody>
          <a:bodyPr>
            <a:normAutofit/>
          </a:bodyPr>
          <a:lstStyle/>
          <a:p>
            <a:pPr algn="l"/>
            <a:r>
              <a:rPr lang="es-ES" sz="3200" b="1" smtClean="0">
                <a:solidFill>
                  <a:schemeClr val="bg1"/>
                </a:solidFill>
              </a:rPr>
              <a:t>Ejemplo 1.</a:t>
            </a:r>
            <a:endParaRPr lang="es-CO" sz="3200" b="1">
              <a:solidFill>
                <a:schemeClr val="bg1"/>
              </a:solidFill>
            </a:endParaRPr>
          </a:p>
        </p:txBody>
      </p:sp>
      <p:sp>
        <p:nvSpPr>
          <p:cNvPr id="3" name="2 Marcador de contenido"/>
          <p:cNvSpPr>
            <a:spLocks noGrp="1"/>
          </p:cNvSpPr>
          <p:nvPr>
            <p:ph idx="1"/>
          </p:nvPr>
        </p:nvSpPr>
        <p:spPr>
          <a:xfrm>
            <a:off x="457200" y="1600200"/>
            <a:ext cx="8229600" cy="3773015"/>
          </a:xfrm>
        </p:spPr>
        <p:txBody>
          <a:bodyPr>
            <a:normAutofit/>
          </a:bodyPr>
          <a:lstStyle/>
          <a:p>
            <a:pPr marL="0" indent="0">
              <a:buNone/>
            </a:pPr>
            <a:r>
              <a:rPr lang="es-ES" sz="1800" smtClean="0"/>
              <a:t>La concentración mínima efectiva (CME) en plasma para cierto antibiótico es 0.1 mcg/mL. El fármaco sigue un modelo de un compartimento abierto y tiene un Vd de 10L, y una constante de eliminación de 1.0 h</a:t>
            </a:r>
            <a:r>
              <a:rPr lang="es-ES" sz="1800" baseline="30000" smtClean="0"/>
              <a:t>-1</a:t>
            </a:r>
            <a:r>
              <a:rPr lang="es-ES" sz="1800" smtClean="0"/>
              <a:t>. </a:t>
            </a:r>
          </a:p>
          <a:p>
            <a:pPr marL="0" indent="0">
              <a:buNone/>
            </a:pPr>
            <a:endParaRPr lang="es-ES" sz="1800" smtClean="0"/>
          </a:p>
          <a:p>
            <a:pPr marL="457200" indent="-457200">
              <a:buAutoNum type="alphaLcPeriod"/>
            </a:pPr>
            <a:r>
              <a:rPr lang="es-ES" sz="1800" smtClean="0"/>
              <a:t>¿Cuál es la duración del efecto para una dosis en bolo de 100mg de este antibiótico?</a:t>
            </a:r>
          </a:p>
          <a:p>
            <a:pPr marL="457200" indent="-457200">
              <a:buAutoNum type="alphaLcPeriod"/>
            </a:pPr>
            <a:endParaRPr lang="es-ES" sz="1800" smtClean="0"/>
          </a:p>
          <a:p>
            <a:pPr marL="457200" indent="-457200">
              <a:buAutoNum type="alphaLcPeriod"/>
            </a:pPr>
            <a:r>
              <a:rPr lang="es-ES" sz="1800" smtClean="0"/>
              <a:t>¿Cuál es la nueva duración de efecto para este fármaco si la dosis se incrementa a 1000mg (10 veces)?</a:t>
            </a:r>
          </a:p>
        </p:txBody>
      </p:sp>
    </p:spTree>
    <p:extLst>
      <p:ext uri="{BB962C8B-B14F-4D97-AF65-F5344CB8AC3E}">
        <p14:creationId xmlns:p14="http://schemas.microsoft.com/office/powerpoint/2010/main" val="3239962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0"/>
            <a:ext cx="6408712" cy="1052736"/>
          </a:xfrm>
        </p:spPr>
        <p:txBody>
          <a:bodyPr>
            <a:normAutofit/>
          </a:bodyPr>
          <a:lstStyle/>
          <a:p>
            <a:pPr algn="l"/>
            <a:r>
              <a:rPr lang="es-ES" sz="2800" b="1" smtClean="0">
                <a:solidFill>
                  <a:schemeClr val="bg1"/>
                </a:solidFill>
              </a:rPr>
              <a:t>Respuesta 1.</a:t>
            </a:r>
            <a:endParaRPr lang="es-CO" sz="2800" b="1">
              <a:solidFill>
                <a:schemeClr val="bg1"/>
              </a:solidFill>
            </a:endParaRPr>
          </a:p>
        </p:txBody>
      </p:sp>
      <mc:AlternateContent xmlns:mc="http://schemas.openxmlformats.org/markup-compatibility/2006" xmlns:a14="http://schemas.microsoft.com/office/drawing/2010/main">
        <mc:Choice Requires="a14">
          <p:sp>
            <p:nvSpPr>
              <p:cNvPr id="4" name="3 Marcador de contenido"/>
              <p:cNvSpPr>
                <a:spLocks noGrp="1"/>
              </p:cNvSpPr>
              <p:nvPr>
                <p:ph idx="1"/>
              </p:nvPr>
            </p:nvSpPr>
            <p:spPr>
              <a:xfrm>
                <a:off x="457200" y="1412776"/>
                <a:ext cx="8229600" cy="4896544"/>
              </a:xfrm>
            </p:spPr>
            <p:txBody>
              <a:bodyPr>
                <a:noAutofit/>
              </a:bodyPr>
              <a:lstStyle/>
              <a:p>
                <a:r>
                  <a:rPr lang="es-ES" sz="1700" smtClean="0"/>
                  <a:t>¿Cuál es la duración del efecto para una dosis en bolo de 100mg de este antibiótico?</a:t>
                </a:r>
              </a:p>
              <a:p>
                <a:pPr marL="0" indent="0">
                  <a:buNone/>
                </a:pPr>
                <a:r>
                  <a:rPr lang="es-ES" sz="1700" smtClean="0"/>
                  <a:t>Para obtener t</a:t>
                </a:r>
                <a:r>
                  <a:rPr lang="es-ES" sz="1700" baseline="-25000" smtClean="0"/>
                  <a:t>eff</a:t>
                </a:r>
                <a:r>
                  <a:rPr lang="es-CO" sz="1700"/>
                  <a:t> </a:t>
                </a:r>
                <a:r>
                  <a:rPr lang="es-ES" sz="1700" smtClean="0"/>
                  <a:t>se debe obtener C</a:t>
                </a:r>
                <a:r>
                  <a:rPr lang="es-ES" sz="1700" baseline="-25000" smtClean="0"/>
                  <a:t>0</a:t>
                </a:r>
              </a:p>
              <a:p>
                <a:pPr marL="0" indent="0">
                  <a:buNone/>
                </a:pPr>
                <a:endParaRPr lang="es-CO" sz="1700"/>
              </a:p>
              <a:p>
                <a:pPr marL="0" indent="0">
                  <a:buNone/>
                </a:pPr>
                <a14:m>
                  <m:oMathPara xmlns:m="http://schemas.openxmlformats.org/officeDocument/2006/math">
                    <m:oMathParaPr>
                      <m:jc m:val="centerGroup"/>
                    </m:oMathParaPr>
                    <m:oMath xmlns:m="http://schemas.openxmlformats.org/officeDocument/2006/math">
                      <m:sSub>
                        <m:sSubPr>
                          <m:ctrlPr>
                            <a:rPr lang="es-ES" sz="1700" i="1" smtClean="0">
                              <a:latin typeface="Cambria Math"/>
                            </a:rPr>
                          </m:ctrlPr>
                        </m:sSubPr>
                        <m:e>
                          <m:r>
                            <m:rPr>
                              <m:sty m:val="p"/>
                            </m:rPr>
                            <a:rPr lang="es-ES" sz="1700" b="0" i="0" smtClean="0">
                              <a:latin typeface="Cambria Math"/>
                            </a:rPr>
                            <m:t>C</m:t>
                          </m:r>
                        </m:e>
                        <m:sub>
                          <m:r>
                            <a:rPr lang="es-ES" sz="1700" b="0" i="0" smtClean="0">
                              <a:latin typeface="Cambria Math"/>
                            </a:rPr>
                            <m:t>0</m:t>
                          </m:r>
                        </m:sub>
                      </m:sSub>
                      <m:r>
                        <a:rPr lang="es-ES" sz="1700" b="0" i="0" smtClean="0">
                          <a:latin typeface="Cambria Math"/>
                        </a:rPr>
                        <m:t>=</m:t>
                      </m:r>
                      <m:f>
                        <m:fPr>
                          <m:ctrlPr>
                            <a:rPr lang="es-ES" sz="1700" b="0" i="1" smtClean="0">
                              <a:latin typeface="Cambria Math"/>
                            </a:rPr>
                          </m:ctrlPr>
                        </m:fPr>
                        <m:num>
                          <m:r>
                            <a:rPr lang="es-ES" sz="1700" b="0" i="0" smtClean="0">
                              <a:latin typeface="Cambria Math"/>
                            </a:rPr>
                            <m:t>100000</m:t>
                          </m:r>
                          <m:r>
                            <m:rPr>
                              <m:sty m:val="p"/>
                            </m:rPr>
                            <a:rPr lang="es-ES" sz="1700" b="0" i="0" smtClean="0">
                              <a:latin typeface="Cambria Math"/>
                            </a:rPr>
                            <m:t>mcg</m:t>
                          </m:r>
                        </m:num>
                        <m:den>
                          <m:r>
                            <a:rPr lang="es-ES" sz="1700" b="0" i="0" smtClean="0">
                              <a:latin typeface="Cambria Math"/>
                            </a:rPr>
                            <m:t>10000</m:t>
                          </m:r>
                          <m:r>
                            <m:rPr>
                              <m:sty m:val="p"/>
                            </m:rPr>
                            <a:rPr lang="es-ES" sz="1700" b="0" i="0" smtClean="0">
                              <a:latin typeface="Cambria Math"/>
                            </a:rPr>
                            <m:t>mL</m:t>
                          </m:r>
                        </m:den>
                      </m:f>
                      <m:r>
                        <a:rPr lang="es-ES" sz="1700" b="0" i="0" smtClean="0">
                          <a:latin typeface="Cambria Math"/>
                        </a:rPr>
                        <m:t>=10</m:t>
                      </m:r>
                      <m:r>
                        <m:rPr>
                          <m:sty m:val="p"/>
                        </m:rPr>
                        <a:rPr lang="es-ES" sz="1700" b="0" i="0" smtClean="0">
                          <a:latin typeface="Cambria Math"/>
                        </a:rPr>
                        <m:t>mcg</m:t>
                      </m:r>
                      <m:r>
                        <a:rPr lang="es-ES" sz="1700" b="0" i="0" smtClean="0">
                          <a:latin typeface="Cambria Math"/>
                        </a:rPr>
                        <m:t>/</m:t>
                      </m:r>
                      <m:r>
                        <m:rPr>
                          <m:sty m:val="p"/>
                        </m:rPr>
                        <a:rPr lang="es-ES" sz="1700" b="0" i="0" smtClean="0">
                          <a:latin typeface="Cambria Math"/>
                        </a:rPr>
                        <m:t>mL</m:t>
                      </m:r>
                    </m:oMath>
                  </m:oMathPara>
                </a14:m>
                <a:endParaRPr lang="es-ES" sz="1700" smtClean="0"/>
              </a:p>
              <a:p>
                <a:pPr marL="0" indent="0">
                  <a:buNone/>
                </a:pPr>
                <a:endParaRPr lang="es-ES" sz="1700" smtClean="0"/>
              </a:p>
              <a:p>
                <a:pPr marL="0" indent="0">
                  <a:buNone/>
                </a:pPr>
                <a14:m>
                  <m:oMathPara xmlns:m="http://schemas.openxmlformats.org/officeDocument/2006/math">
                    <m:oMathParaPr>
                      <m:jc m:val="centerGroup"/>
                    </m:oMathParaPr>
                    <m:oMath xmlns:m="http://schemas.openxmlformats.org/officeDocument/2006/math">
                      <m:sSub>
                        <m:sSubPr>
                          <m:ctrlPr>
                            <a:rPr lang="es-ES" sz="1700" i="1">
                              <a:latin typeface="Cambria Math"/>
                            </a:rPr>
                          </m:ctrlPr>
                        </m:sSubPr>
                        <m:e>
                          <m:r>
                            <m:rPr>
                              <m:sty m:val="p"/>
                            </m:rPr>
                            <a:rPr lang="es-ES" sz="1700">
                              <a:latin typeface="Cambria Math"/>
                            </a:rPr>
                            <m:t>t</m:t>
                          </m:r>
                        </m:e>
                        <m:sub>
                          <m:r>
                            <m:rPr>
                              <m:sty m:val="p"/>
                            </m:rPr>
                            <a:rPr lang="es-ES" sz="1700">
                              <a:latin typeface="Cambria Math"/>
                            </a:rPr>
                            <m:t>eff</m:t>
                          </m:r>
                        </m:sub>
                      </m:sSub>
                      <m:r>
                        <a:rPr lang="es-ES" sz="1700">
                          <a:latin typeface="Cambria Math"/>
                        </a:rPr>
                        <m:t>=</m:t>
                      </m:r>
                      <m:f>
                        <m:fPr>
                          <m:ctrlPr>
                            <a:rPr lang="es-ES" sz="1700" i="1">
                              <a:latin typeface="Cambria Math"/>
                            </a:rPr>
                          </m:ctrlPr>
                        </m:fPr>
                        <m:num>
                          <m:r>
                            <a:rPr lang="es-ES" sz="1700">
                              <a:latin typeface="Cambria Math"/>
                            </a:rPr>
                            <m:t>2.303·</m:t>
                          </m:r>
                          <m:d>
                            <m:dPr>
                              <m:ctrlPr>
                                <a:rPr lang="es-ES" sz="1700" i="1">
                                  <a:latin typeface="Cambria Math"/>
                                </a:rPr>
                              </m:ctrlPr>
                            </m:dPr>
                            <m:e>
                              <m:func>
                                <m:funcPr>
                                  <m:ctrlPr>
                                    <a:rPr lang="es-ES" sz="1700" i="1">
                                      <a:latin typeface="Cambria Math"/>
                                    </a:rPr>
                                  </m:ctrlPr>
                                </m:funcPr>
                                <m:fName>
                                  <m:r>
                                    <m:rPr>
                                      <m:sty m:val="p"/>
                                    </m:rPr>
                                    <a:rPr lang="es-ES" sz="1700">
                                      <a:latin typeface="Cambria Math"/>
                                    </a:rPr>
                                    <m:t>log</m:t>
                                  </m:r>
                                </m:fName>
                                <m:e>
                                  <m:f>
                                    <m:fPr>
                                      <m:ctrlPr>
                                        <a:rPr lang="es-ES" sz="1700" i="1">
                                          <a:latin typeface="Cambria Math"/>
                                        </a:rPr>
                                      </m:ctrlPr>
                                    </m:fPr>
                                    <m:num>
                                      <m:sSub>
                                        <m:sSubPr>
                                          <m:ctrlPr>
                                            <a:rPr lang="es-ES" sz="1700" i="1">
                                              <a:latin typeface="Cambria Math"/>
                                            </a:rPr>
                                          </m:ctrlPr>
                                        </m:sSubPr>
                                        <m:e>
                                          <m:r>
                                            <m:rPr>
                                              <m:sty m:val="p"/>
                                            </m:rPr>
                                            <a:rPr lang="es-ES" sz="1700" b="0" i="0" smtClean="0">
                                              <a:latin typeface="Cambria Math"/>
                                            </a:rPr>
                                            <m:t>D</m:t>
                                          </m:r>
                                        </m:e>
                                        <m:sub>
                                          <m:r>
                                            <a:rPr lang="es-ES" sz="1700">
                                              <a:latin typeface="Cambria Math"/>
                                            </a:rPr>
                                            <m:t>0</m:t>
                                          </m:r>
                                        </m:sub>
                                      </m:sSub>
                                    </m:num>
                                    <m:den>
                                      <m:sSub>
                                        <m:sSubPr>
                                          <m:ctrlPr>
                                            <a:rPr lang="es-ES" sz="1700" i="1">
                                              <a:latin typeface="Cambria Math"/>
                                            </a:rPr>
                                          </m:ctrlPr>
                                        </m:sSubPr>
                                        <m:e>
                                          <m:r>
                                            <m:rPr>
                                              <m:sty m:val="p"/>
                                            </m:rPr>
                                            <a:rPr lang="es-ES" sz="1700">
                                              <a:latin typeface="Cambria Math"/>
                                            </a:rPr>
                                            <m:t>V</m:t>
                                          </m:r>
                                        </m:e>
                                        <m:sub>
                                          <m:r>
                                            <m:rPr>
                                              <m:sty m:val="p"/>
                                            </m:rPr>
                                            <a:rPr lang="es-ES" sz="1700">
                                              <a:latin typeface="Cambria Math"/>
                                            </a:rPr>
                                            <m:t>D</m:t>
                                          </m:r>
                                        </m:sub>
                                      </m:sSub>
                                    </m:den>
                                  </m:f>
                                </m:e>
                              </m:func>
                              <m:r>
                                <a:rPr lang="es-ES" sz="1700">
                                  <a:latin typeface="Cambria Math"/>
                                </a:rPr>
                                <m:t>−</m:t>
                              </m:r>
                              <m:func>
                                <m:funcPr>
                                  <m:ctrlPr>
                                    <a:rPr lang="es-ES" sz="1700" i="1">
                                      <a:latin typeface="Cambria Math"/>
                                    </a:rPr>
                                  </m:ctrlPr>
                                </m:funcPr>
                                <m:fName>
                                  <m:r>
                                    <m:rPr>
                                      <m:sty m:val="p"/>
                                    </m:rPr>
                                    <a:rPr lang="es-ES" sz="1700">
                                      <a:latin typeface="Cambria Math"/>
                                    </a:rPr>
                                    <m:t>log</m:t>
                                  </m:r>
                                </m:fName>
                                <m:e>
                                  <m:r>
                                    <m:rPr>
                                      <m:sty m:val="p"/>
                                    </m:rPr>
                                    <a:rPr lang="es-ES" sz="1700">
                                      <a:latin typeface="Cambria Math"/>
                                    </a:rPr>
                                    <m:t>CME</m:t>
                                  </m:r>
                                </m:e>
                              </m:func>
                            </m:e>
                          </m:d>
                        </m:num>
                        <m:den>
                          <m:sSub>
                            <m:sSubPr>
                              <m:ctrlPr>
                                <a:rPr lang="es-ES" sz="1700" i="1">
                                  <a:latin typeface="Cambria Math"/>
                                </a:rPr>
                              </m:ctrlPr>
                            </m:sSubPr>
                            <m:e>
                              <m:r>
                                <m:rPr>
                                  <m:sty m:val="p"/>
                                </m:rPr>
                                <a:rPr lang="es-ES" sz="1700">
                                  <a:latin typeface="Cambria Math"/>
                                </a:rPr>
                                <m:t>k</m:t>
                              </m:r>
                            </m:e>
                            <m:sub>
                              <m:r>
                                <m:rPr>
                                  <m:sty m:val="p"/>
                                </m:rPr>
                                <a:rPr lang="es-ES" sz="1700">
                                  <a:latin typeface="Cambria Math"/>
                                </a:rPr>
                                <m:t>E</m:t>
                              </m:r>
                            </m:sub>
                          </m:sSub>
                        </m:den>
                      </m:f>
                      <m:r>
                        <a:rPr lang="es-ES" sz="1700" b="0" i="1" smtClean="0">
                          <a:latin typeface="Cambria Math"/>
                        </a:rPr>
                        <m:t>=</m:t>
                      </m:r>
                      <m:f>
                        <m:fPr>
                          <m:ctrlPr>
                            <a:rPr lang="es-ES" sz="1700" b="0" i="1" smtClean="0">
                              <a:latin typeface="Cambria Math"/>
                            </a:rPr>
                          </m:ctrlPr>
                        </m:fPr>
                        <m:num>
                          <m:r>
                            <a:rPr lang="es-ES" sz="1700" b="0" i="0" smtClean="0">
                              <a:latin typeface="Cambria Math"/>
                            </a:rPr>
                            <m:t>2.303·</m:t>
                          </m:r>
                          <m:d>
                            <m:dPr>
                              <m:ctrlPr>
                                <a:rPr lang="es-ES" sz="1700" b="0" i="1" smtClean="0">
                                  <a:latin typeface="Cambria Math"/>
                                </a:rPr>
                              </m:ctrlPr>
                            </m:dPr>
                            <m:e>
                              <m:func>
                                <m:funcPr>
                                  <m:ctrlPr>
                                    <a:rPr lang="es-ES" sz="1700" b="0" i="1" smtClean="0">
                                      <a:latin typeface="Cambria Math"/>
                                    </a:rPr>
                                  </m:ctrlPr>
                                </m:funcPr>
                                <m:fName>
                                  <m:r>
                                    <m:rPr>
                                      <m:sty m:val="p"/>
                                    </m:rPr>
                                    <a:rPr lang="es-ES" sz="1700" b="0" i="0" smtClean="0">
                                      <a:latin typeface="Cambria Math"/>
                                    </a:rPr>
                                    <m:t>log</m:t>
                                  </m:r>
                                </m:fName>
                                <m:e>
                                  <m:r>
                                    <a:rPr lang="es-ES" sz="1700" b="0" i="0" smtClean="0">
                                      <a:latin typeface="Cambria Math"/>
                                    </a:rPr>
                                    <m:t>10</m:t>
                                  </m:r>
                                </m:e>
                              </m:func>
                              <m:r>
                                <a:rPr lang="es-ES" sz="1700" b="0" i="0" smtClean="0">
                                  <a:latin typeface="Cambria Math"/>
                                </a:rPr>
                                <m:t>−</m:t>
                              </m:r>
                              <m:func>
                                <m:funcPr>
                                  <m:ctrlPr>
                                    <a:rPr lang="es-ES" sz="1700" b="0" i="1" smtClean="0">
                                      <a:latin typeface="Cambria Math"/>
                                    </a:rPr>
                                  </m:ctrlPr>
                                </m:funcPr>
                                <m:fName>
                                  <m:r>
                                    <m:rPr>
                                      <m:sty m:val="p"/>
                                    </m:rPr>
                                    <a:rPr lang="es-ES" sz="1700" b="0" i="0" smtClean="0">
                                      <a:latin typeface="Cambria Math"/>
                                    </a:rPr>
                                    <m:t>log</m:t>
                                  </m:r>
                                </m:fName>
                                <m:e>
                                  <m:r>
                                    <a:rPr lang="es-ES" sz="1700" b="0" i="0" smtClean="0">
                                      <a:latin typeface="Cambria Math"/>
                                    </a:rPr>
                                    <m:t>0.1</m:t>
                                  </m:r>
                                </m:e>
                              </m:func>
                            </m:e>
                          </m:d>
                        </m:num>
                        <m:den>
                          <m:r>
                            <a:rPr lang="es-ES" sz="1700" b="0" i="0" smtClean="0">
                              <a:latin typeface="Cambria Math"/>
                            </a:rPr>
                            <m:t>1 </m:t>
                          </m:r>
                          <m:sSup>
                            <m:sSupPr>
                              <m:ctrlPr>
                                <a:rPr lang="es-ES" sz="1700" b="0" i="1" smtClean="0">
                                  <a:latin typeface="Cambria Math"/>
                                </a:rPr>
                              </m:ctrlPr>
                            </m:sSupPr>
                            <m:e>
                              <m:r>
                                <m:rPr>
                                  <m:sty m:val="p"/>
                                </m:rPr>
                                <a:rPr lang="es-ES" sz="1700" b="0" i="0" smtClean="0">
                                  <a:latin typeface="Cambria Math"/>
                                </a:rPr>
                                <m:t>h</m:t>
                              </m:r>
                            </m:e>
                            <m:sup>
                              <m:r>
                                <a:rPr lang="es-ES" sz="1700" b="0" i="0" smtClean="0">
                                  <a:latin typeface="Cambria Math"/>
                                </a:rPr>
                                <m:t>−1</m:t>
                              </m:r>
                            </m:sup>
                          </m:sSup>
                        </m:den>
                      </m:f>
                      <m:r>
                        <a:rPr lang="es-ES" sz="1700" b="0" i="0" smtClean="0">
                          <a:latin typeface="Cambria Math"/>
                        </a:rPr>
                        <m:t>=4.61 </m:t>
                      </m:r>
                      <m:r>
                        <m:rPr>
                          <m:sty m:val="p"/>
                        </m:rPr>
                        <a:rPr lang="es-ES" sz="1700" b="0" i="0" smtClean="0">
                          <a:latin typeface="Cambria Math"/>
                        </a:rPr>
                        <m:t>h</m:t>
                      </m:r>
                    </m:oMath>
                  </m:oMathPara>
                </a14:m>
                <a:endParaRPr lang="es-CO" sz="1700"/>
              </a:p>
              <a:p>
                <a:endParaRPr lang="es-ES" sz="1700" smtClean="0"/>
              </a:p>
              <a:p>
                <a:r>
                  <a:rPr lang="es-ES" sz="1700" smtClean="0"/>
                  <a:t>¿</a:t>
                </a:r>
                <a:r>
                  <a:rPr lang="es-ES" sz="1700"/>
                  <a:t>Cuál es la nueva duración de efecto para este </a:t>
                </a:r>
                <a:r>
                  <a:rPr lang="es-ES" sz="1700" smtClean="0"/>
                  <a:t>fármaco </a:t>
                </a:r>
                <a:r>
                  <a:rPr lang="es-ES" sz="1700"/>
                  <a:t>si la dosis se incrementa a 1000mg (10 veces</a:t>
                </a:r>
                <a:r>
                  <a:rPr lang="es-ES" sz="1700" smtClean="0"/>
                  <a:t>)?</a:t>
                </a:r>
              </a:p>
              <a:p>
                <a:endParaRPr lang="es-ES" sz="1700" smtClean="0"/>
              </a:p>
              <a:p>
                <a:pPr marL="0" indent="0">
                  <a:buNone/>
                </a:pPr>
                <a14:m>
                  <m:oMathPara xmlns:m="http://schemas.openxmlformats.org/officeDocument/2006/math">
                    <m:oMathParaPr>
                      <m:jc m:val="centerGroup"/>
                    </m:oMathParaPr>
                    <m:oMath xmlns:m="http://schemas.openxmlformats.org/officeDocument/2006/math">
                      <m:sSub>
                        <m:sSubPr>
                          <m:ctrlPr>
                            <a:rPr lang="es-ES" sz="1700" i="1">
                              <a:latin typeface="Cambria Math"/>
                            </a:rPr>
                          </m:ctrlPr>
                        </m:sSubPr>
                        <m:e>
                          <m:r>
                            <m:rPr>
                              <m:sty m:val="p"/>
                            </m:rPr>
                            <a:rPr lang="es-ES" sz="1700">
                              <a:latin typeface="Cambria Math"/>
                            </a:rPr>
                            <m:t>t</m:t>
                          </m:r>
                        </m:e>
                        <m:sub>
                          <m:r>
                            <m:rPr>
                              <m:sty m:val="p"/>
                            </m:rPr>
                            <a:rPr lang="es-ES" sz="1700">
                              <a:latin typeface="Cambria Math"/>
                            </a:rPr>
                            <m:t>eff</m:t>
                          </m:r>
                        </m:sub>
                      </m:sSub>
                      <m:r>
                        <a:rPr lang="es-ES" sz="1700">
                          <a:latin typeface="Cambria Math"/>
                        </a:rPr>
                        <m:t>=</m:t>
                      </m:r>
                      <m:f>
                        <m:fPr>
                          <m:ctrlPr>
                            <a:rPr lang="es-ES" sz="1700" i="1">
                              <a:latin typeface="Cambria Math"/>
                            </a:rPr>
                          </m:ctrlPr>
                        </m:fPr>
                        <m:num>
                          <m:r>
                            <a:rPr lang="es-ES" sz="1700">
                              <a:latin typeface="Cambria Math"/>
                            </a:rPr>
                            <m:t>2.303·</m:t>
                          </m:r>
                          <m:d>
                            <m:dPr>
                              <m:ctrlPr>
                                <a:rPr lang="es-ES" sz="1700" i="1">
                                  <a:latin typeface="Cambria Math"/>
                                </a:rPr>
                              </m:ctrlPr>
                            </m:dPr>
                            <m:e>
                              <m:func>
                                <m:funcPr>
                                  <m:ctrlPr>
                                    <a:rPr lang="es-ES" sz="1700" i="1">
                                      <a:latin typeface="Cambria Math"/>
                                    </a:rPr>
                                  </m:ctrlPr>
                                </m:funcPr>
                                <m:fName>
                                  <m:r>
                                    <m:rPr>
                                      <m:sty m:val="p"/>
                                    </m:rPr>
                                    <a:rPr lang="es-ES" sz="1700">
                                      <a:latin typeface="Cambria Math"/>
                                    </a:rPr>
                                    <m:t>log</m:t>
                                  </m:r>
                                </m:fName>
                                <m:e>
                                  <m:f>
                                    <m:fPr>
                                      <m:ctrlPr>
                                        <a:rPr lang="es-ES" sz="1700" i="1">
                                          <a:latin typeface="Cambria Math"/>
                                        </a:rPr>
                                      </m:ctrlPr>
                                    </m:fPr>
                                    <m:num>
                                      <m:sSub>
                                        <m:sSubPr>
                                          <m:ctrlPr>
                                            <a:rPr lang="es-ES" sz="1700" i="1">
                                              <a:latin typeface="Cambria Math"/>
                                            </a:rPr>
                                          </m:ctrlPr>
                                        </m:sSubPr>
                                        <m:e>
                                          <m:r>
                                            <m:rPr>
                                              <m:sty m:val="p"/>
                                            </m:rPr>
                                            <a:rPr lang="es-ES" sz="1700">
                                              <a:latin typeface="Cambria Math"/>
                                            </a:rPr>
                                            <m:t>D</m:t>
                                          </m:r>
                                        </m:e>
                                        <m:sub>
                                          <m:r>
                                            <a:rPr lang="es-ES" sz="1700">
                                              <a:latin typeface="Cambria Math"/>
                                            </a:rPr>
                                            <m:t>0</m:t>
                                          </m:r>
                                        </m:sub>
                                      </m:sSub>
                                    </m:num>
                                    <m:den>
                                      <m:sSub>
                                        <m:sSubPr>
                                          <m:ctrlPr>
                                            <a:rPr lang="es-ES" sz="1700" i="1">
                                              <a:latin typeface="Cambria Math"/>
                                            </a:rPr>
                                          </m:ctrlPr>
                                        </m:sSubPr>
                                        <m:e>
                                          <m:r>
                                            <m:rPr>
                                              <m:sty m:val="p"/>
                                            </m:rPr>
                                            <a:rPr lang="es-ES" sz="1700">
                                              <a:latin typeface="Cambria Math"/>
                                            </a:rPr>
                                            <m:t>V</m:t>
                                          </m:r>
                                        </m:e>
                                        <m:sub>
                                          <m:r>
                                            <m:rPr>
                                              <m:sty m:val="p"/>
                                            </m:rPr>
                                            <a:rPr lang="es-ES" sz="1700">
                                              <a:latin typeface="Cambria Math"/>
                                            </a:rPr>
                                            <m:t>D</m:t>
                                          </m:r>
                                        </m:sub>
                                      </m:sSub>
                                    </m:den>
                                  </m:f>
                                </m:e>
                              </m:func>
                              <m:r>
                                <a:rPr lang="es-ES" sz="1700">
                                  <a:latin typeface="Cambria Math"/>
                                </a:rPr>
                                <m:t>−</m:t>
                              </m:r>
                              <m:func>
                                <m:funcPr>
                                  <m:ctrlPr>
                                    <a:rPr lang="es-ES" sz="1700" i="1">
                                      <a:latin typeface="Cambria Math"/>
                                    </a:rPr>
                                  </m:ctrlPr>
                                </m:funcPr>
                                <m:fName>
                                  <m:r>
                                    <m:rPr>
                                      <m:sty m:val="p"/>
                                    </m:rPr>
                                    <a:rPr lang="es-ES" sz="1700">
                                      <a:latin typeface="Cambria Math"/>
                                    </a:rPr>
                                    <m:t>log</m:t>
                                  </m:r>
                                </m:fName>
                                <m:e>
                                  <m:r>
                                    <m:rPr>
                                      <m:sty m:val="p"/>
                                    </m:rPr>
                                    <a:rPr lang="es-ES" sz="1700">
                                      <a:latin typeface="Cambria Math"/>
                                    </a:rPr>
                                    <m:t>CME</m:t>
                                  </m:r>
                                </m:e>
                              </m:func>
                            </m:e>
                          </m:d>
                        </m:num>
                        <m:den>
                          <m:sSub>
                            <m:sSubPr>
                              <m:ctrlPr>
                                <a:rPr lang="es-ES" sz="1700" i="1">
                                  <a:latin typeface="Cambria Math"/>
                                </a:rPr>
                              </m:ctrlPr>
                            </m:sSubPr>
                            <m:e>
                              <m:r>
                                <m:rPr>
                                  <m:sty m:val="p"/>
                                </m:rPr>
                                <a:rPr lang="es-ES" sz="1700">
                                  <a:latin typeface="Cambria Math"/>
                                </a:rPr>
                                <m:t>k</m:t>
                              </m:r>
                            </m:e>
                            <m:sub>
                              <m:r>
                                <m:rPr>
                                  <m:sty m:val="p"/>
                                </m:rPr>
                                <a:rPr lang="es-ES" sz="1700">
                                  <a:latin typeface="Cambria Math"/>
                                </a:rPr>
                                <m:t>E</m:t>
                              </m:r>
                            </m:sub>
                          </m:sSub>
                        </m:den>
                      </m:f>
                      <m:r>
                        <a:rPr lang="es-ES" sz="1700" i="1">
                          <a:latin typeface="Cambria Math"/>
                        </a:rPr>
                        <m:t>=</m:t>
                      </m:r>
                      <m:f>
                        <m:fPr>
                          <m:ctrlPr>
                            <a:rPr lang="es-ES" sz="1700" i="1">
                              <a:latin typeface="Cambria Math"/>
                            </a:rPr>
                          </m:ctrlPr>
                        </m:fPr>
                        <m:num>
                          <m:r>
                            <a:rPr lang="es-ES" sz="1700">
                              <a:latin typeface="Cambria Math"/>
                            </a:rPr>
                            <m:t>2.303·</m:t>
                          </m:r>
                          <m:d>
                            <m:dPr>
                              <m:ctrlPr>
                                <a:rPr lang="es-ES" sz="1700" i="1">
                                  <a:latin typeface="Cambria Math"/>
                                </a:rPr>
                              </m:ctrlPr>
                            </m:dPr>
                            <m:e>
                              <m:func>
                                <m:funcPr>
                                  <m:ctrlPr>
                                    <a:rPr lang="es-ES" sz="1700" i="1">
                                      <a:latin typeface="Cambria Math"/>
                                    </a:rPr>
                                  </m:ctrlPr>
                                </m:funcPr>
                                <m:fName>
                                  <m:r>
                                    <m:rPr>
                                      <m:sty m:val="p"/>
                                    </m:rPr>
                                    <a:rPr lang="es-ES" sz="1700">
                                      <a:latin typeface="Cambria Math"/>
                                    </a:rPr>
                                    <m:t>log</m:t>
                                  </m:r>
                                </m:fName>
                                <m:e>
                                  <m:r>
                                    <a:rPr lang="es-ES" sz="1700">
                                      <a:latin typeface="Cambria Math"/>
                                    </a:rPr>
                                    <m:t>1</m:t>
                                  </m:r>
                                  <m:r>
                                    <a:rPr lang="es-ES" sz="1700" b="0" i="0" smtClean="0">
                                      <a:latin typeface="Cambria Math"/>
                                    </a:rPr>
                                    <m:t>0</m:t>
                                  </m:r>
                                  <m:r>
                                    <a:rPr lang="es-ES" sz="1700">
                                      <a:latin typeface="Cambria Math"/>
                                    </a:rPr>
                                    <m:t>0</m:t>
                                  </m:r>
                                </m:e>
                              </m:func>
                              <m:r>
                                <a:rPr lang="es-ES" sz="1700">
                                  <a:latin typeface="Cambria Math"/>
                                </a:rPr>
                                <m:t>−</m:t>
                              </m:r>
                              <m:func>
                                <m:funcPr>
                                  <m:ctrlPr>
                                    <a:rPr lang="es-ES" sz="1700" i="1">
                                      <a:latin typeface="Cambria Math"/>
                                    </a:rPr>
                                  </m:ctrlPr>
                                </m:funcPr>
                                <m:fName>
                                  <m:r>
                                    <m:rPr>
                                      <m:sty m:val="p"/>
                                    </m:rPr>
                                    <a:rPr lang="es-ES" sz="1700">
                                      <a:latin typeface="Cambria Math"/>
                                    </a:rPr>
                                    <m:t>log</m:t>
                                  </m:r>
                                </m:fName>
                                <m:e>
                                  <m:r>
                                    <a:rPr lang="es-ES" sz="1700">
                                      <a:latin typeface="Cambria Math"/>
                                    </a:rPr>
                                    <m:t>0.1</m:t>
                                  </m:r>
                                </m:e>
                              </m:func>
                            </m:e>
                          </m:d>
                        </m:num>
                        <m:den>
                          <m:r>
                            <a:rPr lang="es-ES" sz="1700">
                              <a:latin typeface="Cambria Math"/>
                            </a:rPr>
                            <m:t>1 </m:t>
                          </m:r>
                          <m:sSup>
                            <m:sSupPr>
                              <m:ctrlPr>
                                <a:rPr lang="es-ES" sz="1700" i="1">
                                  <a:latin typeface="Cambria Math"/>
                                </a:rPr>
                              </m:ctrlPr>
                            </m:sSupPr>
                            <m:e>
                              <m:r>
                                <m:rPr>
                                  <m:sty m:val="p"/>
                                </m:rPr>
                                <a:rPr lang="es-ES" sz="1700">
                                  <a:latin typeface="Cambria Math"/>
                                </a:rPr>
                                <m:t>h</m:t>
                              </m:r>
                            </m:e>
                            <m:sup>
                              <m:r>
                                <a:rPr lang="es-ES" sz="1700">
                                  <a:latin typeface="Cambria Math"/>
                                </a:rPr>
                                <m:t>−1</m:t>
                              </m:r>
                            </m:sup>
                          </m:sSup>
                        </m:den>
                      </m:f>
                      <m:r>
                        <a:rPr lang="es-ES" sz="1700">
                          <a:latin typeface="Cambria Math"/>
                        </a:rPr>
                        <m:t>=6.91 </m:t>
                      </m:r>
                      <m:r>
                        <m:rPr>
                          <m:sty m:val="p"/>
                        </m:rPr>
                        <a:rPr lang="es-ES" sz="1700">
                          <a:latin typeface="Cambria Math"/>
                        </a:rPr>
                        <m:t>h</m:t>
                      </m:r>
                    </m:oMath>
                  </m:oMathPara>
                </a14:m>
                <a:endParaRPr lang="es-CO" sz="1700"/>
              </a:p>
              <a:p>
                <a:pPr marL="0" indent="0">
                  <a:buNone/>
                </a:pPr>
                <a:r>
                  <a:rPr lang="es-ES" sz="1700" smtClean="0"/>
                  <a:t>La duración del efecto es aumenta en 50% por el incremento de 10  veces la dosis.</a:t>
                </a:r>
                <a:endParaRPr lang="es-ES" sz="1700"/>
              </a:p>
            </p:txBody>
          </p:sp>
        </mc:Choice>
        <mc:Fallback xmlns="">
          <p:sp>
            <p:nvSpPr>
              <p:cNvPr id="4" name="3 Marcador de contenido"/>
              <p:cNvSpPr>
                <a:spLocks noGrp="1" noRot="1" noChangeAspect="1" noMove="1" noResize="1" noEditPoints="1" noAdjustHandles="1" noChangeArrowheads="1" noChangeShapeType="1" noTextEdit="1"/>
              </p:cNvSpPr>
              <p:nvPr>
                <p:ph idx="1"/>
              </p:nvPr>
            </p:nvSpPr>
            <p:spPr>
              <a:xfrm>
                <a:off x="457200" y="1412776"/>
                <a:ext cx="8229600" cy="4896544"/>
              </a:xfrm>
              <a:blipFill rotWithShape="1">
                <a:blip r:embed="rId3"/>
                <a:stretch>
                  <a:fillRect l="-444" t="-374"/>
                </a:stretch>
              </a:blipFill>
            </p:spPr>
            <p:txBody>
              <a:bodyPr/>
              <a:lstStyle/>
              <a:p>
                <a:r>
                  <a:rPr lang="es-CO">
                    <a:noFill/>
                  </a:rPr>
                  <a:t> </a:t>
                </a:r>
              </a:p>
            </p:txBody>
          </p:sp>
        </mc:Fallback>
      </mc:AlternateContent>
    </p:spTree>
    <p:extLst>
      <p:ext uri="{BB962C8B-B14F-4D97-AF65-F5344CB8AC3E}">
        <p14:creationId xmlns:p14="http://schemas.microsoft.com/office/powerpoint/2010/main" val="72979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400" b="1" smtClean="0">
                <a:solidFill>
                  <a:schemeClr val="bg1"/>
                </a:solidFill>
              </a:rPr>
              <a:t>Efecto de la vida media en la duración de la acción farmacológica</a:t>
            </a:r>
            <a:endParaRPr lang="es-CO" sz="2400" b="1">
              <a:solidFill>
                <a:schemeClr val="bg1"/>
              </a:solidFill>
            </a:endParaRPr>
          </a:p>
        </p:txBody>
      </p:sp>
      <mc:AlternateContent xmlns:mc="http://schemas.openxmlformats.org/markup-compatibility/2006" xmlns:a14="http://schemas.microsoft.com/office/drawing/2010/main">
        <mc:Choice Requires="a14">
          <p:sp>
            <p:nvSpPr>
              <p:cNvPr id="5" name="4 Marcador de contenido"/>
              <p:cNvSpPr>
                <a:spLocks noGrp="1"/>
              </p:cNvSpPr>
              <p:nvPr>
                <p:ph idx="1"/>
              </p:nvPr>
            </p:nvSpPr>
            <p:spPr>
              <a:xfrm>
                <a:off x="1009171" y="1556792"/>
                <a:ext cx="2654316" cy="369332"/>
              </a:xfrm>
              <a:prstGeom prst="rect">
                <a:avLst/>
              </a:prstGeom>
            </p:spPr>
            <p:txBody>
              <a:bodyPr wrap="square">
                <a:spAutoFit/>
              </a:bodyPr>
              <a:lstStyle/>
              <a:p>
                <a:pPr marL="0" indent="0">
                  <a:buNone/>
                </a:pPr>
                <a14:m>
                  <m:oMathPara xmlns:m="http://schemas.openxmlformats.org/officeDocument/2006/math">
                    <m:oMathParaPr>
                      <m:jc m:val="center"/>
                    </m:oMathParaPr>
                    <m:oMath xmlns:m="http://schemas.openxmlformats.org/officeDocument/2006/math">
                      <m:func>
                        <m:funcPr>
                          <m:ctrlPr>
                            <a:rPr lang="es-CO" sz="1800" i="1" smtClean="0">
                              <a:latin typeface="Cambria Math"/>
                            </a:rPr>
                          </m:ctrlPr>
                        </m:funcPr>
                        <m:fName>
                          <m:r>
                            <m:rPr>
                              <m:sty m:val="p"/>
                            </m:rPr>
                            <a:rPr lang="es-CO" sz="1800" i="0" smtClean="0">
                              <a:latin typeface="Cambria Math"/>
                            </a:rPr>
                            <m:t>ln</m:t>
                          </m:r>
                        </m:fName>
                        <m:e>
                          <m:sSub>
                            <m:sSubPr>
                              <m:ctrlPr>
                                <a:rPr lang="es-CO" sz="1800" i="1" smtClean="0">
                                  <a:latin typeface="Cambria Math"/>
                                </a:rPr>
                              </m:ctrlPr>
                            </m:sSubPr>
                            <m:e>
                              <m:r>
                                <m:rPr>
                                  <m:sty m:val="p"/>
                                </m:rPr>
                                <a:rPr lang="es-ES" sz="1800" b="0" i="0" smtClean="0">
                                  <a:latin typeface="Cambria Math"/>
                                </a:rPr>
                                <m:t>C</m:t>
                              </m:r>
                            </m:e>
                            <m:sub>
                              <m:r>
                                <m:rPr>
                                  <m:sty m:val="p"/>
                                </m:rPr>
                                <a:rPr lang="es-ES" sz="1800" b="0" i="0" smtClean="0">
                                  <a:latin typeface="Cambria Math"/>
                                </a:rPr>
                                <m:t>eff</m:t>
                              </m:r>
                            </m:sub>
                          </m:sSub>
                        </m:e>
                      </m:func>
                      <m:r>
                        <a:rPr lang="es-ES" sz="1800" b="0" i="0" smtClean="0">
                          <a:latin typeface="Cambria Math"/>
                        </a:rPr>
                        <m:t>=</m:t>
                      </m:r>
                      <m:func>
                        <m:funcPr>
                          <m:ctrlPr>
                            <a:rPr lang="es-ES" sz="1800" b="0" i="1" smtClean="0">
                              <a:latin typeface="Cambria Math"/>
                            </a:rPr>
                          </m:ctrlPr>
                        </m:funcPr>
                        <m:fName>
                          <m:r>
                            <m:rPr>
                              <m:sty m:val="p"/>
                            </m:rPr>
                            <a:rPr lang="es-ES" sz="1800" b="0" i="0" smtClean="0">
                              <a:latin typeface="Cambria Math"/>
                            </a:rPr>
                            <m:t>ln</m:t>
                          </m:r>
                        </m:fName>
                        <m:e>
                          <m:sSub>
                            <m:sSubPr>
                              <m:ctrlPr>
                                <a:rPr lang="es-ES" sz="1800" b="0" i="1" smtClean="0">
                                  <a:latin typeface="Cambria Math"/>
                                </a:rPr>
                              </m:ctrlPr>
                            </m:sSubPr>
                            <m:e>
                              <m:r>
                                <m:rPr>
                                  <m:sty m:val="p"/>
                                </m:rPr>
                                <a:rPr lang="es-ES" sz="1800" b="0" i="0" smtClean="0">
                                  <a:latin typeface="Cambria Math"/>
                                </a:rPr>
                                <m:t>C</m:t>
                              </m:r>
                            </m:e>
                            <m:sub>
                              <m:r>
                                <a:rPr lang="es-ES" sz="1800" b="0" i="0" smtClean="0">
                                  <a:latin typeface="Cambria Math"/>
                                </a:rPr>
                                <m:t>0</m:t>
                              </m:r>
                            </m:sub>
                          </m:sSub>
                        </m:e>
                      </m:func>
                      <m:r>
                        <a:rPr lang="es-ES" sz="1800" b="0" i="0" smtClean="0">
                          <a:latin typeface="Cambria Math"/>
                        </a:rPr>
                        <m:t>−</m:t>
                      </m:r>
                      <m:r>
                        <m:rPr>
                          <m:sty m:val="p"/>
                        </m:rPr>
                        <a:rPr lang="es-ES" sz="1800" b="0" i="0" smtClean="0">
                          <a:latin typeface="Cambria Math"/>
                        </a:rPr>
                        <m:t>k</m:t>
                      </m:r>
                      <m:r>
                        <a:rPr lang="es-ES" sz="1800" b="0" i="0" smtClean="0">
                          <a:latin typeface="Cambria Math"/>
                        </a:rPr>
                        <m:t>·</m:t>
                      </m:r>
                      <m:sSub>
                        <m:sSubPr>
                          <m:ctrlPr>
                            <a:rPr lang="es-ES" sz="1800" b="0" i="1" smtClean="0">
                              <a:latin typeface="Cambria Math"/>
                            </a:rPr>
                          </m:ctrlPr>
                        </m:sSubPr>
                        <m:e>
                          <m:r>
                            <m:rPr>
                              <m:sty m:val="p"/>
                            </m:rPr>
                            <a:rPr lang="es-ES" sz="1800" b="0" i="0" smtClean="0">
                              <a:latin typeface="Cambria Math"/>
                            </a:rPr>
                            <m:t>t</m:t>
                          </m:r>
                        </m:e>
                        <m:sub>
                          <m:r>
                            <m:rPr>
                              <m:sty m:val="p"/>
                            </m:rPr>
                            <a:rPr lang="es-ES" sz="1800" b="0" i="0" smtClean="0">
                              <a:latin typeface="Cambria Math"/>
                            </a:rPr>
                            <m:t>eff</m:t>
                          </m:r>
                        </m:sub>
                      </m:sSub>
                    </m:oMath>
                  </m:oMathPara>
                </a14:m>
                <a:endParaRPr lang="es-ES" sz="1800" b="0" smtClean="0"/>
              </a:p>
            </p:txBody>
          </p:sp>
        </mc:Choice>
        <mc:Fallback xmlns="">
          <p:sp>
            <p:nvSpPr>
              <p:cNvPr id="5" name="4 Marcador de contenido"/>
              <p:cNvSpPr>
                <a:spLocks noGrp="1" noRot="1" noChangeAspect="1" noMove="1" noResize="1" noEditPoints="1" noAdjustHandles="1" noChangeArrowheads="1" noChangeShapeType="1" noTextEdit="1"/>
              </p:cNvSpPr>
              <p:nvPr>
                <p:ph idx="1"/>
              </p:nvPr>
            </p:nvSpPr>
            <p:spPr>
              <a:xfrm>
                <a:off x="1009171" y="1556792"/>
                <a:ext cx="2654316" cy="369332"/>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2 Rectángulo redondeado"/>
              <p:cNvSpPr/>
              <p:nvPr/>
            </p:nvSpPr>
            <p:spPr>
              <a:xfrm>
                <a:off x="755576" y="5229200"/>
                <a:ext cx="3222657" cy="784116"/>
              </a:xfrm>
              <a:prstGeom prst="roundRect">
                <a:avLst/>
              </a:prstGeom>
              <a:solidFill>
                <a:srgbClr val="C0504D">
                  <a:alpha val="20000"/>
                </a:srgb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a:rPr>
                          </m:ctrlPr>
                        </m:sSubPr>
                        <m:e>
                          <m:r>
                            <m:rPr>
                              <m:sty m:val="p"/>
                            </m:rPr>
                            <a:rPr lang="es-ES">
                              <a:latin typeface="Cambria Math"/>
                            </a:rPr>
                            <m:t>t</m:t>
                          </m:r>
                        </m:e>
                        <m:sub>
                          <m:r>
                            <m:rPr>
                              <m:sty m:val="p"/>
                            </m:rPr>
                            <a:rPr lang="es-ES">
                              <a:latin typeface="Cambria Math"/>
                            </a:rPr>
                            <m:t>eff</m:t>
                          </m:r>
                        </m:sub>
                      </m:sSub>
                      <m:r>
                        <a:rPr lang="es-ES">
                          <a:latin typeface="Cambria Math"/>
                        </a:rPr>
                        <m:t>=</m:t>
                      </m:r>
                      <m:r>
                        <a:rPr lang="es-ES" i="1">
                          <a:latin typeface="Cambria Math"/>
                        </a:rPr>
                        <m:t>1.44·</m:t>
                      </m:r>
                      <m:sSub>
                        <m:sSubPr>
                          <m:ctrlPr>
                            <a:rPr lang="es-ES" i="1">
                              <a:latin typeface="Cambria Math"/>
                            </a:rPr>
                          </m:ctrlPr>
                        </m:sSubPr>
                        <m:e>
                          <m:r>
                            <a:rPr lang="es-ES" i="1">
                              <a:latin typeface="Cambria Math"/>
                            </a:rPr>
                            <m:t>𝑡</m:t>
                          </m:r>
                        </m:e>
                        <m:sub>
                          <m:r>
                            <a:rPr lang="es-ES" i="1">
                              <a:latin typeface="Cambria Math"/>
                            </a:rPr>
                            <m:t>1/2</m:t>
                          </m:r>
                        </m:sub>
                      </m:sSub>
                      <m:r>
                        <a:rPr lang="es-ES" i="1">
                          <a:latin typeface="Cambria Math"/>
                        </a:rPr>
                        <m:t>·</m:t>
                      </m:r>
                      <m:func>
                        <m:funcPr>
                          <m:ctrlPr>
                            <a:rPr lang="es-ES" i="1">
                              <a:latin typeface="Cambria Math"/>
                            </a:rPr>
                          </m:ctrlPr>
                        </m:funcPr>
                        <m:fName>
                          <m:r>
                            <m:rPr>
                              <m:sty m:val="p"/>
                            </m:rPr>
                            <a:rPr lang="es-ES">
                              <a:latin typeface="Cambria Math"/>
                            </a:rPr>
                            <m:t>ln</m:t>
                          </m:r>
                        </m:fName>
                        <m:e>
                          <m:d>
                            <m:dPr>
                              <m:begChr m:val="["/>
                              <m:endChr m:val="]"/>
                              <m:ctrlPr>
                                <a:rPr lang="es-ES" i="1">
                                  <a:latin typeface="Cambria Math"/>
                                </a:rPr>
                              </m:ctrlPr>
                            </m:dPr>
                            <m:e>
                              <m:f>
                                <m:fPr>
                                  <m:ctrlPr>
                                    <a:rPr lang="es-ES" i="1">
                                      <a:latin typeface="Cambria Math"/>
                                    </a:rPr>
                                  </m:ctrlPr>
                                </m:fPr>
                                <m:num>
                                  <m:sSub>
                                    <m:sSubPr>
                                      <m:ctrlPr>
                                        <a:rPr lang="es-ES" i="1">
                                          <a:latin typeface="Cambria Math"/>
                                        </a:rPr>
                                      </m:ctrlPr>
                                    </m:sSubPr>
                                    <m:e>
                                      <m:r>
                                        <a:rPr lang="es-ES" i="1">
                                          <a:latin typeface="Cambria Math"/>
                                        </a:rPr>
                                        <m:t>𝐷</m:t>
                                      </m:r>
                                    </m:e>
                                    <m:sub>
                                      <m:r>
                                        <a:rPr lang="es-ES" i="1">
                                          <a:latin typeface="Cambria Math"/>
                                        </a:rPr>
                                        <m:t>0</m:t>
                                      </m:r>
                                    </m:sub>
                                  </m:sSub>
                                </m:num>
                                <m:den>
                                  <m:sSub>
                                    <m:sSubPr>
                                      <m:ctrlPr>
                                        <a:rPr lang="es-ES" i="1">
                                          <a:latin typeface="Cambria Math"/>
                                        </a:rPr>
                                      </m:ctrlPr>
                                    </m:sSubPr>
                                    <m:e>
                                      <m:sSub>
                                        <m:sSubPr>
                                          <m:ctrlPr>
                                            <a:rPr lang="es-CO" i="1">
                                              <a:latin typeface="Cambria Math"/>
                                            </a:rPr>
                                          </m:ctrlPr>
                                        </m:sSubPr>
                                        <m:e>
                                          <m:r>
                                            <m:rPr>
                                              <m:sty m:val="p"/>
                                            </m:rPr>
                                            <a:rPr lang="es-ES">
                                              <a:latin typeface="Cambria Math"/>
                                            </a:rPr>
                                            <m:t>C</m:t>
                                          </m:r>
                                        </m:e>
                                        <m:sub>
                                          <m:r>
                                            <m:rPr>
                                              <m:sty m:val="p"/>
                                            </m:rPr>
                                            <a:rPr lang="es-ES">
                                              <a:latin typeface="Cambria Math"/>
                                            </a:rPr>
                                            <m:t>eff</m:t>
                                          </m:r>
                                        </m:sub>
                                      </m:sSub>
                                      <m:r>
                                        <a:rPr lang="es-ES" i="1">
                                          <a:latin typeface="Cambria Math"/>
                                        </a:rPr>
                                        <m:t>·</m:t>
                                      </m:r>
                                      <m:r>
                                        <a:rPr lang="es-ES" i="1">
                                          <a:latin typeface="Cambria Math"/>
                                        </a:rPr>
                                        <m:t>𝑉</m:t>
                                      </m:r>
                                    </m:e>
                                    <m:sub>
                                      <m:r>
                                        <a:rPr lang="es-ES" i="1">
                                          <a:latin typeface="Cambria Math"/>
                                        </a:rPr>
                                        <m:t>𝐷</m:t>
                                      </m:r>
                                    </m:sub>
                                  </m:sSub>
                                </m:den>
                              </m:f>
                            </m:e>
                          </m:d>
                        </m:e>
                      </m:func>
                    </m:oMath>
                  </m:oMathPara>
                </a14:m>
                <a:endParaRPr lang="es-CO"/>
              </a:p>
            </p:txBody>
          </p:sp>
        </mc:Choice>
        <mc:Fallback xmlns="">
          <p:sp>
            <p:nvSpPr>
              <p:cNvPr id="3" name="2 Rectángulo redondeado"/>
              <p:cNvSpPr>
                <a:spLocks noRot="1" noChangeAspect="1" noMove="1" noResize="1" noEditPoints="1" noAdjustHandles="1" noChangeArrowheads="1" noChangeShapeType="1" noTextEdit="1"/>
              </p:cNvSpPr>
              <p:nvPr/>
            </p:nvSpPr>
            <p:spPr>
              <a:xfrm>
                <a:off x="755576" y="5229200"/>
                <a:ext cx="3222657" cy="784116"/>
              </a:xfrm>
              <a:prstGeom prst="roundRect">
                <a:avLst/>
              </a:prstGeom>
              <a:blipFill rotWithShape="1">
                <a:blip r:embed="rId4"/>
                <a:stretch>
                  <a:fillRect/>
                </a:stretch>
              </a:blipFill>
              <a:ln>
                <a:solidFill>
                  <a:schemeClr val="accent2"/>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3 Rectángulo"/>
              <p:cNvSpPr/>
              <p:nvPr/>
            </p:nvSpPr>
            <p:spPr>
              <a:xfrm>
                <a:off x="1181558" y="4293096"/>
                <a:ext cx="2309542" cy="708720"/>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sSub>
                        <m:sSubPr>
                          <m:ctrlPr>
                            <a:rPr lang="es-ES" i="1">
                              <a:latin typeface="Cambria Math"/>
                            </a:rPr>
                          </m:ctrlPr>
                        </m:sSubPr>
                        <m:e>
                          <m:r>
                            <m:rPr>
                              <m:sty m:val="p"/>
                            </m:rPr>
                            <a:rPr lang="es-ES">
                              <a:latin typeface="Cambria Math"/>
                            </a:rPr>
                            <m:t>t</m:t>
                          </m:r>
                        </m:e>
                        <m:sub>
                          <m:r>
                            <m:rPr>
                              <m:sty m:val="p"/>
                            </m:rPr>
                            <a:rPr lang="es-ES">
                              <a:latin typeface="Cambria Math"/>
                            </a:rPr>
                            <m:t>eff</m:t>
                          </m:r>
                        </m:sub>
                      </m:sSub>
                      <m:r>
                        <a:rPr lang="es-ES">
                          <a:latin typeface="Cambria Math"/>
                        </a:rPr>
                        <m:t>=</m:t>
                      </m:r>
                      <m:f>
                        <m:fPr>
                          <m:ctrlPr>
                            <a:rPr lang="es-ES" i="1">
                              <a:latin typeface="Cambria Math"/>
                            </a:rPr>
                          </m:ctrlPr>
                        </m:fPr>
                        <m:num>
                          <m:r>
                            <a:rPr lang="es-ES" i="1">
                              <a:latin typeface="Cambria Math"/>
                            </a:rPr>
                            <m:t>1</m:t>
                          </m:r>
                        </m:num>
                        <m:den>
                          <m:sSub>
                            <m:sSubPr>
                              <m:ctrlPr>
                                <a:rPr lang="es-ES" i="1">
                                  <a:latin typeface="Cambria Math"/>
                                </a:rPr>
                              </m:ctrlPr>
                            </m:sSubPr>
                            <m:e>
                              <m:r>
                                <a:rPr lang="es-ES" i="1">
                                  <a:latin typeface="Cambria Math"/>
                                </a:rPr>
                                <m:t>𝑘</m:t>
                              </m:r>
                            </m:e>
                            <m:sub>
                              <m:r>
                                <a:rPr lang="es-ES" i="1">
                                  <a:latin typeface="Cambria Math"/>
                                </a:rPr>
                                <m:t>𝐸</m:t>
                              </m:r>
                            </m:sub>
                          </m:sSub>
                        </m:den>
                      </m:f>
                      <m:func>
                        <m:funcPr>
                          <m:ctrlPr>
                            <a:rPr lang="es-ES" i="1">
                              <a:latin typeface="Cambria Math"/>
                            </a:rPr>
                          </m:ctrlPr>
                        </m:funcPr>
                        <m:fName>
                          <m:r>
                            <m:rPr>
                              <m:sty m:val="p"/>
                            </m:rPr>
                            <a:rPr lang="es-ES">
                              <a:latin typeface="Cambria Math"/>
                            </a:rPr>
                            <m:t>ln</m:t>
                          </m:r>
                        </m:fName>
                        <m:e>
                          <m:d>
                            <m:dPr>
                              <m:begChr m:val="["/>
                              <m:endChr m:val="]"/>
                              <m:ctrlPr>
                                <a:rPr lang="es-ES" i="1">
                                  <a:latin typeface="Cambria Math"/>
                                </a:rPr>
                              </m:ctrlPr>
                            </m:dPr>
                            <m:e>
                              <m:f>
                                <m:fPr>
                                  <m:ctrlPr>
                                    <a:rPr lang="es-ES" i="1">
                                      <a:latin typeface="Cambria Math"/>
                                    </a:rPr>
                                  </m:ctrlPr>
                                </m:fPr>
                                <m:num>
                                  <m:sSub>
                                    <m:sSubPr>
                                      <m:ctrlPr>
                                        <a:rPr lang="es-ES" i="1">
                                          <a:latin typeface="Cambria Math"/>
                                        </a:rPr>
                                      </m:ctrlPr>
                                    </m:sSubPr>
                                    <m:e>
                                      <m:r>
                                        <a:rPr lang="es-ES" i="1">
                                          <a:latin typeface="Cambria Math"/>
                                        </a:rPr>
                                        <m:t>𝐷</m:t>
                                      </m:r>
                                    </m:e>
                                    <m:sub>
                                      <m:r>
                                        <a:rPr lang="es-ES" i="1">
                                          <a:latin typeface="Cambria Math"/>
                                        </a:rPr>
                                        <m:t>0</m:t>
                                      </m:r>
                                    </m:sub>
                                  </m:sSub>
                                </m:num>
                                <m:den>
                                  <m:sSub>
                                    <m:sSubPr>
                                      <m:ctrlPr>
                                        <a:rPr lang="es-ES" i="1">
                                          <a:latin typeface="Cambria Math"/>
                                        </a:rPr>
                                      </m:ctrlPr>
                                    </m:sSubPr>
                                    <m:e>
                                      <m:sSub>
                                        <m:sSubPr>
                                          <m:ctrlPr>
                                            <a:rPr lang="es-CO" i="1">
                                              <a:latin typeface="Cambria Math"/>
                                            </a:rPr>
                                          </m:ctrlPr>
                                        </m:sSubPr>
                                        <m:e>
                                          <m:r>
                                            <m:rPr>
                                              <m:sty m:val="p"/>
                                            </m:rPr>
                                            <a:rPr lang="es-ES">
                                              <a:latin typeface="Cambria Math"/>
                                            </a:rPr>
                                            <m:t>C</m:t>
                                          </m:r>
                                        </m:e>
                                        <m:sub>
                                          <m:r>
                                            <m:rPr>
                                              <m:sty m:val="p"/>
                                            </m:rPr>
                                            <a:rPr lang="es-ES">
                                              <a:latin typeface="Cambria Math"/>
                                            </a:rPr>
                                            <m:t>eff</m:t>
                                          </m:r>
                                        </m:sub>
                                      </m:sSub>
                                      <m:r>
                                        <a:rPr lang="es-ES" i="1">
                                          <a:latin typeface="Cambria Math"/>
                                        </a:rPr>
                                        <m:t>·</m:t>
                                      </m:r>
                                      <m:r>
                                        <a:rPr lang="es-ES" i="1">
                                          <a:latin typeface="Cambria Math"/>
                                        </a:rPr>
                                        <m:t>𝑉</m:t>
                                      </m:r>
                                    </m:e>
                                    <m:sub>
                                      <m:r>
                                        <a:rPr lang="es-ES" i="1">
                                          <a:latin typeface="Cambria Math"/>
                                        </a:rPr>
                                        <m:t>𝐷</m:t>
                                      </m:r>
                                    </m:sub>
                                  </m:sSub>
                                </m:den>
                              </m:f>
                            </m:e>
                          </m:d>
                        </m:e>
                      </m:func>
                    </m:oMath>
                  </m:oMathPara>
                </a14:m>
                <a:endParaRPr lang="es-ES"/>
              </a:p>
            </p:txBody>
          </p:sp>
        </mc:Choice>
        <mc:Fallback xmlns="">
          <p:sp>
            <p:nvSpPr>
              <p:cNvPr id="4" name="3 Rectángulo"/>
              <p:cNvSpPr>
                <a:spLocks noRot="1" noChangeAspect="1" noMove="1" noResize="1" noEditPoints="1" noAdjustHandles="1" noChangeArrowheads="1" noChangeShapeType="1" noTextEdit="1"/>
              </p:cNvSpPr>
              <p:nvPr/>
            </p:nvSpPr>
            <p:spPr>
              <a:xfrm>
                <a:off x="1181558" y="4293096"/>
                <a:ext cx="2309542" cy="708720"/>
              </a:xfrm>
              <a:prstGeom prst="rect">
                <a:avLst/>
              </a:prstGeom>
              <a:blipFill rotWithShape="1">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6 Rectángulo"/>
              <p:cNvSpPr/>
              <p:nvPr/>
            </p:nvSpPr>
            <p:spPr>
              <a:xfrm>
                <a:off x="1093328" y="3284984"/>
                <a:ext cx="2486001"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a:latin typeface="Cambria Math"/>
                        </a:rPr>
                        <m:t>k</m:t>
                      </m:r>
                      <m:sSub>
                        <m:sSubPr>
                          <m:ctrlPr>
                            <a:rPr lang="es-ES" i="1">
                              <a:latin typeface="Cambria Math"/>
                            </a:rPr>
                          </m:ctrlPr>
                        </m:sSubPr>
                        <m:e>
                          <m:r>
                            <m:rPr>
                              <m:sty m:val="p"/>
                            </m:rPr>
                            <a:rPr lang="es-ES">
                              <a:latin typeface="Cambria Math"/>
                            </a:rPr>
                            <m:t>t</m:t>
                          </m:r>
                        </m:e>
                        <m:sub>
                          <m:r>
                            <m:rPr>
                              <m:sty m:val="p"/>
                            </m:rPr>
                            <a:rPr lang="es-ES">
                              <a:latin typeface="Cambria Math"/>
                            </a:rPr>
                            <m:t>eff</m:t>
                          </m:r>
                        </m:sub>
                      </m:sSub>
                      <m:r>
                        <a:rPr lang="es-ES">
                          <a:latin typeface="Cambria Math"/>
                        </a:rPr>
                        <m:t>=</m:t>
                      </m:r>
                      <m:func>
                        <m:funcPr>
                          <m:ctrlPr>
                            <a:rPr lang="es-ES" i="1">
                              <a:latin typeface="Cambria Math"/>
                            </a:rPr>
                          </m:ctrlPr>
                        </m:funcPr>
                        <m:fName>
                          <m:r>
                            <m:rPr>
                              <m:sty m:val="p"/>
                            </m:rPr>
                            <a:rPr lang="es-ES">
                              <a:latin typeface="Cambria Math"/>
                            </a:rPr>
                            <m:t>ln</m:t>
                          </m:r>
                        </m:fName>
                        <m:e>
                          <m:d>
                            <m:dPr>
                              <m:begChr m:val="["/>
                              <m:endChr m:val="]"/>
                              <m:ctrlPr>
                                <a:rPr lang="es-ES" i="1">
                                  <a:latin typeface="Cambria Math"/>
                                </a:rPr>
                              </m:ctrlPr>
                            </m:dPr>
                            <m:e>
                              <m:f>
                                <m:fPr>
                                  <m:ctrlPr>
                                    <a:rPr lang="es-ES" i="1">
                                      <a:latin typeface="Cambria Math"/>
                                    </a:rPr>
                                  </m:ctrlPr>
                                </m:fPr>
                                <m:num>
                                  <m:sSub>
                                    <m:sSubPr>
                                      <m:ctrlPr>
                                        <a:rPr lang="es-ES" i="1">
                                          <a:latin typeface="Cambria Math"/>
                                        </a:rPr>
                                      </m:ctrlPr>
                                    </m:sSubPr>
                                    <m:e>
                                      <m:r>
                                        <a:rPr lang="es-ES" i="1">
                                          <a:latin typeface="Cambria Math"/>
                                        </a:rPr>
                                        <m:t>𝐷</m:t>
                                      </m:r>
                                    </m:e>
                                    <m:sub>
                                      <m:r>
                                        <a:rPr lang="es-ES" i="1">
                                          <a:latin typeface="Cambria Math"/>
                                        </a:rPr>
                                        <m:t>0</m:t>
                                      </m:r>
                                    </m:sub>
                                  </m:sSub>
                                </m:num>
                                <m:den>
                                  <m:sSub>
                                    <m:sSubPr>
                                      <m:ctrlPr>
                                        <a:rPr lang="es-ES" i="1">
                                          <a:latin typeface="Cambria Math"/>
                                        </a:rPr>
                                      </m:ctrlPr>
                                    </m:sSubPr>
                                    <m:e>
                                      <m:r>
                                        <a:rPr lang="es-ES" i="1">
                                          <a:latin typeface="Cambria Math"/>
                                        </a:rPr>
                                        <m:t>𝑉</m:t>
                                      </m:r>
                                    </m:e>
                                    <m:sub>
                                      <m:r>
                                        <a:rPr lang="es-ES" i="1">
                                          <a:latin typeface="Cambria Math"/>
                                        </a:rPr>
                                        <m:t>𝐷</m:t>
                                      </m:r>
                                    </m:sub>
                                  </m:sSub>
                                </m:den>
                              </m:f>
                            </m:e>
                          </m:d>
                        </m:e>
                      </m:func>
                      <m:r>
                        <a:rPr lang="es-ES">
                          <a:latin typeface="Cambria Math"/>
                        </a:rPr>
                        <m:t>−</m:t>
                      </m:r>
                      <m:func>
                        <m:funcPr>
                          <m:ctrlPr>
                            <a:rPr lang="es-CO" i="1">
                              <a:latin typeface="Cambria Math"/>
                            </a:rPr>
                          </m:ctrlPr>
                        </m:funcPr>
                        <m:fName>
                          <m:r>
                            <m:rPr>
                              <m:sty m:val="p"/>
                            </m:rPr>
                            <a:rPr lang="es-CO">
                              <a:latin typeface="Cambria Math"/>
                            </a:rPr>
                            <m:t>ln</m:t>
                          </m:r>
                        </m:fName>
                        <m:e>
                          <m:sSub>
                            <m:sSubPr>
                              <m:ctrlPr>
                                <a:rPr lang="es-CO" i="1">
                                  <a:latin typeface="Cambria Math"/>
                                </a:rPr>
                              </m:ctrlPr>
                            </m:sSubPr>
                            <m:e>
                              <m:r>
                                <m:rPr>
                                  <m:sty m:val="p"/>
                                </m:rPr>
                                <a:rPr lang="es-ES">
                                  <a:latin typeface="Cambria Math"/>
                                </a:rPr>
                                <m:t>C</m:t>
                              </m:r>
                            </m:e>
                            <m:sub>
                              <m:r>
                                <m:rPr>
                                  <m:sty m:val="p"/>
                                </m:rPr>
                                <a:rPr lang="es-ES">
                                  <a:latin typeface="Cambria Math"/>
                                </a:rPr>
                                <m:t>eff</m:t>
                              </m:r>
                            </m:sub>
                          </m:sSub>
                        </m:e>
                      </m:func>
                    </m:oMath>
                  </m:oMathPara>
                </a14:m>
                <a:endParaRPr lang="es-CO"/>
              </a:p>
            </p:txBody>
          </p:sp>
        </mc:Choice>
        <mc:Fallback xmlns="">
          <p:sp>
            <p:nvSpPr>
              <p:cNvPr id="7" name="6 Rectángulo"/>
              <p:cNvSpPr>
                <a:spLocks noRot="1" noChangeAspect="1" noMove="1" noResize="1" noEditPoints="1" noAdjustHandles="1" noChangeArrowheads="1" noChangeShapeType="1" noTextEdit="1"/>
              </p:cNvSpPr>
              <p:nvPr/>
            </p:nvSpPr>
            <p:spPr>
              <a:xfrm>
                <a:off x="1093328" y="3284984"/>
                <a:ext cx="2486001" cy="708720"/>
              </a:xfrm>
              <a:prstGeom prst="rect">
                <a:avLst/>
              </a:prstGeom>
              <a:blipFill rotWithShape="1">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7 Rectángulo"/>
              <p:cNvSpPr/>
              <p:nvPr/>
            </p:nvSpPr>
            <p:spPr>
              <a:xfrm>
                <a:off x="1009171" y="2132856"/>
                <a:ext cx="2654316" cy="708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s-CO" i="1">
                              <a:latin typeface="Cambria Math"/>
                            </a:rPr>
                          </m:ctrlPr>
                        </m:funcPr>
                        <m:fName>
                          <m:r>
                            <m:rPr>
                              <m:sty m:val="p"/>
                            </m:rPr>
                            <a:rPr lang="es-CO">
                              <a:latin typeface="Cambria Math"/>
                            </a:rPr>
                            <m:t>ln</m:t>
                          </m:r>
                        </m:fName>
                        <m:e>
                          <m:sSub>
                            <m:sSubPr>
                              <m:ctrlPr>
                                <a:rPr lang="es-CO" i="1">
                                  <a:latin typeface="Cambria Math"/>
                                </a:rPr>
                              </m:ctrlPr>
                            </m:sSubPr>
                            <m:e>
                              <m:r>
                                <m:rPr>
                                  <m:sty m:val="p"/>
                                </m:rPr>
                                <a:rPr lang="es-ES">
                                  <a:latin typeface="Cambria Math"/>
                                </a:rPr>
                                <m:t>C</m:t>
                              </m:r>
                            </m:e>
                            <m:sub>
                              <m:r>
                                <m:rPr>
                                  <m:sty m:val="p"/>
                                </m:rPr>
                                <a:rPr lang="es-ES">
                                  <a:latin typeface="Cambria Math"/>
                                </a:rPr>
                                <m:t>eff</m:t>
                              </m:r>
                            </m:sub>
                          </m:sSub>
                        </m:e>
                      </m:func>
                      <m:r>
                        <a:rPr lang="es-ES">
                          <a:latin typeface="Cambria Math"/>
                        </a:rPr>
                        <m:t>=</m:t>
                      </m:r>
                      <m:func>
                        <m:funcPr>
                          <m:ctrlPr>
                            <a:rPr lang="es-ES" i="1">
                              <a:latin typeface="Cambria Math"/>
                            </a:rPr>
                          </m:ctrlPr>
                        </m:funcPr>
                        <m:fName>
                          <m:r>
                            <m:rPr>
                              <m:sty m:val="p"/>
                            </m:rPr>
                            <a:rPr lang="es-ES">
                              <a:latin typeface="Cambria Math"/>
                            </a:rPr>
                            <m:t>ln</m:t>
                          </m:r>
                        </m:fName>
                        <m:e>
                          <m:d>
                            <m:dPr>
                              <m:begChr m:val="["/>
                              <m:endChr m:val="]"/>
                              <m:ctrlPr>
                                <a:rPr lang="es-ES" i="1">
                                  <a:latin typeface="Cambria Math"/>
                                </a:rPr>
                              </m:ctrlPr>
                            </m:dPr>
                            <m:e>
                              <m:f>
                                <m:fPr>
                                  <m:ctrlPr>
                                    <a:rPr lang="es-ES" i="1">
                                      <a:latin typeface="Cambria Math"/>
                                    </a:rPr>
                                  </m:ctrlPr>
                                </m:fPr>
                                <m:num>
                                  <m:sSub>
                                    <m:sSubPr>
                                      <m:ctrlPr>
                                        <a:rPr lang="es-ES" i="1">
                                          <a:latin typeface="Cambria Math"/>
                                        </a:rPr>
                                      </m:ctrlPr>
                                    </m:sSubPr>
                                    <m:e>
                                      <m:r>
                                        <a:rPr lang="es-ES" i="1">
                                          <a:latin typeface="Cambria Math"/>
                                        </a:rPr>
                                        <m:t>𝐷</m:t>
                                      </m:r>
                                    </m:e>
                                    <m:sub>
                                      <m:r>
                                        <a:rPr lang="es-ES" i="1">
                                          <a:latin typeface="Cambria Math"/>
                                        </a:rPr>
                                        <m:t>0</m:t>
                                      </m:r>
                                    </m:sub>
                                  </m:sSub>
                                </m:num>
                                <m:den>
                                  <m:sSub>
                                    <m:sSubPr>
                                      <m:ctrlPr>
                                        <a:rPr lang="es-ES" i="1">
                                          <a:latin typeface="Cambria Math"/>
                                        </a:rPr>
                                      </m:ctrlPr>
                                    </m:sSubPr>
                                    <m:e>
                                      <m:r>
                                        <a:rPr lang="es-ES" i="1">
                                          <a:latin typeface="Cambria Math"/>
                                        </a:rPr>
                                        <m:t>𝑉</m:t>
                                      </m:r>
                                    </m:e>
                                    <m:sub>
                                      <m:r>
                                        <a:rPr lang="es-ES" i="1">
                                          <a:latin typeface="Cambria Math"/>
                                        </a:rPr>
                                        <m:t>𝐷</m:t>
                                      </m:r>
                                    </m:sub>
                                  </m:sSub>
                                </m:den>
                              </m:f>
                            </m:e>
                          </m:d>
                        </m:e>
                      </m:func>
                      <m:r>
                        <a:rPr lang="es-ES">
                          <a:latin typeface="Cambria Math"/>
                        </a:rPr>
                        <m:t>−</m:t>
                      </m:r>
                      <m:r>
                        <m:rPr>
                          <m:sty m:val="p"/>
                        </m:rPr>
                        <a:rPr lang="es-ES">
                          <a:latin typeface="Cambria Math"/>
                        </a:rPr>
                        <m:t>k</m:t>
                      </m:r>
                      <m:r>
                        <a:rPr lang="es-ES">
                          <a:latin typeface="Cambria Math"/>
                        </a:rPr>
                        <m:t>·</m:t>
                      </m:r>
                      <m:sSub>
                        <m:sSubPr>
                          <m:ctrlPr>
                            <a:rPr lang="es-ES" i="1">
                              <a:latin typeface="Cambria Math"/>
                            </a:rPr>
                          </m:ctrlPr>
                        </m:sSubPr>
                        <m:e>
                          <m:r>
                            <m:rPr>
                              <m:sty m:val="p"/>
                            </m:rPr>
                            <a:rPr lang="es-ES">
                              <a:latin typeface="Cambria Math"/>
                            </a:rPr>
                            <m:t>t</m:t>
                          </m:r>
                        </m:e>
                        <m:sub>
                          <m:r>
                            <m:rPr>
                              <m:sty m:val="p"/>
                            </m:rPr>
                            <a:rPr lang="es-ES">
                              <a:latin typeface="Cambria Math"/>
                            </a:rPr>
                            <m:t>eff</m:t>
                          </m:r>
                        </m:sub>
                      </m:sSub>
                    </m:oMath>
                  </m:oMathPara>
                </a14:m>
                <a:endParaRPr lang="es-CO"/>
              </a:p>
            </p:txBody>
          </p:sp>
        </mc:Choice>
        <mc:Fallback xmlns="">
          <p:sp>
            <p:nvSpPr>
              <p:cNvPr id="8" name="7 Rectángulo"/>
              <p:cNvSpPr>
                <a:spLocks noRot="1" noChangeAspect="1" noMove="1" noResize="1" noEditPoints="1" noAdjustHandles="1" noChangeArrowheads="1" noChangeShapeType="1" noTextEdit="1"/>
              </p:cNvSpPr>
              <p:nvPr/>
            </p:nvSpPr>
            <p:spPr>
              <a:xfrm>
                <a:off x="1009171" y="2132856"/>
                <a:ext cx="2654316" cy="708720"/>
              </a:xfrm>
              <a:prstGeom prst="rect">
                <a:avLst/>
              </a:prstGeom>
              <a:blipFill rotWithShape="1">
                <a:blip r:embed="rId7"/>
                <a:stretch>
                  <a:fillRect/>
                </a:stretch>
              </a:blipFill>
            </p:spPr>
            <p:txBody>
              <a:bodyPr/>
              <a:lstStyle/>
              <a:p>
                <a:r>
                  <a:rPr lang="es-CO">
                    <a:noFill/>
                  </a:rPr>
                  <a:t> </a:t>
                </a:r>
              </a:p>
            </p:txBody>
          </p:sp>
        </mc:Fallback>
      </mc:AlternateContent>
      <p:sp>
        <p:nvSpPr>
          <p:cNvPr id="9" name="8 CuadroTexto"/>
          <p:cNvSpPr txBox="1"/>
          <p:nvPr/>
        </p:nvSpPr>
        <p:spPr>
          <a:xfrm>
            <a:off x="4875864" y="5229200"/>
            <a:ext cx="4088624" cy="646331"/>
          </a:xfrm>
          <a:prstGeom prst="rect">
            <a:avLst/>
          </a:prstGeom>
          <a:noFill/>
        </p:spPr>
        <p:txBody>
          <a:bodyPr wrap="square" rtlCol="0">
            <a:spAutoFit/>
          </a:bodyPr>
          <a:lstStyle/>
          <a:p>
            <a:r>
              <a:rPr lang="es-ES" sz="1200" smtClean="0"/>
              <a:t>La duración de la acción farmacológica es porporcional a la vida media, aunque tambien se puede afectar por la dosis y el volumen de distribución en menor grado.</a:t>
            </a:r>
            <a:endParaRPr lang="es-CO" sz="1200"/>
          </a:p>
        </p:txBody>
      </p:sp>
      <p:graphicFrame>
        <p:nvGraphicFramePr>
          <p:cNvPr id="11" name="1 Gráfico"/>
          <p:cNvGraphicFramePr>
            <a:graphicFrameLocks/>
          </p:cNvGraphicFramePr>
          <p:nvPr>
            <p:extLst>
              <p:ext uri="{D42A27DB-BD31-4B8C-83A1-F6EECF244321}">
                <p14:modId xmlns:p14="http://schemas.microsoft.com/office/powerpoint/2010/main" val="2896680781"/>
              </p:ext>
            </p:extLst>
          </p:nvPr>
        </p:nvGraphicFramePr>
        <p:xfrm>
          <a:off x="4283968" y="1639540"/>
          <a:ext cx="4572000" cy="329088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260490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5800" y="2747963"/>
            <a:ext cx="7772400" cy="1362075"/>
          </a:xfrm>
        </p:spPr>
        <p:txBody>
          <a:bodyPr/>
          <a:lstStyle/>
          <a:p>
            <a:pPr algn="ctr"/>
            <a:r>
              <a:rPr lang="es-ES" cap="none" smtClean="0">
                <a:solidFill>
                  <a:srgbClr val="FF0000"/>
                </a:solidFill>
              </a:rPr>
              <a:t>Modelos Reversibles</a:t>
            </a:r>
            <a:endParaRPr lang="es-CO" cap="none">
              <a:solidFill>
                <a:srgbClr val="FF0000"/>
              </a:solidFill>
            </a:endParaRPr>
          </a:p>
        </p:txBody>
      </p:sp>
    </p:spTree>
    <p:extLst>
      <p:ext uri="{BB962C8B-B14F-4D97-AF65-F5344CB8AC3E}">
        <p14:creationId xmlns:p14="http://schemas.microsoft.com/office/powerpoint/2010/main" val="1162365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000" b="1" smtClean="0">
                <a:solidFill>
                  <a:schemeClr val="bg1"/>
                </a:solidFill>
              </a:rPr>
              <a:t>Modelo de Efecto Concentración vs E</a:t>
            </a:r>
            <a:r>
              <a:rPr lang="es-ES" sz="1400" b="1" smtClean="0">
                <a:solidFill>
                  <a:schemeClr val="bg1"/>
                </a:solidFill>
              </a:rPr>
              <a:t>max</a:t>
            </a:r>
            <a:r>
              <a:rPr lang="es-ES" sz="2000" b="1" smtClean="0">
                <a:solidFill>
                  <a:schemeClr val="bg1"/>
                </a:solidFill>
              </a:rPr>
              <a:t> de fármaco</a:t>
            </a:r>
            <a:endParaRPr lang="es-CO" sz="2000" b="1">
              <a:solidFill>
                <a:schemeClr val="bg1"/>
              </a:solidFill>
            </a:endParaRPr>
          </a:p>
        </p:txBody>
      </p:sp>
      <p:sp>
        <p:nvSpPr>
          <p:cNvPr id="4" name="3 Rectángulo"/>
          <p:cNvSpPr/>
          <p:nvPr/>
        </p:nvSpPr>
        <p:spPr>
          <a:xfrm>
            <a:off x="143508" y="1196752"/>
            <a:ext cx="8856984" cy="584775"/>
          </a:xfrm>
          <a:prstGeom prst="rect">
            <a:avLst/>
          </a:prstGeom>
        </p:spPr>
        <p:txBody>
          <a:bodyPr wrap="square">
            <a:spAutoFit/>
          </a:bodyPr>
          <a:lstStyle/>
          <a:p>
            <a:r>
              <a:rPr lang="es-ES" sz="1600"/>
              <a:t>Cuando el fármaco es administrado una o más moléculas del fármaco interactúan con el receptor ocasionando una respuesta farmacológica:</a:t>
            </a:r>
            <a:endParaRPr lang="es-CO" sz="1600"/>
          </a:p>
        </p:txBody>
      </p:sp>
      <mc:AlternateContent xmlns:mc="http://schemas.openxmlformats.org/markup-compatibility/2006" xmlns:a14="http://schemas.microsoft.com/office/drawing/2010/main">
        <mc:Choice Requires="a14">
          <p:sp>
            <p:nvSpPr>
              <p:cNvPr id="5" name="4 Rectángulo"/>
              <p:cNvSpPr/>
              <p:nvPr/>
            </p:nvSpPr>
            <p:spPr>
              <a:xfrm>
                <a:off x="3872129" y="1916832"/>
                <a:ext cx="12666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a:latin typeface="Cambria Math"/>
                        </a:rPr>
                        <m:t>R</m:t>
                      </m:r>
                      <m:r>
                        <a:rPr lang="es-ES" sz="1600">
                          <a:latin typeface="Cambria Math"/>
                        </a:rPr>
                        <m:t>+</m:t>
                      </m:r>
                      <m:r>
                        <m:rPr>
                          <m:sty m:val="p"/>
                        </m:rPr>
                        <a:rPr lang="es-ES" sz="1600">
                          <a:latin typeface="Cambria Math"/>
                        </a:rPr>
                        <m:t>C</m:t>
                      </m:r>
                      <m:r>
                        <a:rPr lang="es-ES" sz="1600">
                          <a:latin typeface="Cambria Math"/>
                        </a:rPr>
                        <m:t>↔</m:t>
                      </m:r>
                      <m:r>
                        <m:rPr>
                          <m:sty m:val="p"/>
                        </m:rPr>
                        <a:rPr lang="es-ES" sz="1600">
                          <a:latin typeface="Cambria Math"/>
                        </a:rPr>
                        <m:t>RC</m:t>
                      </m:r>
                    </m:oMath>
                  </m:oMathPara>
                </a14:m>
                <a:endParaRPr lang="es-CO" sz="1600"/>
              </a:p>
            </p:txBody>
          </p:sp>
        </mc:Choice>
        <mc:Fallback xmlns="">
          <p:sp>
            <p:nvSpPr>
              <p:cNvPr id="5" name="4 Rectángulo"/>
              <p:cNvSpPr>
                <a:spLocks noRot="1" noChangeAspect="1" noMove="1" noResize="1" noEditPoints="1" noAdjustHandles="1" noChangeArrowheads="1" noChangeShapeType="1" noTextEdit="1"/>
              </p:cNvSpPr>
              <p:nvPr/>
            </p:nvSpPr>
            <p:spPr>
              <a:xfrm>
                <a:off x="3872129" y="1916832"/>
                <a:ext cx="1266693" cy="338554"/>
              </a:xfrm>
              <a:prstGeom prst="rect">
                <a:avLst/>
              </a:prstGeom>
              <a:blipFill rotWithShape="1">
                <a:blip r:embed="rId3"/>
                <a:stretch>
                  <a:fillRect/>
                </a:stretch>
              </a:blipFill>
            </p:spPr>
            <p:txBody>
              <a:bodyPr/>
              <a:lstStyle/>
              <a:p>
                <a:r>
                  <a:rPr lang="es-CO">
                    <a:noFill/>
                  </a:rPr>
                  <a:t> </a:t>
                </a:r>
              </a:p>
            </p:txBody>
          </p:sp>
        </mc:Fallback>
      </mc:AlternateContent>
      <p:sp>
        <p:nvSpPr>
          <p:cNvPr id="6" name="5 Rectángulo"/>
          <p:cNvSpPr/>
          <p:nvPr/>
        </p:nvSpPr>
        <p:spPr>
          <a:xfrm>
            <a:off x="143508" y="2348880"/>
            <a:ext cx="8856984" cy="338554"/>
          </a:xfrm>
          <a:prstGeom prst="rect">
            <a:avLst/>
          </a:prstGeom>
        </p:spPr>
        <p:txBody>
          <a:bodyPr wrap="square">
            <a:spAutoFit/>
          </a:bodyPr>
          <a:lstStyle/>
          <a:p>
            <a:r>
              <a:rPr lang="es-ES" sz="1600"/>
              <a:t>La tasa de cambio del complejo fármaco-receptor se puede describir por: </a:t>
            </a:r>
            <a:endParaRPr lang="es-CO" sz="1600"/>
          </a:p>
        </p:txBody>
      </p:sp>
      <mc:AlternateContent xmlns:mc="http://schemas.openxmlformats.org/markup-compatibility/2006" xmlns:a14="http://schemas.microsoft.com/office/drawing/2010/main">
        <mc:Choice Requires="a14">
          <p:sp>
            <p:nvSpPr>
              <p:cNvPr id="9" name="8 Rectángulo redondeado"/>
              <p:cNvSpPr/>
              <p:nvPr/>
            </p:nvSpPr>
            <p:spPr>
              <a:xfrm>
                <a:off x="2804980" y="2780928"/>
                <a:ext cx="3534040" cy="631450"/>
              </a:xfrm>
              <a:prstGeom prst="roundRect">
                <a:avLst/>
              </a:prstGeom>
              <a:solidFill>
                <a:srgbClr val="9BBB59">
                  <a:alpha val="20000"/>
                </a:srgbClr>
              </a:solidFill>
              <a:ln>
                <a:solidFill>
                  <a:schemeClr val="accent3"/>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s-CO" sz="1600" i="1">
                              <a:latin typeface="Cambria Math"/>
                            </a:rPr>
                          </m:ctrlPr>
                        </m:fPr>
                        <m:num>
                          <m:r>
                            <m:rPr>
                              <m:sty m:val="p"/>
                            </m:rPr>
                            <a:rPr lang="es-ES" sz="1600">
                              <a:latin typeface="Cambria Math"/>
                            </a:rPr>
                            <m:t>d</m:t>
                          </m:r>
                          <m:d>
                            <m:dPr>
                              <m:begChr m:val="["/>
                              <m:endChr m:val="]"/>
                              <m:ctrlPr>
                                <a:rPr lang="es-CO" sz="1600" i="1">
                                  <a:latin typeface="Cambria Math"/>
                                </a:rPr>
                              </m:ctrlPr>
                            </m:dPr>
                            <m:e>
                              <m:r>
                                <m:rPr>
                                  <m:sty m:val="p"/>
                                </m:rPr>
                                <a:rPr lang="es-ES" sz="1600">
                                  <a:latin typeface="Cambria Math"/>
                                </a:rPr>
                                <m:t>RC</m:t>
                              </m:r>
                            </m:e>
                          </m:d>
                        </m:num>
                        <m:den>
                          <m:r>
                            <m:rPr>
                              <m:sty m:val="p"/>
                            </m:rPr>
                            <a:rPr lang="es-ES" sz="1600">
                              <a:latin typeface="Cambria Math"/>
                            </a:rPr>
                            <m:t>dt</m:t>
                          </m:r>
                        </m:den>
                      </m:f>
                      <m:r>
                        <a:rPr lang="es-ES" sz="1600">
                          <a:latin typeface="Cambria Math"/>
                        </a:rPr>
                        <m:t>=</m:t>
                      </m:r>
                      <m:sSub>
                        <m:sSubPr>
                          <m:ctrlPr>
                            <a:rPr lang="es-CO" sz="1600" i="1">
                              <a:latin typeface="Cambria Math"/>
                            </a:rPr>
                          </m:ctrlPr>
                        </m:sSubPr>
                        <m:e>
                          <m:r>
                            <m:rPr>
                              <m:sty m:val="p"/>
                            </m:rPr>
                            <a:rPr lang="es-ES" sz="1600">
                              <a:latin typeface="Cambria Math"/>
                            </a:rPr>
                            <m:t>k</m:t>
                          </m:r>
                        </m:e>
                        <m:sub>
                          <m:r>
                            <m:rPr>
                              <m:sty m:val="p"/>
                            </m:rPr>
                            <a:rPr lang="es-ES" sz="1600">
                              <a:latin typeface="Cambria Math"/>
                            </a:rPr>
                            <m:t>on</m:t>
                          </m:r>
                        </m:sub>
                      </m:sSub>
                      <m:r>
                        <a:rPr lang="es-ES" sz="1600">
                          <a:latin typeface="Cambria Math"/>
                        </a:rPr>
                        <m:t>·</m:t>
                      </m:r>
                      <m:d>
                        <m:dPr>
                          <m:ctrlPr>
                            <a:rPr lang="es-CO" sz="1600" i="1">
                              <a:latin typeface="Cambria Math"/>
                            </a:rPr>
                          </m:ctrlPr>
                        </m:dPr>
                        <m:e>
                          <m:sSub>
                            <m:sSubPr>
                              <m:ctrlPr>
                                <a:rPr lang="es-CO" sz="1600" i="1">
                                  <a:latin typeface="Cambria Math"/>
                                </a:rPr>
                              </m:ctrlPr>
                            </m:sSubPr>
                            <m:e>
                              <m:r>
                                <m:rPr>
                                  <m:sty m:val="p"/>
                                </m:rPr>
                                <a:rPr lang="es-ES" sz="1600">
                                  <a:latin typeface="Cambria Math"/>
                                </a:rPr>
                                <m:t>R</m:t>
                              </m:r>
                            </m:e>
                            <m:sub>
                              <m:r>
                                <m:rPr>
                                  <m:sty m:val="p"/>
                                </m:rPr>
                                <a:rPr lang="es-ES" sz="1600">
                                  <a:latin typeface="Cambria Math"/>
                                </a:rPr>
                                <m:t>T</m:t>
                              </m:r>
                            </m:sub>
                          </m:sSub>
                          <m:r>
                            <a:rPr lang="es-ES" sz="1600" i="1">
                              <a:latin typeface="Cambria Math"/>
                            </a:rPr>
                            <m:t>−</m:t>
                          </m:r>
                          <m:r>
                            <m:rPr>
                              <m:sty m:val="p"/>
                            </m:rPr>
                            <a:rPr lang="es-ES" sz="1600">
                              <a:latin typeface="Cambria Math"/>
                            </a:rPr>
                            <m:t>RC</m:t>
                          </m:r>
                        </m:e>
                      </m:d>
                      <m:r>
                        <a:rPr lang="es-ES" sz="1600">
                          <a:latin typeface="Cambria Math"/>
                        </a:rPr>
                        <m:t>·</m:t>
                      </m:r>
                      <m:r>
                        <m:rPr>
                          <m:sty m:val="p"/>
                        </m:rPr>
                        <a:rPr lang="es-ES" sz="1600">
                          <a:latin typeface="Cambria Math"/>
                        </a:rPr>
                        <m:t>C</m:t>
                      </m:r>
                      <m:r>
                        <a:rPr lang="es-ES" sz="1600" i="1">
                          <a:latin typeface="Cambria Math"/>
                        </a:rPr>
                        <m:t>−</m:t>
                      </m:r>
                      <m:sSub>
                        <m:sSubPr>
                          <m:ctrlPr>
                            <a:rPr lang="es-CO" sz="1600" i="1">
                              <a:latin typeface="Cambria Math"/>
                            </a:rPr>
                          </m:ctrlPr>
                        </m:sSubPr>
                        <m:e>
                          <m:r>
                            <m:rPr>
                              <m:sty m:val="p"/>
                            </m:rPr>
                            <a:rPr lang="es-ES" sz="1600">
                              <a:latin typeface="Cambria Math"/>
                            </a:rPr>
                            <m:t>k</m:t>
                          </m:r>
                        </m:e>
                        <m:sub>
                          <m:r>
                            <m:rPr>
                              <m:sty m:val="p"/>
                            </m:rPr>
                            <a:rPr lang="es-ES" sz="1600">
                              <a:latin typeface="Cambria Math"/>
                            </a:rPr>
                            <m:t>off</m:t>
                          </m:r>
                        </m:sub>
                      </m:sSub>
                      <m:r>
                        <a:rPr lang="es-ES" sz="1600">
                          <a:latin typeface="Cambria Math"/>
                        </a:rPr>
                        <m:t>·</m:t>
                      </m:r>
                      <m:r>
                        <m:rPr>
                          <m:sty m:val="p"/>
                        </m:rPr>
                        <a:rPr lang="es-ES" sz="1600">
                          <a:latin typeface="Cambria Math"/>
                        </a:rPr>
                        <m:t>RC</m:t>
                      </m:r>
                    </m:oMath>
                  </m:oMathPara>
                </a14:m>
                <a:endParaRPr lang="es-CO" sz="1600"/>
              </a:p>
            </p:txBody>
          </p:sp>
        </mc:Choice>
        <mc:Fallback xmlns="">
          <p:sp>
            <p:nvSpPr>
              <p:cNvPr id="9" name="8 Rectángulo redondeado"/>
              <p:cNvSpPr>
                <a:spLocks noRot="1" noChangeAspect="1" noMove="1" noResize="1" noEditPoints="1" noAdjustHandles="1" noChangeArrowheads="1" noChangeShapeType="1" noTextEdit="1"/>
              </p:cNvSpPr>
              <p:nvPr/>
            </p:nvSpPr>
            <p:spPr>
              <a:xfrm>
                <a:off x="2804980" y="2780928"/>
                <a:ext cx="3534040" cy="631450"/>
              </a:xfrm>
              <a:prstGeom prst="roundRect">
                <a:avLst/>
              </a:prstGeom>
              <a:blipFill rotWithShape="1">
                <a:blip r:embed="rId4"/>
                <a:stretch>
                  <a:fillRect/>
                </a:stretch>
              </a:blipFill>
              <a:ln>
                <a:solidFill>
                  <a:schemeClr val="accent3"/>
                </a:solidFill>
              </a:ln>
            </p:spPr>
            <p:txBody>
              <a:bodyPr/>
              <a:lstStyle/>
              <a:p>
                <a:r>
                  <a:rPr lang="es-CO">
                    <a:noFill/>
                  </a:rPr>
                  <a:t> </a:t>
                </a:r>
              </a:p>
            </p:txBody>
          </p:sp>
        </mc:Fallback>
      </mc:AlternateContent>
      <p:sp>
        <p:nvSpPr>
          <p:cNvPr id="12" name="11 Rectángulo"/>
          <p:cNvSpPr/>
          <p:nvPr/>
        </p:nvSpPr>
        <p:spPr>
          <a:xfrm>
            <a:off x="143508" y="3534107"/>
            <a:ext cx="8856984" cy="830997"/>
          </a:xfrm>
          <a:prstGeom prst="rect">
            <a:avLst/>
          </a:prstGeom>
        </p:spPr>
        <p:txBody>
          <a:bodyPr wrap="square">
            <a:spAutoFit/>
          </a:bodyPr>
          <a:lstStyle/>
          <a:p>
            <a:r>
              <a:rPr lang="es-ES" sz="1600"/>
              <a:t>Donde R</a:t>
            </a:r>
            <a:r>
              <a:rPr lang="es-ES" sz="1600" baseline="-25000"/>
              <a:t>T</a:t>
            </a:r>
            <a:r>
              <a:rPr lang="es-ES" sz="1600"/>
              <a:t> es la densidad de receptores máxima, C es la concentración del fármaco en el sitio de acción farmacológica, k</a:t>
            </a:r>
            <a:r>
              <a:rPr lang="es-ES" sz="1600" baseline="-25000"/>
              <a:t>on</a:t>
            </a:r>
            <a:r>
              <a:rPr lang="es-ES" sz="1600"/>
              <a:t> es una constante de asociación de segundo orden y k</a:t>
            </a:r>
            <a:r>
              <a:rPr lang="es-ES" sz="1600" baseline="-25000"/>
              <a:t>off</a:t>
            </a:r>
            <a:r>
              <a:rPr lang="es-ES" sz="1600"/>
              <a:t> es una constante de disociación de primer orden y (R</a:t>
            </a:r>
            <a:r>
              <a:rPr lang="es-ES" sz="1600" baseline="-25000"/>
              <a:t>T</a:t>
            </a:r>
            <a:r>
              <a:rPr lang="es-ES" sz="1600"/>
              <a:t>-RC) representa la cantidad de receptores libres aún </a:t>
            </a:r>
            <a:r>
              <a:rPr lang="es-ES" sz="1600" smtClean="0"/>
              <a:t>(R).</a:t>
            </a:r>
            <a:endParaRPr lang="es-CO" sz="1600"/>
          </a:p>
        </p:txBody>
      </p:sp>
      <mc:AlternateContent xmlns:mc="http://schemas.openxmlformats.org/markup-compatibility/2006" xmlns:a14="http://schemas.microsoft.com/office/drawing/2010/main">
        <mc:Choice Requires="a14">
          <p:sp>
            <p:nvSpPr>
              <p:cNvPr id="13" name="12 Rectángulo"/>
              <p:cNvSpPr/>
              <p:nvPr/>
            </p:nvSpPr>
            <p:spPr>
              <a:xfrm>
                <a:off x="143508" y="4725144"/>
                <a:ext cx="8856984" cy="584775"/>
              </a:xfrm>
              <a:prstGeom prst="rect">
                <a:avLst/>
              </a:prstGeom>
            </p:spPr>
            <p:txBody>
              <a:bodyPr wrap="square">
                <a:spAutoFit/>
              </a:bodyPr>
              <a:lstStyle/>
              <a:p>
                <a:r>
                  <a:rPr lang="es-ES" sz="1600"/>
                  <a:t>En condiciones de equilibrio (es decir no hay formación o disociación neta de complejos) </a:t>
                </a:r>
                <a14:m>
                  <m:oMath xmlns:m="http://schemas.openxmlformats.org/officeDocument/2006/math">
                    <m:r>
                      <a:rPr lang="es-ES" sz="1600">
                        <a:latin typeface="Cambria Math"/>
                      </a:rPr>
                      <m:t>(</m:t>
                    </m:r>
                    <m:r>
                      <m:rPr>
                        <m:sty m:val="p"/>
                      </m:rPr>
                      <a:rPr lang="es-ES" sz="1600">
                        <a:latin typeface="Cambria Math"/>
                      </a:rPr>
                      <m:t>d</m:t>
                    </m:r>
                    <m:r>
                      <a:rPr lang="es-ES" sz="1600">
                        <a:latin typeface="Cambria Math"/>
                      </a:rPr>
                      <m:t>[</m:t>
                    </m:r>
                    <m:r>
                      <m:rPr>
                        <m:sty m:val="p"/>
                      </m:rPr>
                      <a:rPr lang="es-ES" sz="1600">
                        <a:latin typeface="Cambria Math"/>
                      </a:rPr>
                      <m:t>RC</m:t>
                    </m:r>
                    <m:r>
                      <a:rPr lang="es-ES" sz="1600">
                        <a:latin typeface="Cambria Math"/>
                      </a:rPr>
                      <m:t>])/</m:t>
                    </m:r>
                    <m:r>
                      <m:rPr>
                        <m:sty m:val="p"/>
                      </m:rPr>
                      <a:rPr lang="es-ES" sz="1600">
                        <a:latin typeface="Cambria Math"/>
                      </a:rPr>
                      <m:t>dt</m:t>
                    </m:r>
                    <m:r>
                      <a:rPr lang="es-ES" sz="1600">
                        <a:latin typeface="Cambria Math"/>
                      </a:rPr>
                      <m:t>=0</m:t>
                    </m:r>
                  </m:oMath>
                </a14:m>
                <a:r>
                  <a:rPr lang="es-ES" sz="1600"/>
                  <a:t>, la ecuación se convierte en:</a:t>
                </a:r>
                <a:endParaRPr lang="es-CO" sz="1600"/>
              </a:p>
            </p:txBody>
          </p:sp>
        </mc:Choice>
        <mc:Fallback xmlns="">
          <p:sp>
            <p:nvSpPr>
              <p:cNvPr id="13" name="12 Rectángulo"/>
              <p:cNvSpPr>
                <a:spLocks noRot="1" noChangeAspect="1" noMove="1" noResize="1" noEditPoints="1" noAdjustHandles="1" noChangeArrowheads="1" noChangeShapeType="1" noTextEdit="1"/>
              </p:cNvSpPr>
              <p:nvPr/>
            </p:nvSpPr>
            <p:spPr>
              <a:xfrm>
                <a:off x="143508" y="4725144"/>
                <a:ext cx="8856984" cy="584775"/>
              </a:xfrm>
              <a:prstGeom prst="rect">
                <a:avLst/>
              </a:prstGeom>
              <a:blipFill rotWithShape="1">
                <a:blip r:embed="rId5"/>
                <a:stretch>
                  <a:fillRect l="-413" t="-3125" b="-125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13 Rectángulo redondeado"/>
              <p:cNvSpPr/>
              <p:nvPr/>
            </p:nvSpPr>
            <p:spPr>
              <a:xfrm>
                <a:off x="3181671" y="5358685"/>
                <a:ext cx="2780658" cy="374571"/>
              </a:xfrm>
              <a:prstGeom prst="roundRect">
                <a:avLst/>
              </a:prstGeom>
              <a:solidFill>
                <a:srgbClr val="9BBB59">
                  <a:alpha val="20000"/>
                </a:srgbClr>
              </a:solidFill>
              <a:ln>
                <a:solidFill>
                  <a:schemeClr val="accent3"/>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1600" i="1">
                              <a:latin typeface="Cambria Math"/>
                            </a:rPr>
                          </m:ctrlPr>
                        </m:sSubPr>
                        <m:e>
                          <m:r>
                            <m:rPr>
                              <m:sty m:val="p"/>
                            </m:rPr>
                            <a:rPr lang="es-ES" sz="1600">
                              <a:latin typeface="Cambria Math"/>
                            </a:rPr>
                            <m:t>k</m:t>
                          </m:r>
                        </m:e>
                        <m:sub>
                          <m:r>
                            <m:rPr>
                              <m:sty m:val="p"/>
                            </m:rPr>
                            <a:rPr lang="es-ES" sz="1600">
                              <a:latin typeface="Cambria Math"/>
                            </a:rPr>
                            <m:t>on</m:t>
                          </m:r>
                        </m:sub>
                      </m:sSub>
                      <m:r>
                        <a:rPr lang="es-ES" sz="1600">
                          <a:latin typeface="Cambria Math"/>
                        </a:rPr>
                        <m:t>·</m:t>
                      </m:r>
                      <m:d>
                        <m:dPr>
                          <m:ctrlPr>
                            <a:rPr lang="es-CO" sz="1600" i="1">
                              <a:latin typeface="Cambria Math"/>
                            </a:rPr>
                          </m:ctrlPr>
                        </m:dPr>
                        <m:e>
                          <m:sSub>
                            <m:sSubPr>
                              <m:ctrlPr>
                                <a:rPr lang="es-CO" sz="1600" i="1">
                                  <a:latin typeface="Cambria Math"/>
                                </a:rPr>
                              </m:ctrlPr>
                            </m:sSubPr>
                            <m:e>
                              <m:r>
                                <m:rPr>
                                  <m:sty m:val="p"/>
                                </m:rPr>
                                <a:rPr lang="es-ES" sz="1600">
                                  <a:latin typeface="Cambria Math"/>
                                </a:rPr>
                                <m:t>R</m:t>
                              </m:r>
                            </m:e>
                            <m:sub>
                              <m:r>
                                <m:rPr>
                                  <m:sty m:val="p"/>
                                </m:rPr>
                                <a:rPr lang="es-ES" sz="1600">
                                  <a:latin typeface="Cambria Math"/>
                                </a:rPr>
                                <m:t>T</m:t>
                              </m:r>
                            </m:sub>
                          </m:sSub>
                          <m:r>
                            <a:rPr lang="es-ES" sz="1600" i="1">
                              <a:latin typeface="Cambria Math"/>
                            </a:rPr>
                            <m:t>−</m:t>
                          </m:r>
                          <m:r>
                            <m:rPr>
                              <m:sty m:val="p"/>
                            </m:rPr>
                            <a:rPr lang="es-ES" sz="1600">
                              <a:latin typeface="Cambria Math"/>
                            </a:rPr>
                            <m:t>RC</m:t>
                          </m:r>
                        </m:e>
                      </m:d>
                      <m:r>
                        <a:rPr lang="es-ES" sz="1600">
                          <a:latin typeface="Cambria Math"/>
                        </a:rPr>
                        <m:t>·</m:t>
                      </m:r>
                      <m:r>
                        <m:rPr>
                          <m:sty m:val="p"/>
                        </m:rPr>
                        <a:rPr lang="es-ES" sz="1600">
                          <a:latin typeface="Cambria Math"/>
                        </a:rPr>
                        <m:t>C</m:t>
                      </m:r>
                      <m:r>
                        <a:rPr lang="es-ES" sz="1600">
                          <a:latin typeface="Cambria Math"/>
                        </a:rPr>
                        <m:t>=</m:t>
                      </m:r>
                      <m:sSub>
                        <m:sSubPr>
                          <m:ctrlPr>
                            <a:rPr lang="es-CO" sz="1600" i="1">
                              <a:latin typeface="Cambria Math"/>
                            </a:rPr>
                          </m:ctrlPr>
                        </m:sSubPr>
                        <m:e>
                          <m:r>
                            <m:rPr>
                              <m:sty m:val="p"/>
                            </m:rPr>
                            <a:rPr lang="es-ES" sz="1600">
                              <a:latin typeface="Cambria Math"/>
                            </a:rPr>
                            <m:t>k</m:t>
                          </m:r>
                        </m:e>
                        <m:sub>
                          <m:r>
                            <m:rPr>
                              <m:sty m:val="p"/>
                            </m:rPr>
                            <a:rPr lang="es-ES" sz="1600">
                              <a:latin typeface="Cambria Math"/>
                            </a:rPr>
                            <m:t>off</m:t>
                          </m:r>
                        </m:sub>
                      </m:sSub>
                      <m:r>
                        <a:rPr lang="es-ES" sz="1600">
                          <a:latin typeface="Cambria Math"/>
                        </a:rPr>
                        <m:t>·</m:t>
                      </m:r>
                      <m:r>
                        <m:rPr>
                          <m:sty m:val="p"/>
                        </m:rPr>
                        <a:rPr lang="es-ES" sz="1600">
                          <a:latin typeface="Cambria Math"/>
                        </a:rPr>
                        <m:t>RC</m:t>
                      </m:r>
                    </m:oMath>
                  </m:oMathPara>
                </a14:m>
                <a:endParaRPr lang="es-CO" sz="1600"/>
              </a:p>
            </p:txBody>
          </p:sp>
        </mc:Choice>
        <mc:Fallback xmlns="">
          <p:sp>
            <p:nvSpPr>
              <p:cNvPr id="14" name="13 Rectángulo redondeado"/>
              <p:cNvSpPr>
                <a:spLocks noRot="1" noChangeAspect="1" noMove="1" noResize="1" noEditPoints="1" noAdjustHandles="1" noChangeArrowheads="1" noChangeShapeType="1" noTextEdit="1"/>
              </p:cNvSpPr>
              <p:nvPr/>
            </p:nvSpPr>
            <p:spPr>
              <a:xfrm>
                <a:off x="3181671" y="5358685"/>
                <a:ext cx="2780658" cy="374571"/>
              </a:xfrm>
              <a:prstGeom prst="roundRect">
                <a:avLst/>
              </a:prstGeom>
              <a:blipFill rotWithShape="1">
                <a:blip r:embed="rId6"/>
                <a:stretch>
                  <a:fillRect/>
                </a:stretch>
              </a:blipFill>
              <a:ln>
                <a:solidFill>
                  <a:schemeClr val="accent3"/>
                </a:solidFill>
              </a:ln>
            </p:spPr>
            <p:txBody>
              <a:bodyPr/>
              <a:lstStyle/>
              <a:p>
                <a:r>
                  <a:rPr lang="es-CO">
                    <a:noFill/>
                  </a:rPr>
                  <a:t> </a:t>
                </a:r>
              </a:p>
            </p:txBody>
          </p:sp>
        </mc:Fallback>
      </mc:AlternateContent>
      <p:sp>
        <p:nvSpPr>
          <p:cNvPr id="15" name="14 Rectángulo"/>
          <p:cNvSpPr/>
          <p:nvPr/>
        </p:nvSpPr>
        <p:spPr>
          <a:xfrm>
            <a:off x="143508" y="5877272"/>
            <a:ext cx="8856984" cy="338554"/>
          </a:xfrm>
          <a:prstGeom prst="rect">
            <a:avLst/>
          </a:prstGeom>
        </p:spPr>
        <p:txBody>
          <a:bodyPr wrap="square">
            <a:spAutoFit/>
          </a:bodyPr>
          <a:lstStyle/>
          <a:p>
            <a:r>
              <a:rPr lang="es-ES" sz="1600"/>
              <a:t>Si se esta se re arregla:</a:t>
            </a:r>
            <a:endParaRPr lang="es-CO" sz="1600"/>
          </a:p>
        </p:txBody>
      </p:sp>
    </p:spTree>
    <p:extLst>
      <p:ext uri="{BB962C8B-B14F-4D97-AF65-F5344CB8AC3E}">
        <p14:creationId xmlns:p14="http://schemas.microsoft.com/office/powerpoint/2010/main" val="547566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60648"/>
            <a:ext cx="5338936" cy="634082"/>
          </a:xfrm>
        </p:spPr>
        <p:txBody>
          <a:bodyPr>
            <a:normAutofit/>
          </a:bodyPr>
          <a:lstStyle/>
          <a:p>
            <a:r>
              <a:rPr lang="es-ES" sz="2800" b="1" smtClean="0">
                <a:solidFill>
                  <a:schemeClr val="bg1"/>
                </a:solidFill>
                <a:effectLst>
                  <a:outerShdw blurRad="38100" dist="38100" dir="2700000" algn="tl">
                    <a:srgbClr val="000000">
                      <a:alpha val="43137"/>
                    </a:srgbClr>
                  </a:outerShdw>
                </a:effectLst>
              </a:rPr>
              <a:t>CONTENIDO</a:t>
            </a:r>
            <a:endParaRPr lang="es-CO" sz="2800" b="1">
              <a:solidFill>
                <a:schemeClr val="bg1"/>
              </a:solidFill>
              <a:effectLst>
                <a:outerShdw blurRad="38100" dist="38100" dir="2700000" algn="tl">
                  <a:srgbClr val="000000">
                    <a:alpha val="43137"/>
                  </a:srgbClr>
                </a:outerShdw>
              </a:effectLst>
            </a:endParaRPr>
          </a:p>
        </p:txBody>
      </p:sp>
      <p:sp>
        <p:nvSpPr>
          <p:cNvPr id="3" name="2 Marcador de contenido"/>
          <p:cNvSpPr>
            <a:spLocks noGrp="1"/>
          </p:cNvSpPr>
          <p:nvPr>
            <p:ph idx="1"/>
          </p:nvPr>
        </p:nvSpPr>
        <p:spPr>
          <a:xfrm>
            <a:off x="457200" y="1816224"/>
            <a:ext cx="8229600" cy="3629000"/>
          </a:xfrm>
        </p:spPr>
        <p:txBody>
          <a:bodyPr>
            <a:noAutofit/>
          </a:bodyPr>
          <a:lstStyle/>
          <a:p>
            <a:pPr>
              <a:buFont typeface="Wingdings" panose="05000000000000000000" pitchFamily="2" charset="2"/>
              <a:buChar char="q"/>
            </a:pPr>
            <a:r>
              <a:rPr lang="es-ES" sz="2000" smtClean="0"/>
              <a:t> Introducción conceptos básicos</a:t>
            </a:r>
          </a:p>
          <a:p>
            <a:pPr>
              <a:buFont typeface="Wingdings" panose="05000000000000000000" pitchFamily="2" charset="2"/>
              <a:buChar char="q"/>
            </a:pPr>
            <a:r>
              <a:rPr lang="es-ES" sz="2000" smtClean="0"/>
              <a:t> </a:t>
            </a:r>
            <a:r>
              <a:rPr lang="es-ES" sz="2000" smtClean="0"/>
              <a:t>Generalidades </a:t>
            </a:r>
            <a:r>
              <a:rPr lang="es-ES" sz="2000" smtClean="0"/>
              <a:t>modelos PK-PD</a:t>
            </a:r>
          </a:p>
          <a:p>
            <a:pPr>
              <a:buFont typeface="Wingdings" panose="05000000000000000000" pitchFamily="2" charset="2"/>
              <a:buChar char="q"/>
            </a:pPr>
            <a:r>
              <a:rPr lang="es-ES" sz="2000"/>
              <a:t> </a:t>
            </a:r>
            <a:r>
              <a:rPr lang="es-ES" sz="2000" smtClean="0"/>
              <a:t>Modelos Reversibles</a:t>
            </a:r>
          </a:p>
          <a:p>
            <a:pPr>
              <a:buFont typeface="Wingdings" panose="05000000000000000000" pitchFamily="2" charset="2"/>
              <a:buChar char="q"/>
            </a:pPr>
            <a:r>
              <a:rPr lang="es-ES" sz="2000" smtClean="0"/>
              <a:t> Modelos de </a:t>
            </a:r>
            <a:r>
              <a:rPr lang="es-CO" sz="2000" smtClean="0"/>
              <a:t>Efectos </a:t>
            </a:r>
            <a:r>
              <a:rPr lang="es-CO" sz="2000"/>
              <a:t>de Fármaco Proporcionales y Aditivos</a:t>
            </a:r>
            <a:endParaRPr lang="es-ES" sz="2000" smtClean="0"/>
          </a:p>
          <a:p>
            <a:pPr>
              <a:buFont typeface="Wingdings" panose="05000000000000000000" pitchFamily="2" charset="2"/>
              <a:buChar char="q"/>
            </a:pPr>
            <a:r>
              <a:rPr lang="es-ES" sz="2000"/>
              <a:t> Modelos </a:t>
            </a:r>
            <a:r>
              <a:rPr lang="es-ES" sz="2000" smtClean="0"/>
              <a:t>de Compartimento </a:t>
            </a:r>
            <a:r>
              <a:rPr lang="es-ES" sz="2000"/>
              <a:t>de Efectos o Unión </a:t>
            </a:r>
            <a:endParaRPr lang="es-ES" sz="2000" smtClean="0"/>
          </a:p>
          <a:p>
            <a:pPr>
              <a:buFont typeface="Wingdings" panose="05000000000000000000" pitchFamily="2" charset="2"/>
              <a:buChar char="q"/>
            </a:pPr>
            <a:r>
              <a:rPr lang="es-ES" sz="2000" smtClean="0"/>
              <a:t> Modelos de </a:t>
            </a:r>
            <a:r>
              <a:rPr lang="es-ES" sz="2000"/>
              <a:t>Respuesta </a:t>
            </a:r>
            <a:r>
              <a:rPr lang="es-ES" sz="2000" smtClean="0"/>
              <a:t>Indirecta</a:t>
            </a:r>
          </a:p>
          <a:p>
            <a:pPr>
              <a:buFont typeface="Wingdings" panose="05000000000000000000" pitchFamily="2" charset="2"/>
              <a:buChar char="q"/>
            </a:pPr>
            <a:r>
              <a:rPr lang="es-ES" sz="2000" smtClean="0"/>
              <a:t> Modelos de Procesos Irreversibles</a:t>
            </a:r>
          </a:p>
          <a:p>
            <a:pPr>
              <a:buFont typeface="Wingdings" panose="05000000000000000000" pitchFamily="2" charset="2"/>
              <a:buChar char="q"/>
            </a:pPr>
            <a:r>
              <a:rPr lang="es-ES" sz="2000"/>
              <a:t> </a:t>
            </a:r>
            <a:r>
              <a:rPr lang="es-ES" sz="2000" smtClean="0"/>
              <a:t>Modelos de Farmacología de Sistemas</a:t>
            </a:r>
          </a:p>
          <a:p>
            <a:pPr>
              <a:buFont typeface="Wingdings" panose="05000000000000000000" pitchFamily="2" charset="2"/>
              <a:buChar char="q"/>
            </a:pPr>
            <a:r>
              <a:rPr lang="es-ES" sz="2000"/>
              <a:t> </a:t>
            </a:r>
            <a:r>
              <a:rPr lang="es-CO" sz="2000"/>
              <a:t>Simulación de Ensayos Clinicos </a:t>
            </a:r>
            <a:r>
              <a:rPr lang="es-CO" sz="2000" smtClean="0"/>
              <a:t>Controlados</a:t>
            </a:r>
            <a:endParaRPr lang="es-ES" sz="200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379835"/>
            <a:ext cx="2426246" cy="1374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855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000" b="1">
                <a:solidFill>
                  <a:schemeClr val="bg1"/>
                </a:solidFill>
              </a:rPr>
              <a:t>Modelo de Efecto Concentración vs E</a:t>
            </a:r>
            <a:r>
              <a:rPr lang="es-ES" sz="1400" b="1">
                <a:solidFill>
                  <a:schemeClr val="bg1"/>
                </a:solidFill>
              </a:rPr>
              <a:t>max</a:t>
            </a:r>
            <a:r>
              <a:rPr lang="es-ES" sz="2000" b="1">
                <a:solidFill>
                  <a:schemeClr val="bg1"/>
                </a:solidFill>
              </a:rPr>
              <a:t> de </a:t>
            </a:r>
            <a:r>
              <a:rPr lang="es-ES" sz="2000" b="1" smtClean="0">
                <a:solidFill>
                  <a:schemeClr val="bg1"/>
                </a:solidFill>
              </a:rPr>
              <a:t>fármaco (2)</a:t>
            </a:r>
            <a:endParaRPr lang="es-CO" sz="2000" b="1">
              <a:solidFill>
                <a:schemeClr val="bg1"/>
              </a:solidFill>
            </a:endParaRPr>
          </a:p>
        </p:txBody>
      </p:sp>
      <mc:AlternateContent xmlns:mc="http://schemas.openxmlformats.org/markup-compatibility/2006" xmlns:a14="http://schemas.microsoft.com/office/drawing/2010/main">
        <mc:Choice Requires="a14">
          <p:sp>
            <p:nvSpPr>
              <p:cNvPr id="3" name="2 Rectángulo"/>
              <p:cNvSpPr/>
              <p:nvPr/>
            </p:nvSpPr>
            <p:spPr>
              <a:xfrm>
                <a:off x="3058732" y="1268760"/>
                <a:ext cx="275594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1600" i="1">
                              <a:latin typeface="Cambria Math"/>
                            </a:rPr>
                          </m:ctrlPr>
                        </m:sSubPr>
                        <m:e>
                          <m:r>
                            <m:rPr>
                              <m:sty m:val="p"/>
                            </m:rPr>
                            <a:rPr lang="es-ES" sz="1600">
                              <a:latin typeface="Cambria Math"/>
                            </a:rPr>
                            <m:t>k</m:t>
                          </m:r>
                        </m:e>
                        <m:sub>
                          <m:r>
                            <m:rPr>
                              <m:sty m:val="p"/>
                            </m:rPr>
                            <a:rPr lang="es-ES" sz="1600">
                              <a:latin typeface="Cambria Math"/>
                            </a:rPr>
                            <m:t>on</m:t>
                          </m:r>
                        </m:sub>
                      </m:sSub>
                      <m:sSub>
                        <m:sSubPr>
                          <m:ctrlPr>
                            <a:rPr lang="es-CO" sz="1600" i="1">
                              <a:latin typeface="Cambria Math"/>
                            </a:rPr>
                          </m:ctrlPr>
                        </m:sSubPr>
                        <m:e>
                          <m:r>
                            <m:rPr>
                              <m:sty m:val="p"/>
                            </m:rPr>
                            <a:rPr lang="es-ES" sz="1600">
                              <a:latin typeface="Cambria Math"/>
                            </a:rPr>
                            <m:t>R</m:t>
                          </m:r>
                        </m:e>
                        <m:sub>
                          <m:r>
                            <m:rPr>
                              <m:sty m:val="p"/>
                            </m:rPr>
                            <a:rPr lang="es-ES" sz="1600">
                              <a:latin typeface="Cambria Math"/>
                            </a:rPr>
                            <m:t>T</m:t>
                          </m:r>
                        </m:sub>
                      </m:sSub>
                      <m:r>
                        <m:rPr>
                          <m:sty m:val="p"/>
                        </m:rPr>
                        <a:rPr lang="es-ES" sz="1600">
                          <a:latin typeface="Cambria Math"/>
                        </a:rPr>
                        <m:t>C</m:t>
                      </m:r>
                      <m:r>
                        <a:rPr lang="es-ES" sz="1600">
                          <a:latin typeface="Cambria Math"/>
                        </a:rPr>
                        <m:t>=</m:t>
                      </m:r>
                      <m:r>
                        <m:rPr>
                          <m:sty m:val="p"/>
                        </m:rPr>
                        <a:rPr lang="es-ES" sz="1600">
                          <a:latin typeface="Cambria Math"/>
                        </a:rPr>
                        <m:t>RC</m:t>
                      </m:r>
                      <m:r>
                        <a:rPr lang="es-ES" sz="1600">
                          <a:latin typeface="Cambria Math"/>
                        </a:rPr>
                        <m:t>·(</m:t>
                      </m:r>
                      <m:sSub>
                        <m:sSubPr>
                          <m:ctrlPr>
                            <a:rPr lang="es-CO" sz="1600" i="1">
                              <a:latin typeface="Cambria Math"/>
                            </a:rPr>
                          </m:ctrlPr>
                        </m:sSubPr>
                        <m:e>
                          <m:r>
                            <m:rPr>
                              <m:sty m:val="p"/>
                            </m:rPr>
                            <a:rPr lang="es-ES" sz="1600">
                              <a:latin typeface="Cambria Math"/>
                            </a:rPr>
                            <m:t>k</m:t>
                          </m:r>
                        </m:e>
                        <m:sub>
                          <m:r>
                            <m:rPr>
                              <m:sty m:val="p"/>
                            </m:rPr>
                            <a:rPr lang="es-ES" sz="1600">
                              <a:latin typeface="Cambria Math"/>
                            </a:rPr>
                            <m:t>off</m:t>
                          </m:r>
                        </m:sub>
                      </m:sSub>
                      <m:r>
                        <a:rPr lang="es-ES" sz="1600">
                          <a:latin typeface="Cambria Math"/>
                        </a:rPr>
                        <m:t>+</m:t>
                      </m:r>
                      <m:r>
                        <m:rPr>
                          <m:sty m:val="p"/>
                        </m:rPr>
                        <a:rPr lang="es-ES" sz="1600">
                          <a:latin typeface="Cambria Math"/>
                        </a:rPr>
                        <m:t>C</m:t>
                      </m:r>
                      <m:r>
                        <a:rPr lang="es-ES" sz="1600">
                          <a:latin typeface="Cambria Math"/>
                        </a:rPr>
                        <m:t>·</m:t>
                      </m:r>
                      <m:sSub>
                        <m:sSubPr>
                          <m:ctrlPr>
                            <a:rPr lang="es-CO" sz="1600" i="1">
                              <a:latin typeface="Cambria Math"/>
                            </a:rPr>
                          </m:ctrlPr>
                        </m:sSubPr>
                        <m:e>
                          <m:r>
                            <m:rPr>
                              <m:sty m:val="p"/>
                            </m:rPr>
                            <a:rPr lang="es-ES" sz="1600">
                              <a:latin typeface="Cambria Math"/>
                            </a:rPr>
                            <m:t>k</m:t>
                          </m:r>
                        </m:e>
                        <m:sub>
                          <m:r>
                            <m:rPr>
                              <m:sty m:val="p"/>
                            </m:rPr>
                            <a:rPr lang="es-ES" sz="1600">
                              <a:latin typeface="Cambria Math"/>
                            </a:rPr>
                            <m:t>on</m:t>
                          </m:r>
                        </m:sub>
                      </m:sSub>
                      <m:r>
                        <a:rPr lang="es-ES" sz="1600">
                          <a:latin typeface="Cambria Math"/>
                        </a:rPr>
                        <m:t>)</m:t>
                      </m:r>
                    </m:oMath>
                  </m:oMathPara>
                </a14:m>
                <a:endParaRPr lang="es-CO" sz="1600"/>
              </a:p>
            </p:txBody>
          </p:sp>
        </mc:Choice>
        <mc:Fallback xmlns="">
          <p:sp>
            <p:nvSpPr>
              <p:cNvPr id="3" name="2 Rectángulo"/>
              <p:cNvSpPr>
                <a:spLocks noRot="1" noChangeAspect="1" noMove="1" noResize="1" noEditPoints="1" noAdjustHandles="1" noChangeArrowheads="1" noChangeShapeType="1" noTextEdit="1"/>
              </p:cNvSpPr>
              <p:nvPr/>
            </p:nvSpPr>
            <p:spPr>
              <a:xfrm>
                <a:off x="3058732" y="1268760"/>
                <a:ext cx="2755946" cy="338554"/>
              </a:xfrm>
              <a:prstGeom prst="rect">
                <a:avLst/>
              </a:prstGeom>
              <a:blipFill rotWithShape="1">
                <a:blip r:embed="rId3"/>
                <a:stretch>
                  <a:fillRect b="-892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4 Rectángulo"/>
              <p:cNvSpPr/>
              <p:nvPr/>
            </p:nvSpPr>
            <p:spPr>
              <a:xfrm>
                <a:off x="3528027" y="1844824"/>
                <a:ext cx="1817356" cy="601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a:latin typeface="Cambria Math"/>
                        </a:rPr>
                        <m:t>RC</m:t>
                      </m:r>
                      <m:r>
                        <a:rPr lang="es-ES" sz="1600">
                          <a:latin typeface="Cambria Math"/>
                        </a:rPr>
                        <m:t>=</m:t>
                      </m:r>
                      <m:f>
                        <m:fPr>
                          <m:ctrlPr>
                            <a:rPr lang="es-CO" sz="1600" i="1">
                              <a:latin typeface="Cambria Math"/>
                            </a:rPr>
                          </m:ctrlPr>
                        </m:fPr>
                        <m:num>
                          <m:sSub>
                            <m:sSubPr>
                              <m:ctrlPr>
                                <a:rPr lang="es-CO" sz="1600" i="1">
                                  <a:latin typeface="Cambria Math"/>
                                </a:rPr>
                              </m:ctrlPr>
                            </m:sSubPr>
                            <m:e>
                              <m:r>
                                <m:rPr>
                                  <m:sty m:val="p"/>
                                </m:rPr>
                                <a:rPr lang="es-ES" sz="1600">
                                  <a:latin typeface="Cambria Math"/>
                                </a:rPr>
                                <m:t>k</m:t>
                              </m:r>
                            </m:e>
                            <m:sub>
                              <m:r>
                                <m:rPr>
                                  <m:sty m:val="p"/>
                                </m:rPr>
                                <a:rPr lang="es-ES" sz="1600">
                                  <a:latin typeface="Cambria Math"/>
                                </a:rPr>
                                <m:t>on</m:t>
                              </m:r>
                            </m:sub>
                          </m:sSub>
                          <m:sSub>
                            <m:sSubPr>
                              <m:ctrlPr>
                                <a:rPr lang="es-CO" sz="1600" i="1">
                                  <a:latin typeface="Cambria Math"/>
                                </a:rPr>
                              </m:ctrlPr>
                            </m:sSubPr>
                            <m:e>
                              <m:r>
                                <m:rPr>
                                  <m:sty m:val="p"/>
                                </m:rPr>
                                <a:rPr lang="es-ES" sz="1600">
                                  <a:latin typeface="Cambria Math"/>
                                </a:rPr>
                                <m:t>R</m:t>
                              </m:r>
                            </m:e>
                            <m:sub>
                              <m:r>
                                <m:rPr>
                                  <m:sty m:val="p"/>
                                </m:rPr>
                                <a:rPr lang="es-ES" sz="1600">
                                  <a:latin typeface="Cambria Math"/>
                                </a:rPr>
                                <m:t>T</m:t>
                              </m:r>
                            </m:sub>
                          </m:sSub>
                          <m:r>
                            <m:rPr>
                              <m:sty m:val="p"/>
                            </m:rPr>
                            <a:rPr lang="es-ES" sz="1600">
                              <a:latin typeface="Cambria Math"/>
                            </a:rPr>
                            <m:t>C</m:t>
                          </m:r>
                        </m:num>
                        <m:den>
                          <m:sSub>
                            <m:sSubPr>
                              <m:ctrlPr>
                                <a:rPr lang="es-CO" sz="1600" i="1">
                                  <a:latin typeface="Cambria Math"/>
                                </a:rPr>
                              </m:ctrlPr>
                            </m:sSubPr>
                            <m:e>
                              <m:r>
                                <m:rPr>
                                  <m:sty m:val="p"/>
                                </m:rPr>
                                <a:rPr lang="es-ES" sz="1600">
                                  <a:latin typeface="Cambria Math"/>
                                </a:rPr>
                                <m:t>k</m:t>
                              </m:r>
                            </m:e>
                            <m:sub>
                              <m:r>
                                <m:rPr>
                                  <m:sty m:val="p"/>
                                </m:rPr>
                                <a:rPr lang="es-ES" sz="1600">
                                  <a:latin typeface="Cambria Math"/>
                                </a:rPr>
                                <m:t>off</m:t>
                              </m:r>
                            </m:sub>
                          </m:sSub>
                          <m:r>
                            <a:rPr lang="es-ES" sz="1600">
                              <a:latin typeface="Cambria Math"/>
                            </a:rPr>
                            <m:t>+</m:t>
                          </m:r>
                          <m:r>
                            <m:rPr>
                              <m:sty m:val="p"/>
                            </m:rPr>
                            <a:rPr lang="es-ES" sz="1600">
                              <a:latin typeface="Cambria Math"/>
                            </a:rPr>
                            <m:t>C</m:t>
                          </m:r>
                          <m:r>
                            <a:rPr lang="es-ES" sz="1600">
                              <a:latin typeface="Cambria Math"/>
                            </a:rPr>
                            <m:t>·</m:t>
                          </m:r>
                          <m:sSub>
                            <m:sSubPr>
                              <m:ctrlPr>
                                <a:rPr lang="es-CO" sz="1600" i="1">
                                  <a:latin typeface="Cambria Math"/>
                                </a:rPr>
                              </m:ctrlPr>
                            </m:sSubPr>
                            <m:e>
                              <m:r>
                                <m:rPr>
                                  <m:sty m:val="p"/>
                                </m:rPr>
                                <a:rPr lang="es-ES" sz="1600">
                                  <a:latin typeface="Cambria Math"/>
                                </a:rPr>
                                <m:t>k</m:t>
                              </m:r>
                            </m:e>
                            <m:sub>
                              <m:r>
                                <m:rPr>
                                  <m:sty m:val="p"/>
                                </m:rPr>
                                <a:rPr lang="es-ES" sz="1600">
                                  <a:latin typeface="Cambria Math"/>
                                </a:rPr>
                                <m:t>on</m:t>
                              </m:r>
                            </m:sub>
                          </m:sSub>
                        </m:den>
                      </m:f>
                    </m:oMath>
                  </m:oMathPara>
                </a14:m>
                <a:endParaRPr lang="es-CO" sz="1600"/>
              </a:p>
            </p:txBody>
          </p:sp>
        </mc:Choice>
        <mc:Fallback xmlns="">
          <p:sp>
            <p:nvSpPr>
              <p:cNvPr id="5" name="4 Rectángulo"/>
              <p:cNvSpPr>
                <a:spLocks noRot="1" noChangeAspect="1" noMove="1" noResize="1" noEditPoints="1" noAdjustHandles="1" noChangeArrowheads="1" noChangeShapeType="1" noTextEdit="1"/>
              </p:cNvSpPr>
              <p:nvPr/>
            </p:nvSpPr>
            <p:spPr>
              <a:xfrm>
                <a:off x="3528027" y="1844824"/>
                <a:ext cx="1817356" cy="601383"/>
              </a:xfrm>
              <a:prstGeom prst="rect">
                <a:avLst/>
              </a:prstGeom>
              <a:blipFill rotWithShape="1">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5 Rectángulo"/>
              <p:cNvSpPr/>
              <p:nvPr/>
            </p:nvSpPr>
            <p:spPr>
              <a:xfrm>
                <a:off x="3794958" y="2636912"/>
                <a:ext cx="1389035" cy="802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a:latin typeface="Cambria Math"/>
                        </a:rPr>
                        <m:t>RC</m:t>
                      </m:r>
                      <m:r>
                        <a:rPr lang="es-ES" sz="1600">
                          <a:latin typeface="Cambria Math"/>
                        </a:rPr>
                        <m:t>=</m:t>
                      </m:r>
                      <m:f>
                        <m:fPr>
                          <m:ctrlPr>
                            <a:rPr lang="es-CO" sz="1600" i="1">
                              <a:latin typeface="Cambria Math"/>
                            </a:rPr>
                          </m:ctrlPr>
                        </m:fPr>
                        <m:num>
                          <m:sSub>
                            <m:sSubPr>
                              <m:ctrlPr>
                                <a:rPr lang="es-CO" sz="1600" i="1">
                                  <a:latin typeface="Cambria Math"/>
                                </a:rPr>
                              </m:ctrlPr>
                            </m:sSubPr>
                            <m:e>
                              <m:r>
                                <m:rPr>
                                  <m:sty m:val="p"/>
                                </m:rPr>
                                <a:rPr lang="es-ES" sz="1600">
                                  <a:latin typeface="Cambria Math"/>
                                </a:rPr>
                                <m:t>R</m:t>
                              </m:r>
                            </m:e>
                            <m:sub>
                              <m:r>
                                <m:rPr>
                                  <m:sty m:val="p"/>
                                </m:rPr>
                                <a:rPr lang="es-ES" sz="1600">
                                  <a:latin typeface="Cambria Math"/>
                                </a:rPr>
                                <m:t>T</m:t>
                              </m:r>
                            </m:sub>
                          </m:sSub>
                          <m:r>
                            <m:rPr>
                              <m:sty m:val="p"/>
                            </m:rPr>
                            <a:rPr lang="es-ES" sz="1600">
                              <a:latin typeface="Cambria Math"/>
                            </a:rPr>
                            <m:t>C</m:t>
                          </m:r>
                        </m:num>
                        <m:den>
                          <m:f>
                            <m:fPr>
                              <m:ctrlPr>
                                <a:rPr lang="es-CO" sz="1600" i="1">
                                  <a:latin typeface="Cambria Math"/>
                                </a:rPr>
                              </m:ctrlPr>
                            </m:fPr>
                            <m:num>
                              <m:sSub>
                                <m:sSubPr>
                                  <m:ctrlPr>
                                    <a:rPr lang="es-CO" sz="1600" i="1">
                                      <a:latin typeface="Cambria Math"/>
                                    </a:rPr>
                                  </m:ctrlPr>
                                </m:sSubPr>
                                <m:e>
                                  <m:r>
                                    <m:rPr>
                                      <m:sty m:val="p"/>
                                    </m:rPr>
                                    <a:rPr lang="es-ES" sz="1600">
                                      <a:latin typeface="Cambria Math"/>
                                    </a:rPr>
                                    <m:t>k</m:t>
                                  </m:r>
                                </m:e>
                                <m:sub>
                                  <m:r>
                                    <m:rPr>
                                      <m:sty m:val="p"/>
                                    </m:rPr>
                                    <a:rPr lang="es-ES" sz="1600">
                                      <a:latin typeface="Cambria Math"/>
                                    </a:rPr>
                                    <m:t>off</m:t>
                                  </m:r>
                                </m:sub>
                              </m:sSub>
                            </m:num>
                            <m:den>
                              <m:sSub>
                                <m:sSubPr>
                                  <m:ctrlPr>
                                    <a:rPr lang="es-CO" sz="1600" i="1">
                                      <a:latin typeface="Cambria Math"/>
                                    </a:rPr>
                                  </m:ctrlPr>
                                </m:sSubPr>
                                <m:e>
                                  <m:r>
                                    <m:rPr>
                                      <m:sty m:val="p"/>
                                    </m:rPr>
                                    <a:rPr lang="es-ES" sz="1600">
                                      <a:latin typeface="Cambria Math"/>
                                    </a:rPr>
                                    <m:t>k</m:t>
                                  </m:r>
                                </m:e>
                                <m:sub>
                                  <m:r>
                                    <m:rPr>
                                      <m:sty m:val="p"/>
                                    </m:rPr>
                                    <a:rPr lang="es-ES" sz="1600">
                                      <a:latin typeface="Cambria Math"/>
                                    </a:rPr>
                                    <m:t>on</m:t>
                                  </m:r>
                                </m:sub>
                              </m:sSub>
                            </m:den>
                          </m:f>
                          <m:r>
                            <a:rPr lang="es-ES" sz="1600">
                              <a:latin typeface="Cambria Math"/>
                            </a:rPr>
                            <m:t>+</m:t>
                          </m:r>
                          <m:r>
                            <m:rPr>
                              <m:sty m:val="p"/>
                            </m:rPr>
                            <a:rPr lang="es-ES" sz="1600">
                              <a:latin typeface="Cambria Math"/>
                            </a:rPr>
                            <m:t>C</m:t>
                          </m:r>
                        </m:den>
                      </m:f>
                    </m:oMath>
                  </m:oMathPara>
                </a14:m>
                <a:endParaRPr lang="es-CO" sz="1600"/>
              </a:p>
            </p:txBody>
          </p:sp>
        </mc:Choice>
        <mc:Fallback xmlns="">
          <p:sp>
            <p:nvSpPr>
              <p:cNvPr id="6" name="5 Rectángulo"/>
              <p:cNvSpPr>
                <a:spLocks noRot="1" noChangeAspect="1" noMove="1" noResize="1" noEditPoints="1" noAdjustHandles="1" noChangeArrowheads="1" noChangeShapeType="1" noTextEdit="1"/>
              </p:cNvSpPr>
              <p:nvPr/>
            </p:nvSpPr>
            <p:spPr>
              <a:xfrm>
                <a:off x="3794958" y="2636912"/>
                <a:ext cx="1389035" cy="802977"/>
              </a:xfrm>
              <a:prstGeom prst="rect">
                <a:avLst/>
              </a:prstGeom>
              <a:blipFill rotWithShape="1">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6 Rectángulo redondeado"/>
              <p:cNvSpPr/>
              <p:nvPr/>
            </p:nvSpPr>
            <p:spPr>
              <a:xfrm>
                <a:off x="3766233" y="3573016"/>
                <a:ext cx="1412799" cy="658550"/>
              </a:xfrm>
              <a:prstGeom prst="roundRect">
                <a:avLst/>
              </a:prstGeom>
              <a:solidFill>
                <a:srgbClr val="1F497D">
                  <a:alpha val="10196"/>
                </a:srgbClr>
              </a:solidFill>
              <a:ln>
                <a:solidFill>
                  <a:schemeClr val="tx2"/>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a:latin typeface="Cambria Math"/>
                        </a:rPr>
                        <m:t>RC</m:t>
                      </m:r>
                      <m:r>
                        <a:rPr lang="es-ES" sz="1600">
                          <a:latin typeface="Cambria Math"/>
                        </a:rPr>
                        <m:t>=</m:t>
                      </m:r>
                      <m:f>
                        <m:fPr>
                          <m:ctrlPr>
                            <a:rPr lang="es-CO" sz="1600" i="1">
                              <a:latin typeface="Cambria Math"/>
                            </a:rPr>
                          </m:ctrlPr>
                        </m:fPr>
                        <m:num>
                          <m:sSub>
                            <m:sSubPr>
                              <m:ctrlPr>
                                <a:rPr lang="es-CO" sz="1600" i="1">
                                  <a:latin typeface="Cambria Math"/>
                                </a:rPr>
                              </m:ctrlPr>
                            </m:sSubPr>
                            <m:e>
                              <m:r>
                                <m:rPr>
                                  <m:sty m:val="p"/>
                                </m:rPr>
                                <a:rPr lang="es-ES" sz="1600">
                                  <a:latin typeface="Cambria Math"/>
                                </a:rPr>
                                <m:t>R</m:t>
                              </m:r>
                            </m:e>
                            <m:sub>
                              <m:r>
                                <m:rPr>
                                  <m:sty m:val="p"/>
                                </m:rPr>
                                <a:rPr lang="es-ES" sz="1600">
                                  <a:latin typeface="Cambria Math"/>
                                </a:rPr>
                                <m:t>T</m:t>
                              </m:r>
                            </m:sub>
                          </m:sSub>
                          <m:r>
                            <m:rPr>
                              <m:sty m:val="p"/>
                            </m:rPr>
                            <a:rPr lang="es-ES" sz="1600">
                              <a:latin typeface="Cambria Math"/>
                            </a:rPr>
                            <m:t>C</m:t>
                          </m:r>
                        </m:num>
                        <m:den>
                          <m:sSub>
                            <m:sSubPr>
                              <m:ctrlPr>
                                <a:rPr lang="es-CO" sz="1600" i="1">
                                  <a:latin typeface="Cambria Math"/>
                                </a:rPr>
                              </m:ctrlPr>
                            </m:sSubPr>
                            <m:e>
                              <m:r>
                                <m:rPr>
                                  <m:sty m:val="p"/>
                                </m:rPr>
                                <a:rPr lang="es-ES" sz="1600">
                                  <a:latin typeface="Cambria Math"/>
                                </a:rPr>
                                <m:t>K</m:t>
                              </m:r>
                            </m:e>
                            <m:sub>
                              <m:r>
                                <m:rPr>
                                  <m:sty m:val="p"/>
                                </m:rPr>
                                <a:rPr lang="es-ES" sz="1600">
                                  <a:latin typeface="Cambria Math"/>
                                </a:rPr>
                                <m:t>D</m:t>
                              </m:r>
                            </m:sub>
                          </m:sSub>
                          <m:r>
                            <a:rPr lang="es-ES" sz="1600">
                              <a:latin typeface="Cambria Math"/>
                            </a:rPr>
                            <m:t>+</m:t>
                          </m:r>
                          <m:r>
                            <m:rPr>
                              <m:sty m:val="p"/>
                            </m:rPr>
                            <a:rPr lang="es-ES" sz="1600">
                              <a:latin typeface="Cambria Math"/>
                            </a:rPr>
                            <m:t>C</m:t>
                          </m:r>
                        </m:den>
                      </m:f>
                    </m:oMath>
                  </m:oMathPara>
                </a14:m>
                <a:endParaRPr lang="es-CO" sz="1600"/>
              </a:p>
            </p:txBody>
          </p:sp>
        </mc:Choice>
        <mc:Fallback xmlns="">
          <p:sp>
            <p:nvSpPr>
              <p:cNvPr id="7" name="6 Rectángulo redondeado"/>
              <p:cNvSpPr>
                <a:spLocks noRot="1" noChangeAspect="1" noMove="1" noResize="1" noEditPoints="1" noAdjustHandles="1" noChangeArrowheads="1" noChangeShapeType="1" noTextEdit="1"/>
              </p:cNvSpPr>
              <p:nvPr/>
            </p:nvSpPr>
            <p:spPr>
              <a:xfrm>
                <a:off x="3766233" y="3573016"/>
                <a:ext cx="1412799" cy="658550"/>
              </a:xfrm>
              <a:prstGeom prst="roundRect">
                <a:avLst/>
              </a:prstGeom>
              <a:blipFill rotWithShape="1">
                <a:blip r:embed="rId6"/>
                <a:stretch>
                  <a:fillRect/>
                </a:stretch>
              </a:blipFill>
              <a:ln>
                <a:solidFill>
                  <a:schemeClr val="tx2"/>
                </a:solidFill>
              </a:ln>
            </p:spPr>
            <p:txBody>
              <a:bodyPr/>
              <a:lstStyle/>
              <a:p>
                <a:r>
                  <a:rPr lang="es-CO">
                    <a:noFill/>
                  </a:rPr>
                  <a:t> </a:t>
                </a:r>
              </a:p>
            </p:txBody>
          </p:sp>
        </mc:Fallback>
      </mc:AlternateContent>
      <p:sp>
        <p:nvSpPr>
          <p:cNvPr id="8" name="7 Rectángulo"/>
          <p:cNvSpPr/>
          <p:nvPr/>
        </p:nvSpPr>
        <p:spPr>
          <a:xfrm>
            <a:off x="251520" y="4398203"/>
            <a:ext cx="8640960" cy="830997"/>
          </a:xfrm>
          <a:prstGeom prst="rect">
            <a:avLst/>
          </a:prstGeom>
        </p:spPr>
        <p:txBody>
          <a:bodyPr wrap="square">
            <a:spAutoFit/>
          </a:bodyPr>
          <a:lstStyle/>
          <a:p>
            <a:pPr algn="just"/>
            <a:r>
              <a:rPr lang="es-ES" sz="1600"/>
              <a:t>Donde K</a:t>
            </a:r>
            <a:r>
              <a:rPr lang="es-ES" sz="1600" baseline="-25000"/>
              <a:t>D</a:t>
            </a:r>
            <a:r>
              <a:rPr lang="es-ES" sz="1600"/>
              <a:t> es una constante de disociación de equilibrio (k</a:t>
            </a:r>
            <a:r>
              <a:rPr lang="es-ES" sz="1600" baseline="-25000"/>
              <a:t>off</a:t>
            </a:r>
            <a:r>
              <a:rPr lang="es-ES" sz="1600"/>
              <a:t>/k</a:t>
            </a:r>
            <a:r>
              <a:rPr lang="es-ES" sz="1600" baseline="-25000"/>
              <a:t>on</a:t>
            </a:r>
            <a:r>
              <a:rPr lang="es-ES" sz="1600"/>
              <a:t>). Si se asume que la magnitud del efecto (E) es proporcional a la concentración del complejo [RC], la fracción máxima del efecto E</a:t>
            </a:r>
            <a:r>
              <a:rPr lang="es-ES" sz="1600" baseline="-25000"/>
              <a:t>max</a:t>
            </a:r>
            <a:r>
              <a:rPr lang="es-ES" sz="1600"/>
              <a:t> es igual a la fracción de ocupación (f</a:t>
            </a:r>
            <a:r>
              <a:rPr lang="es-ES" sz="1600" baseline="-25000"/>
              <a:t>b</a:t>
            </a:r>
            <a:r>
              <a:rPr lang="es-ES" sz="1600"/>
              <a:t>) esta se puede describir por:</a:t>
            </a:r>
            <a:endParaRPr lang="es-CO" sz="1600"/>
          </a:p>
        </p:txBody>
      </p:sp>
      <mc:AlternateContent xmlns:mc="http://schemas.openxmlformats.org/markup-compatibility/2006" xmlns:a14="http://schemas.microsoft.com/office/drawing/2010/main">
        <mc:Choice Requires="a14">
          <p:sp>
            <p:nvSpPr>
              <p:cNvPr id="9" name="8 Rectángulo"/>
              <p:cNvSpPr/>
              <p:nvPr/>
            </p:nvSpPr>
            <p:spPr>
              <a:xfrm>
                <a:off x="3601417" y="5418110"/>
                <a:ext cx="1773049" cy="603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O" sz="1600" i="1">
                              <a:latin typeface="Cambria Math"/>
                            </a:rPr>
                          </m:ctrlPr>
                        </m:sSubPr>
                        <m:e>
                          <m:r>
                            <m:rPr>
                              <m:sty m:val="p"/>
                            </m:rPr>
                            <a:rPr lang="es-ES" sz="1600" i="0">
                              <a:latin typeface="Cambria Math"/>
                            </a:rPr>
                            <m:t>f</m:t>
                          </m:r>
                        </m:e>
                        <m:sub>
                          <m:r>
                            <m:rPr>
                              <m:sty m:val="p"/>
                            </m:rPr>
                            <a:rPr lang="es-ES" sz="1600" i="0">
                              <a:latin typeface="Cambria Math"/>
                            </a:rPr>
                            <m:t>b</m:t>
                          </m:r>
                        </m:sub>
                      </m:sSub>
                      <m:r>
                        <a:rPr lang="es-ES" sz="1600" i="0">
                          <a:latin typeface="Cambria Math"/>
                        </a:rPr>
                        <m:t>=</m:t>
                      </m:r>
                      <m:f>
                        <m:fPr>
                          <m:ctrlPr>
                            <a:rPr lang="es-CO" sz="1600" i="1">
                              <a:latin typeface="Cambria Math"/>
                            </a:rPr>
                          </m:ctrlPr>
                        </m:fPr>
                        <m:num>
                          <m:r>
                            <m:rPr>
                              <m:sty m:val="p"/>
                            </m:rPr>
                            <a:rPr lang="es-ES" sz="1600" i="0">
                              <a:latin typeface="Cambria Math"/>
                            </a:rPr>
                            <m:t>E</m:t>
                          </m:r>
                        </m:num>
                        <m:den>
                          <m:sSub>
                            <m:sSubPr>
                              <m:ctrlPr>
                                <a:rPr lang="es-CO" sz="1600" i="1">
                                  <a:latin typeface="Cambria Math"/>
                                </a:rPr>
                              </m:ctrlPr>
                            </m:sSubPr>
                            <m:e>
                              <m:r>
                                <m:rPr>
                                  <m:sty m:val="p"/>
                                </m:rPr>
                                <a:rPr lang="es-ES" sz="1600" i="0">
                                  <a:latin typeface="Cambria Math"/>
                                </a:rPr>
                                <m:t>E</m:t>
                              </m:r>
                            </m:e>
                            <m:sub>
                              <m:r>
                                <m:rPr>
                                  <m:sty m:val="p"/>
                                </m:rPr>
                                <a:rPr lang="es-ES" sz="1600" i="0">
                                  <a:latin typeface="Cambria Math"/>
                                </a:rPr>
                                <m:t>max</m:t>
                              </m:r>
                            </m:sub>
                          </m:sSub>
                        </m:den>
                      </m:f>
                      <m:r>
                        <a:rPr lang="es-ES" sz="1600" i="0">
                          <a:latin typeface="Cambria Math"/>
                        </a:rPr>
                        <m:t>=</m:t>
                      </m:r>
                      <m:f>
                        <m:fPr>
                          <m:ctrlPr>
                            <a:rPr lang="es-CO" sz="1600" i="1">
                              <a:latin typeface="Cambria Math"/>
                            </a:rPr>
                          </m:ctrlPr>
                        </m:fPr>
                        <m:num>
                          <m:r>
                            <a:rPr lang="es-ES" sz="1600" i="0">
                              <a:latin typeface="Cambria Math"/>
                            </a:rPr>
                            <m:t>[</m:t>
                          </m:r>
                          <m:r>
                            <m:rPr>
                              <m:sty m:val="p"/>
                            </m:rPr>
                            <a:rPr lang="es-ES" sz="1600" i="0">
                              <a:latin typeface="Cambria Math"/>
                            </a:rPr>
                            <m:t>RC</m:t>
                          </m:r>
                          <m:r>
                            <a:rPr lang="es-ES" sz="1600" i="0">
                              <a:latin typeface="Cambria Math"/>
                            </a:rPr>
                            <m:t>]</m:t>
                          </m:r>
                        </m:num>
                        <m:den>
                          <m:sSub>
                            <m:sSubPr>
                              <m:ctrlPr>
                                <a:rPr lang="es-CO" sz="1600" i="1">
                                  <a:latin typeface="Cambria Math"/>
                                </a:rPr>
                              </m:ctrlPr>
                            </m:sSubPr>
                            <m:e>
                              <m:r>
                                <m:rPr>
                                  <m:sty m:val="p"/>
                                </m:rPr>
                                <a:rPr lang="es-ES" sz="1600" i="0">
                                  <a:latin typeface="Cambria Math"/>
                                </a:rPr>
                                <m:t>R</m:t>
                              </m:r>
                            </m:e>
                            <m:sub>
                              <m:r>
                                <m:rPr>
                                  <m:sty m:val="p"/>
                                </m:rPr>
                                <a:rPr lang="es-ES" sz="1600" i="0">
                                  <a:latin typeface="Cambria Math"/>
                                </a:rPr>
                                <m:t>T</m:t>
                              </m:r>
                            </m:sub>
                          </m:sSub>
                        </m:den>
                      </m:f>
                    </m:oMath>
                  </m:oMathPara>
                </a14:m>
                <a:endParaRPr lang="es-CO" sz="1600"/>
              </a:p>
            </p:txBody>
          </p:sp>
        </mc:Choice>
        <mc:Fallback xmlns="">
          <p:sp>
            <p:nvSpPr>
              <p:cNvPr id="9" name="8 Rectángulo"/>
              <p:cNvSpPr>
                <a:spLocks noRot="1" noChangeAspect="1" noMove="1" noResize="1" noEditPoints="1" noAdjustHandles="1" noChangeArrowheads="1" noChangeShapeType="1" noTextEdit="1"/>
              </p:cNvSpPr>
              <p:nvPr/>
            </p:nvSpPr>
            <p:spPr>
              <a:xfrm>
                <a:off x="3601417" y="5418110"/>
                <a:ext cx="1773049" cy="603178"/>
              </a:xfrm>
              <a:prstGeom prst="rect">
                <a:avLst/>
              </a:prstGeom>
              <a:blipFill rotWithShape="1">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16217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000" b="1">
                <a:solidFill>
                  <a:schemeClr val="bg1"/>
                </a:solidFill>
              </a:rPr>
              <a:t>Modelo de Efecto Concentración vs E</a:t>
            </a:r>
            <a:r>
              <a:rPr lang="es-ES" sz="1400" b="1">
                <a:solidFill>
                  <a:schemeClr val="bg1"/>
                </a:solidFill>
              </a:rPr>
              <a:t>max</a:t>
            </a:r>
            <a:r>
              <a:rPr lang="es-ES" sz="2000" b="1">
                <a:solidFill>
                  <a:schemeClr val="bg1"/>
                </a:solidFill>
              </a:rPr>
              <a:t> de fármaco </a:t>
            </a:r>
            <a:r>
              <a:rPr lang="es-ES" sz="2000" b="1" smtClean="0">
                <a:solidFill>
                  <a:schemeClr val="bg1"/>
                </a:solidFill>
              </a:rPr>
              <a:t>(3)</a:t>
            </a:r>
            <a:endParaRPr lang="es-CO" sz="2000" b="1">
              <a:solidFill>
                <a:schemeClr val="bg1"/>
              </a:solidFill>
            </a:endParaRPr>
          </a:p>
        </p:txBody>
      </p:sp>
      <mc:AlternateContent xmlns:mc="http://schemas.openxmlformats.org/markup-compatibility/2006" xmlns:a14="http://schemas.microsoft.com/office/drawing/2010/main">
        <mc:Choice Requires="a14">
          <p:sp>
            <p:nvSpPr>
              <p:cNvPr id="3" name="2 Rectángulo"/>
              <p:cNvSpPr/>
              <p:nvPr/>
            </p:nvSpPr>
            <p:spPr>
              <a:xfrm>
                <a:off x="3881267" y="1268760"/>
                <a:ext cx="1567160" cy="7979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CO" sz="1600" i="1">
                              <a:latin typeface="Cambria Math"/>
                            </a:rPr>
                          </m:ctrlPr>
                        </m:fPr>
                        <m:num>
                          <m:r>
                            <m:rPr>
                              <m:sty m:val="p"/>
                            </m:rPr>
                            <a:rPr lang="es-ES" sz="1600" i="0">
                              <a:latin typeface="Cambria Math"/>
                            </a:rPr>
                            <m:t>E</m:t>
                          </m:r>
                        </m:num>
                        <m:den>
                          <m:sSub>
                            <m:sSubPr>
                              <m:ctrlPr>
                                <a:rPr lang="es-CO" sz="1600" i="1">
                                  <a:latin typeface="Cambria Math"/>
                                </a:rPr>
                              </m:ctrlPr>
                            </m:sSubPr>
                            <m:e>
                              <m:r>
                                <m:rPr>
                                  <m:sty m:val="p"/>
                                </m:rPr>
                                <a:rPr lang="es-ES" sz="1600" i="0">
                                  <a:latin typeface="Cambria Math"/>
                                </a:rPr>
                                <m:t>E</m:t>
                              </m:r>
                            </m:e>
                            <m:sub>
                              <m:r>
                                <m:rPr>
                                  <m:sty m:val="p"/>
                                </m:rPr>
                                <a:rPr lang="es-ES" sz="1600" i="0">
                                  <a:latin typeface="Cambria Math"/>
                                </a:rPr>
                                <m:t>max</m:t>
                              </m:r>
                            </m:sub>
                          </m:sSub>
                        </m:den>
                      </m:f>
                      <m:r>
                        <a:rPr lang="es-ES" sz="1600" i="0">
                          <a:latin typeface="Cambria Math"/>
                        </a:rPr>
                        <m:t>=</m:t>
                      </m:r>
                      <m:f>
                        <m:fPr>
                          <m:ctrlPr>
                            <a:rPr lang="es-CO" sz="1600" i="1">
                              <a:latin typeface="Cambria Math"/>
                            </a:rPr>
                          </m:ctrlPr>
                        </m:fPr>
                        <m:num>
                          <m:f>
                            <m:fPr>
                              <m:ctrlPr>
                                <a:rPr lang="es-CO" sz="1600" i="1">
                                  <a:latin typeface="Cambria Math"/>
                                </a:rPr>
                              </m:ctrlPr>
                            </m:fPr>
                            <m:num>
                              <m:sSub>
                                <m:sSubPr>
                                  <m:ctrlPr>
                                    <a:rPr lang="es-CO" sz="1600" i="1">
                                      <a:latin typeface="Cambria Math"/>
                                    </a:rPr>
                                  </m:ctrlPr>
                                </m:sSubPr>
                                <m:e>
                                  <m:r>
                                    <m:rPr>
                                      <m:sty m:val="p"/>
                                    </m:rPr>
                                    <a:rPr lang="es-ES" sz="1600" i="0">
                                      <a:latin typeface="Cambria Math"/>
                                    </a:rPr>
                                    <m:t>R</m:t>
                                  </m:r>
                                </m:e>
                                <m:sub>
                                  <m:r>
                                    <m:rPr>
                                      <m:sty m:val="p"/>
                                    </m:rPr>
                                    <a:rPr lang="es-ES" sz="1600" i="0">
                                      <a:latin typeface="Cambria Math"/>
                                    </a:rPr>
                                    <m:t>T</m:t>
                                  </m:r>
                                </m:sub>
                              </m:sSub>
                              <m:r>
                                <m:rPr>
                                  <m:sty m:val="p"/>
                                </m:rPr>
                                <a:rPr lang="es-ES" sz="1600" i="0">
                                  <a:latin typeface="Cambria Math"/>
                                </a:rPr>
                                <m:t>C</m:t>
                              </m:r>
                            </m:num>
                            <m:den>
                              <m:sSub>
                                <m:sSubPr>
                                  <m:ctrlPr>
                                    <a:rPr lang="es-CO" sz="1600" i="1">
                                      <a:latin typeface="Cambria Math"/>
                                    </a:rPr>
                                  </m:ctrlPr>
                                </m:sSubPr>
                                <m:e>
                                  <m:r>
                                    <m:rPr>
                                      <m:sty m:val="p"/>
                                    </m:rPr>
                                    <a:rPr lang="es-ES" sz="1600" i="0">
                                      <a:latin typeface="Cambria Math"/>
                                    </a:rPr>
                                    <m:t>K</m:t>
                                  </m:r>
                                </m:e>
                                <m:sub>
                                  <m:r>
                                    <m:rPr>
                                      <m:sty m:val="p"/>
                                    </m:rPr>
                                    <a:rPr lang="es-ES" sz="1600" i="0">
                                      <a:latin typeface="Cambria Math"/>
                                    </a:rPr>
                                    <m:t>D</m:t>
                                  </m:r>
                                </m:sub>
                              </m:sSub>
                              <m:r>
                                <a:rPr lang="es-ES" sz="1600" i="0">
                                  <a:latin typeface="Cambria Math"/>
                                </a:rPr>
                                <m:t>+</m:t>
                              </m:r>
                              <m:r>
                                <m:rPr>
                                  <m:sty m:val="p"/>
                                </m:rPr>
                                <a:rPr lang="es-ES" sz="1600" i="0">
                                  <a:latin typeface="Cambria Math"/>
                                </a:rPr>
                                <m:t>C</m:t>
                              </m:r>
                            </m:den>
                          </m:f>
                        </m:num>
                        <m:den>
                          <m:sSub>
                            <m:sSubPr>
                              <m:ctrlPr>
                                <a:rPr lang="es-CO" sz="1600" i="1">
                                  <a:latin typeface="Cambria Math"/>
                                </a:rPr>
                              </m:ctrlPr>
                            </m:sSubPr>
                            <m:e>
                              <m:r>
                                <m:rPr>
                                  <m:sty m:val="p"/>
                                </m:rPr>
                                <a:rPr lang="es-ES" sz="1600" i="0">
                                  <a:latin typeface="Cambria Math"/>
                                </a:rPr>
                                <m:t>R</m:t>
                              </m:r>
                            </m:e>
                            <m:sub>
                              <m:r>
                                <m:rPr>
                                  <m:sty m:val="p"/>
                                </m:rPr>
                                <a:rPr lang="es-ES" sz="1600" i="0">
                                  <a:latin typeface="Cambria Math"/>
                                </a:rPr>
                                <m:t>T</m:t>
                              </m:r>
                            </m:sub>
                          </m:sSub>
                        </m:den>
                      </m:f>
                    </m:oMath>
                  </m:oMathPara>
                </a14:m>
                <a:endParaRPr lang="es-CO" sz="1600"/>
              </a:p>
            </p:txBody>
          </p:sp>
        </mc:Choice>
        <mc:Fallback xmlns="">
          <p:sp>
            <p:nvSpPr>
              <p:cNvPr id="3" name="2 Rectángulo"/>
              <p:cNvSpPr>
                <a:spLocks noRot="1" noChangeAspect="1" noMove="1" noResize="1" noEditPoints="1" noAdjustHandles="1" noChangeArrowheads="1" noChangeShapeType="1" noTextEdit="1"/>
              </p:cNvSpPr>
              <p:nvPr/>
            </p:nvSpPr>
            <p:spPr>
              <a:xfrm>
                <a:off x="3881267" y="1268760"/>
                <a:ext cx="1567160" cy="797911"/>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4 Rectángulo"/>
              <p:cNvSpPr/>
              <p:nvPr/>
            </p:nvSpPr>
            <p:spPr>
              <a:xfrm>
                <a:off x="4036054" y="2276872"/>
                <a:ext cx="1249573" cy="5952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i="0">
                          <a:latin typeface="Cambria Math"/>
                        </a:rPr>
                        <m:t>E</m:t>
                      </m:r>
                      <m:r>
                        <a:rPr lang="es-ES" sz="1600" i="0">
                          <a:latin typeface="Cambria Math"/>
                        </a:rPr>
                        <m:t>=</m:t>
                      </m:r>
                      <m:f>
                        <m:fPr>
                          <m:ctrlPr>
                            <a:rPr lang="es-CO" sz="1600" i="1">
                              <a:latin typeface="Cambria Math"/>
                            </a:rPr>
                          </m:ctrlPr>
                        </m:fPr>
                        <m:num>
                          <m:sSub>
                            <m:sSubPr>
                              <m:ctrlPr>
                                <a:rPr lang="es-CO" sz="1600" i="1">
                                  <a:latin typeface="Cambria Math"/>
                                </a:rPr>
                              </m:ctrlPr>
                            </m:sSubPr>
                            <m:e>
                              <m:r>
                                <m:rPr>
                                  <m:sty m:val="p"/>
                                </m:rPr>
                                <a:rPr lang="es-ES" sz="1600" i="0">
                                  <a:latin typeface="Cambria Math"/>
                                </a:rPr>
                                <m:t>E</m:t>
                              </m:r>
                            </m:e>
                            <m:sub>
                              <m:r>
                                <m:rPr>
                                  <m:sty m:val="p"/>
                                </m:rPr>
                                <a:rPr lang="es-ES" sz="1600" i="0">
                                  <a:latin typeface="Cambria Math"/>
                                </a:rPr>
                                <m:t>max</m:t>
                              </m:r>
                            </m:sub>
                          </m:sSub>
                          <m:r>
                            <m:rPr>
                              <m:sty m:val="p"/>
                            </m:rPr>
                            <a:rPr lang="es-ES" sz="1600" i="0">
                              <a:latin typeface="Cambria Math"/>
                            </a:rPr>
                            <m:t>C</m:t>
                          </m:r>
                        </m:num>
                        <m:den>
                          <m:sSub>
                            <m:sSubPr>
                              <m:ctrlPr>
                                <a:rPr lang="es-CO" sz="1600" i="1">
                                  <a:latin typeface="Cambria Math"/>
                                </a:rPr>
                              </m:ctrlPr>
                            </m:sSubPr>
                            <m:e>
                              <m:r>
                                <m:rPr>
                                  <m:sty m:val="p"/>
                                </m:rPr>
                                <a:rPr lang="es-ES" sz="1600" i="0">
                                  <a:latin typeface="Cambria Math"/>
                                </a:rPr>
                                <m:t>K</m:t>
                              </m:r>
                            </m:e>
                            <m:sub>
                              <m:r>
                                <m:rPr>
                                  <m:sty m:val="p"/>
                                </m:rPr>
                                <a:rPr lang="es-ES" sz="1600" i="0">
                                  <a:latin typeface="Cambria Math"/>
                                </a:rPr>
                                <m:t>D</m:t>
                              </m:r>
                            </m:sub>
                          </m:sSub>
                          <m:r>
                            <a:rPr lang="es-ES" sz="1600" i="0">
                              <a:latin typeface="Cambria Math"/>
                            </a:rPr>
                            <m:t>+</m:t>
                          </m:r>
                          <m:r>
                            <m:rPr>
                              <m:sty m:val="p"/>
                            </m:rPr>
                            <a:rPr lang="es-ES" sz="1600" i="0">
                              <a:latin typeface="Cambria Math"/>
                            </a:rPr>
                            <m:t>C</m:t>
                          </m:r>
                        </m:den>
                      </m:f>
                    </m:oMath>
                  </m:oMathPara>
                </a14:m>
                <a:endParaRPr lang="es-CO" sz="1600"/>
              </a:p>
            </p:txBody>
          </p:sp>
        </mc:Choice>
        <mc:Fallback xmlns="">
          <p:sp>
            <p:nvSpPr>
              <p:cNvPr id="5" name="4 Rectángulo"/>
              <p:cNvSpPr>
                <a:spLocks noRot="1" noChangeAspect="1" noMove="1" noResize="1" noEditPoints="1" noAdjustHandles="1" noChangeArrowheads="1" noChangeShapeType="1" noTextEdit="1"/>
              </p:cNvSpPr>
              <p:nvPr/>
            </p:nvSpPr>
            <p:spPr>
              <a:xfrm>
                <a:off x="4036054" y="2276872"/>
                <a:ext cx="1249573" cy="595228"/>
              </a:xfrm>
              <a:prstGeom prst="rect">
                <a:avLst/>
              </a:prstGeom>
              <a:blipFill rotWithShape="1">
                <a:blip r:embed="rId4"/>
                <a:stretch>
                  <a:fillRect/>
                </a:stretch>
              </a:blipFill>
            </p:spPr>
            <p:txBody>
              <a:bodyPr/>
              <a:lstStyle/>
              <a:p>
                <a:r>
                  <a:rPr lang="es-CO">
                    <a:noFill/>
                  </a:rPr>
                  <a:t> </a:t>
                </a:r>
              </a:p>
            </p:txBody>
          </p:sp>
        </mc:Fallback>
      </mc:AlternateContent>
      <p:sp>
        <p:nvSpPr>
          <p:cNvPr id="6" name="5 Rectángulo"/>
          <p:cNvSpPr/>
          <p:nvPr/>
        </p:nvSpPr>
        <p:spPr>
          <a:xfrm>
            <a:off x="251520" y="3068960"/>
            <a:ext cx="8784976" cy="584775"/>
          </a:xfrm>
          <a:prstGeom prst="rect">
            <a:avLst/>
          </a:prstGeom>
        </p:spPr>
        <p:txBody>
          <a:bodyPr wrap="square">
            <a:spAutoFit/>
          </a:bodyPr>
          <a:lstStyle/>
          <a:p>
            <a:pPr algn="just"/>
            <a:r>
              <a:rPr lang="es-ES" sz="1600"/>
              <a:t>Como K</a:t>
            </a:r>
            <a:r>
              <a:rPr lang="es-ES" sz="1600" baseline="-25000"/>
              <a:t>D</a:t>
            </a:r>
            <a:r>
              <a:rPr lang="es-ES" sz="1600"/>
              <a:t> tiene unidades de concentración, representa la concentración que permite alcanzar el 50% del efecto máximo EC</a:t>
            </a:r>
            <a:r>
              <a:rPr lang="es-ES" sz="1600" baseline="-25000"/>
              <a:t>50</a:t>
            </a:r>
            <a:r>
              <a:rPr lang="es-ES" sz="1600"/>
              <a:t>. </a:t>
            </a:r>
            <a:endParaRPr lang="es-CO" sz="1600"/>
          </a:p>
        </p:txBody>
      </p:sp>
      <mc:AlternateContent xmlns:mc="http://schemas.openxmlformats.org/markup-compatibility/2006" xmlns:a14="http://schemas.microsoft.com/office/drawing/2010/main">
        <mc:Choice Requires="a14">
          <p:sp>
            <p:nvSpPr>
              <p:cNvPr id="7" name="6 Rectángulo"/>
              <p:cNvSpPr/>
              <p:nvPr/>
            </p:nvSpPr>
            <p:spPr>
              <a:xfrm>
                <a:off x="3950293" y="3789040"/>
                <a:ext cx="1387431" cy="5963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a:latin typeface="Cambria Math"/>
                        </a:rPr>
                        <m:t>E</m:t>
                      </m:r>
                      <m:r>
                        <a:rPr lang="es-ES" sz="1600">
                          <a:latin typeface="Cambria Math"/>
                        </a:rPr>
                        <m:t>=</m:t>
                      </m:r>
                      <m:f>
                        <m:fPr>
                          <m:ctrlPr>
                            <a:rPr lang="es-CO" sz="1600" i="1">
                              <a:latin typeface="Cambria Math"/>
                            </a:rPr>
                          </m:ctrlPr>
                        </m:fPr>
                        <m:num>
                          <m:sSub>
                            <m:sSubPr>
                              <m:ctrlPr>
                                <a:rPr lang="es-CO" sz="1600" i="1">
                                  <a:latin typeface="Cambria Math"/>
                                </a:rPr>
                              </m:ctrlPr>
                            </m:sSubPr>
                            <m:e>
                              <m:r>
                                <m:rPr>
                                  <m:sty m:val="p"/>
                                </m:rPr>
                                <a:rPr lang="es-ES" sz="1600">
                                  <a:latin typeface="Cambria Math"/>
                                </a:rPr>
                                <m:t>E</m:t>
                              </m:r>
                            </m:e>
                            <m:sub>
                              <m:r>
                                <m:rPr>
                                  <m:sty m:val="p"/>
                                </m:rPr>
                                <a:rPr lang="es-ES" sz="1600">
                                  <a:latin typeface="Cambria Math"/>
                                </a:rPr>
                                <m:t>max</m:t>
                              </m:r>
                            </m:sub>
                          </m:sSub>
                          <m:r>
                            <m:rPr>
                              <m:sty m:val="p"/>
                            </m:rPr>
                            <a:rPr lang="es-ES" sz="1600">
                              <a:latin typeface="Cambria Math"/>
                            </a:rPr>
                            <m:t>C</m:t>
                          </m:r>
                        </m:num>
                        <m:den>
                          <m:sSub>
                            <m:sSubPr>
                              <m:ctrlPr>
                                <a:rPr lang="es-CO" sz="1600" i="1">
                                  <a:latin typeface="Cambria Math"/>
                                </a:rPr>
                              </m:ctrlPr>
                            </m:sSubPr>
                            <m:e>
                              <m:r>
                                <m:rPr>
                                  <m:sty m:val="p"/>
                                </m:rPr>
                                <a:rPr lang="es-ES" sz="1600">
                                  <a:latin typeface="Cambria Math"/>
                                </a:rPr>
                                <m:t>EC</m:t>
                              </m:r>
                            </m:e>
                            <m:sub>
                              <m:r>
                                <a:rPr lang="es-ES" sz="1600" i="1">
                                  <a:latin typeface="Cambria Math"/>
                                </a:rPr>
                                <m:t>50</m:t>
                              </m:r>
                            </m:sub>
                          </m:sSub>
                          <m:r>
                            <a:rPr lang="es-ES" sz="1600">
                              <a:latin typeface="Cambria Math"/>
                            </a:rPr>
                            <m:t>+</m:t>
                          </m:r>
                          <m:r>
                            <m:rPr>
                              <m:sty m:val="p"/>
                            </m:rPr>
                            <a:rPr lang="es-ES" sz="1600">
                              <a:latin typeface="Cambria Math"/>
                            </a:rPr>
                            <m:t>C</m:t>
                          </m:r>
                        </m:den>
                      </m:f>
                    </m:oMath>
                  </m:oMathPara>
                </a14:m>
                <a:endParaRPr lang="es-CO" sz="1600"/>
              </a:p>
            </p:txBody>
          </p:sp>
        </mc:Choice>
        <mc:Fallback xmlns="">
          <p:sp>
            <p:nvSpPr>
              <p:cNvPr id="7" name="6 Rectángulo"/>
              <p:cNvSpPr>
                <a:spLocks noRot="1" noChangeAspect="1" noMove="1" noResize="1" noEditPoints="1" noAdjustHandles="1" noChangeArrowheads="1" noChangeShapeType="1" noTextEdit="1"/>
              </p:cNvSpPr>
              <p:nvPr/>
            </p:nvSpPr>
            <p:spPr>
              <a:xfrm>
                <a:off x="3950293" y="3789040"/>
                <a:ext cx="1387431" cy="596382"/>
              </a:xfrm>
              <a:prstGeom prst="rect">
                <a:avLst/>
              </a:prstGeom>
              <a:blipFill rotWithShape="1">
                <a:blip r:embed="rId5"/>
                <a:stretch>
                  <a:fillRect/>
                </a:stretch>
              </a:blipFill>
            </p:spPr>
            <p:txBody>
              <a:bodyPr/>
              <a:lstStyle/>
              <a:p>
                <a:r>
                  <a:rPr lang="es-CO">
                    <a:noFill/>
                  </a:rPr>
                  <a:t> </a:t>
                </a:r>
              </a:p>
            </p:txBody>
          </p:sp>
        </mc:Fallback>
      </mc:AlternateContent>
      <p:sp>
        <p:nvSpPr>
          <p:cNvPr id="8" name="7 Rectángulo"/>
          <p:cNvSpPr/>
          <p:nvPr/>
        </p:nvSpPr>
        <p:spPr>
          <a:xfrm>
            <a:off x="251520" y="4509120"/>
            <a:ext cx="8784976" cy="584775"/>
          </a:xfrm>
          <a:prstGeom prst="rect">
            <a:avLst/>
          </a:prstGeom>
        </p:spPr>
        <p:txBody>
          <a:bodyPr wrap="square">
            <a:spAutoFit/>
          </a:bodyPr>
          <a:lstStyle/>
          <a:p>
            <a:pPr algn="just"/>
            <a:r>
              <a:rPr lang="es-ES" sz="1600"/>
              <a:t>La ecuación de Hill contiene un parámetro adicional llamado coeficiente de Hill describe la rapidez con que se alcanzan concentraciones máximas. </a:t>
            </a:r>
            <a:endParaRPr lang="es-CO" sz="1600"/>
          </a:p>
        </p:txBody>
      </p:sp>
      <mc:AlternateContent xmlns:mc="http://schemas.openxmlformats.org/markup-compatibility/2006" xmlns:a14="http://schemas.microsoft.com/office/drawing/2010/main">
        <mc:Choice Requires="a14">
          <p:sp>
            <p:nvSpPr>
              <p:cNvPr id="9" name="8 Rectángulo redondeado"/>
              <p:cNvSpPr/>
              <p:nvPr/>
            </p:nvSpPr>
            <p:spPr>
              <a:xfrm>
                <a:off x="3826732" y="5373216"/>
                <a:ext cx="1548197" cy="720765"/>
              </a:xfrm>
              <a:prstGeom prst="roundRect">
                <a:avLst/>
              </a:prstGeom>
              <a:solidFill>
                <a:srgbClr val="1F497D">
                  <a:alpha val="10196"/>
                </a:srgbClr>
              </a:solidFill>
              <a:ln>
                <a:solidFill>
                  <a:schemeClr val="tx2"/>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a:latin typeface="Cambria Math"/>
                        </a:rPr>
                        <m:t>E</m:t>
                      </m:r>
                      <m:r>
                        <a:rPr lang="es-ES" sz="1600">
                          <a:latin typeface="Cambria Math"/>
                        </a:rPr>
                        <m:t>=</m:t>
                      </m:r>
                      <m:f>
                        <m:fPr>
                          <m:ctrlPr>
                            <a:rPr lang="es-CO" sz="1600" i="1">
                              <a:latin typeface="Cambria Math"/>
                            </a:rPr>
                          </m:ctrlPr>
                        </m:fPr>
                        <m:num>
                          <m:sSub>
                            <m:sSubPr>
                              <m:ctrlPr>
                                <a:rPr lang="es-CO" sz="1600" i="1">
                                  <a:latin typeface="Cambria Math"/>
                                </a:rPr>
                              </m:ctrlPr>
                            </m:sSubPr>
                            <m:e>
                              <m:r>
                                <m:rPr>
                                  <m:sty m:val="p"/>
                                </m:rPr>
                                <a:rPr lang="es-ES" sz="1600">
                                  <a:latin typeface="Cambria Math"/>
                                </a:rPr>
                                <m:t>E</m:t>
                              </m:r>
                            </m:e>
                            <m:sub>
                              <m:r>
                                <m:rPr>
                                  <m:sty m:val="p"/>
                                </m:rPr>
                                <a:rPr lang="es-ES" sz="1600">
                                  <a:latin typeface="Cambria Math"/>
                                </a:rPr>
                                <m:t>max</m:t>
                              </m:r>
                            </m:sub>
                          </m:sSub>
                          <m:sSup>
                            <m:sSupPr>
                              <m:ctrlPr>
                                <a:rPr lang="es-CO" sz="1600" i="1">
                                  <a:latin typeface="Cambria Math"/>
                                </a:rPr>
                              </m:ctrlPr>
                            </m:sSupPr>
                            <m:e>
                              <m:r>
                                <m:rPr>
                                  <m:sty m:val="p"/>
                                </m:rPr>
                                <a:rPr lang="es-ES" sz="1600">
                                  <a:latin typeface="Cambria Math"/>
                                </a:rPr>
                                <m:t>C</m:t>
                              </m:r>
                            </m:e>
                            <m:sup>
                              <m:r>
                                <a:rPr lang="es-ES" sz="1600" i="1">
                                  <a:latin typeface="Cambria Math"/>
                                </a:rPr>
                                <m:t>𝛾</m:t>
                              </m:r>
                            </m:sup>
                          </m:sSup>
                        </m:num>
                        <m:den>
                          <m:sSubSup>
                            <m:sSubSupPr>
                              <m:ctrlPr>
                                <a:rPr lang="es-CO" sz="1600" i="1">
                                  <a:latin typeface="Cambria Math"/>
                                </a:rPr>
                              </m:ctrlPr>
                            </m:sSubSupPr>
                            <m:e>
                              <m:r>
                                <a:rPr lang="es-ES" sz="1600" i="1">
                                  <a:latin typeface="Cambria Math"/>
                                </a:rPr>
                                <m:t>𝐸𝐶</m:t>
                              </m:r>
                            </m:e>
                            <m:sub>
                              <m:r>
                                <a:rPr lang="es-ES" sz="1600" i="1">
                                  <a:latin typeface="Cambria Math"/>
                                </a:rPr>
                                <m:t>50</m:t>
                              </m:r>
                            </m:sub>
                            <m:sup>
                              <m:r>
                                <a:rPr lang="es-ES" sz="1600" i="1">
                                  <a:latin typeface="Cambria Math"/>
                                </a:rPr>
                                <m:t>𝛾</m:t>
                              </m:r>
                            </m:sup>
                          </m:sSubSup>
                          <m:r>
                            <a:rPr lang="es-ES" sz="1600">
                              <a:latin typeface="Cambria Math"/>
                            </a:rPr>
                            <m:t>+</m:t>
                          </m:r>
                          <m:sSup>
                            <m:sSupPr>
                              <m:ctrlPr>
                                <a:rPr lang="es-CO" sz="1600" i="1">
                                  <a:latin typeface="Cambria Math"/>
                                </a:rPr>
                              </m:ctrlPr>
                            </m:sSupPr>
                            <m:e>
                              <m:r>
                                <m:rPr>
                                  <m:sty m:val="p"/>
                                </m:rPr>
                                <a:rPr lang="es-ES" sz="1600">
                                  <a:latin typeface="Cambria Math"/>
                                </a:rPr>
                                <m:t>C</m:t>
                              </m:r>
                            </m:e>
                            <m:sup>
                              <m:r>
                                <a:rPr lang="es-ES" sz="1600" i="1">
                                  <a:latin typeface="Cambria Math"/>
                                </a:rPr>
                                <m:t>𝛾</m:t>
                              </m:r>
                            </m:sup>
                          </m:sSup>
                        </m:den>
                      </m:f>
                    </m:oMath>
                  </m:oMathPara>
                </a14:m>
                <a:endParaRPr lang="es-CO" sz="1600"/>
              </a:p>
            </p:txBody>
          </p:sp>
        </mc:Choice>
        <mc:Fallback xmlns="">
          <p:sp>
            <p:nvSpPr>
              <p:cNvPr id="9" name="8 Rectángulo redondeado"/>
              <p:cNvSpPr>
                <a:spLocks noRot="1" noChangeAspect="1" noMove="1" noResize="1" noEditPoints="1" noAdjustHandles="1" noChangeArrowheads="1" noChangeShapeType="1" noTextEdit="1"/>
              </p:cNvSpPr>
              <p:nvPr/>
            </p:nvSpPr>
            <p:spPr>
              <a:xfrm>
                <a:off x="3826732" y="5373216"/>
                <a:ext cx="1548197" cy="720765"/>
              </a:xfrm>
              <a:prstGeom prst="roundRect">
                <a:avLst/>
              </a:prstGeom>
              <a:blipFill rotWithShape="1">
                <a:blip r:embed="rId6"/>
                <a:stretch>
                  <a:fillRect/>
                </a:stretch>
              </a:blipFill>
              <a:ln>
                <a:solidFill>
                  <a:schemeClr val="tx2"/>
                </a:solidFill>
              </a:ln>
            </p:spPr>
            <p:txBody>
              <a:bodyPr/>
              <a:lstStyle/>
              <a:p>
                <a:r>
                  <a:rPr lang="es-CO">
                    <a:noFill/>
                  </a:rPr>
                  <a:t> </a:t>
                </a:r>
              </a:p>
            </p:txBody>
          </p:sp>
        </mc:Fallback>
      </mc:AlternateContent>
    </p:spTree>
    <p:extLst>
      <p:ext uri="{BB962C8B-B14F-4D97-AF65-F5344CB8AC3E}">
        <p14:creationId xmlns:p14="http://schemas.microsoft.com/office/powerpoint/2010/main" val="312372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000" b="1">
                <a:solidFill>
                  <a:schemeClr val="bg1"/>
                </a:solidFill>
              </a:rPr>
              <a:t>Modelo de Efecto Concentración vs E</a:t>
            </a:r>
            <a:r>
              <a:rPr lang="es-ES" sz="1400" b="1">
                <a:solidFill>
                  <a:schemeClr val="bg1"/>
                </a:solidFill>
              </a:rPr>
              <a:t>max</a:t>
            </a:r>
            <a:r>
              <a:rPr lang="es-ES" sz="2000" b="1">
                <a:solidFill>
                  <a:schemeClr val="bg1"/>
                </a:solidFill>
              </a:rPr>
              <a:t> de fármaco </a:t>
            </a:r>
            <a:r>
              <a:rPr lang="es-ES" sz="2000" b="1" smtClean="0">
                <a:solidFill>
                  <a:schemeClr val="bg1"/>
                </a:solidFill>
              </a:rPr>
              <a:t>(4)</a:t>
            </a:r>
            <a:endParaRPr lang="es-CO" sz="2800" b="1">
              <a:solidFill>
                <a:schemeClr val="bg1"/>
              </a:solidFill>
            </a:endParaRPr>
          </a:p>
        </p:txBody>
      </p:sp>
      <p:graphicFrame>
        <p:nvGraphicFramePr>
          <p:cNvPr id="7" name="1 Gráfico"/>
          <p:cNvGraphicFramePr>
            <a:graphicFrameLocks noGrp="1"/>
          </p:cNvGraphicFramePr>
          <p:nvPr>
            <p:ph idx="1"/>
            <p:extLst>
              <p:ext uri="{D42A27DB-BD31-4B8C-83A1-F6EECF244321}">
                <p14:modId xmlns:p14="http://schemas.microsoft.com/office/powerpoint/2010/main" val="3905031390"/>
              </p:ext>
            </p:extLst>
          </p:nvPr>
        </p:nvGraphicFramePr>
        <p:xfrm>
          <a:off x="2118556" y="1340768"/>
          <a:ext cx="4906888" cy="3412976"/>
        </p:xfrm>
        <a:graphic>
          <a:graphicData uri="http://schemas.openxmlformats.org/drawingml/2006/chart">
            <c:chart xmlns:c="http://schemas.openxmlformats.org/drawingml/2006/chart" xmlns:r="http://schemas.openxmlformats.org/officeDocument/2006/relationships" r:id="rId3"/>
          </a:graphicData>
        </a:graphic>
      </p:graphicFrame>
      <p:sp>
        <p:nvSpPr>
          <p:cNvPr id="8" name="7 CuadroTexto"/>
          <p:cNvSpPr txBox="1"/>
          <p:nvPr/>
        </p:nvSpPr>
        <p:spPr>
          <a:xfrm>
            <a:off x="323528" y="4797152"/>
            <a:ext cx="8496944" cy="584775"/>
          </a:xfrm>
          <a:prstGeom prst="rect">
            <a:avLst/>
          </a:prstGeom>
          <a:noFill/>
        </p:spPr>
        <p:txBody>
          <a:bodyPr wrap="square" rtlCol="0">
            <a:spAutoFit/>
          </a:bodyPr>
          <a:lstStyle/>
          <a:p>
            <a:pPr algn="just"/>
            <a:r>
              <a:rPr lang="es-ES" sz="1600" smtClean="0"/>
              <a:t>Gráfica representa el efecto vs la concentración de ligando comparando diferentes valores de coeficiente de Hill. </a:t>
            </a:r>
            <a:r>
              <a:rPr lang="es-ES" sz="1600" b="1" smtClean="0"/>
              <a:t>Este parámetro se relaciona con la adherencia</a:t>
            </a:r>
            <a:r>
              <a:rPr lang="es-ES" sz="1600" smtClean="0"/>
              <a:t>.</a:t>
            </a:r>
            <a:endParaRPr lang="es-ES" sz="1600"/>
          </a:p>
        </p:txBody>
      </p:sp>
      <p:sp>
        <p:nvSpPr>
          <p:cNvPr id="11" name="10 Redondear rectángulo de esquina diagonal"/>
          <p:cNvSpPr/>
          <p:nvPr/>
        </p:nvSpPr>
        <p:spPr>
          <a:xfrm>
            <a:off x="323528" y="5590981"/>
            <a:ext cx="8496944" cy="646986"/>
          </a:xfrm>
          <a:prstGeom prst="round2DiagRect">
            <a:avLst/>
          </a:prstGeom>
          <a:solidFill>
            <a:srgbClr val="604A7B">
              <a:alpha val="10196"/>
            </a:srgbClr>
          </a:solidFill>
          <a:ln w="19050">
            <a:solidFill>
              <a:schemeClr val="accent4">
                <a:lumMod val="75000"/>
              </a:schemeClr>
            </a:solidFill>
          </a:ln>
        </p:spPr>
        <p:txBody>
          <a:bodyPr wrap="square">
            <a:spAutoFit/>
          </a:bodyPr>
          <a:lstStyle/>
          <a:p>
            <a:pPr algn="just"/>
            <a:r>
              <a:rPr lang="es-ES" sz="1600"/>
              <a:t>Si un </a:t>
            </a:r>
            <a:r>
              <a:rPr lang="es-ES" sz="1600" smtClean="0"/>
              <a:t>fármaco </a:t>
            </a:r>
            <a:r>
              <a:rPr lang="es-ES" sz="1600"/>
              <a:t>tiene un </a:t>
            </a:r>
            <a:r>
              <a:rPr lang="el-GR" sz="1600"/>
              <a:t>γ</a:t>
            </a:r>
            <a:r>
              <a:rPr lang="es-ES" sz="1600"/>
              <a:t> alto entonces la pérdida de una dosis de fármaco tendrá un gran impacto en el resultado de terapia comparado con un fármaco que tiene un </a:t>
            </a:r>
            <a:r>
              <a:rPr lang="el-GR" sz="1600"/>
              <a:t>γ</a:t>
            </a:r>
            <a:r>
              <a:rPr lang="es-ES" sz="1600"/>
              <a:t> bajo.</a:t>
            </a:r>
            <a:endParaRPr lang="es-CO" sz="1600"/>
          </a:p>
        </p:txBody>
      </p:sp>
    </p:spTree>
    <p:extLst>
      <p:ext uri="{BB962C8B-B14F-4D97-AF65-F5344CB8AC3E}">
        <p14:creationId xmlns:p14="http://schemas.microsoft.com/office/powerpoint/2010/main" val="3002340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Modelo Concentración-Efecto Lineal</a:t>
            </a:r>
            <a:endParaRPr lang="es-CO" sz="2800" b="1">
              <a:solidFill>
                <a:schemeClr val="bg1"/>
              </a:solidFill>
            </a:endParaRPr>
          </a:p>
        </p:txBody>
      </p:sp>
      <p:sp>
        <p:nvSpPr>
          <p:cNvPr id="4" name="3 Marcador de contenido"/>
          <p:cNvSpPr>
            <a:spLocks noGrp="1"/>
          </p:cNvSpPr>
          <p:nvPr>
            <p:ph idx="1"/>
          </p:nvPr>
        </p:nvSpPr>
        <p:spPr>
          <a:xfrm>
            <a:off x="457200" y="1412776"/>
            <a:ext cx="8229600" cy="1252736"/>
          </a:xfrm>
        </p:spPr>
        <p:txBody>
          <a:bodyPr>
            <a:normAutofit/>
          </a:bodyPr>
          <a:lstStyle/>
          <a:p>
            <a:r>
              <a:rPr lang="es-ES" sz="1600" smtClean="0"/>
              <a:t>En este modelo el efecto es dependiente de la concentración del fármaco de manera lineal.</a:t>
            </a:r>
          </a:p>
          <a:p>
            <a:r>
              <a:rPr lang="es-ES" sz="1600" smtClean="0"/>
              <a:t>Se cumple en la ecuación de Hill cuando la C &lt;&lt; CE</a:t>
            </a:r>
            <a:r>
              <a:rPr lang="es-ES" sz="1600" baseline="-25000" smtClean="0"/>
              <a:t>50</a:t>
            </a:r>
          </a:p>
        </p:txBody>
      </p:sp>
      <p:grpSp>
        <p:nvGrpSpPr>
          <p:cNvPr id="6" name="5 Grupo"/>
          <p:cNvGrpSpPr/>
          <p:nvPr/>
        </p:nvGrpSpPr>
        <p:grpSpPr>
          <a:xfrm>
            <a:off x="2421961" y="2204864"/>
            <a:ext cx="4238271" cy="2376264"/>
            <a:chOff x="1187624" y="3137877"/>
            <a:chExt cx="4238271" cy="237626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137877"/>
              <a:ext cx="423827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1763688" y="4149080"/>
              <a:ext cx="360040" cy="936104"/>
            </a:xfrm>
            <a:prstGeom prst="rect">
              <a:avLst/>
            </a:prstGeom>
            <a:solidFill>
              <a:srgbClr val="DCE6F2">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9" name="3 Marcador de contenido"/>
          <p:cNvSpPr txBox="1">
            <a:spLocks/>
          </p:cNvSpPr>
          <p:nvPr/>
        </p:nvSpPr>
        <p:spPr>
          <a:xfrm>
            <a:off x="457200" y="4509120"/>
            <a:ext cx="8229600" cy="4320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smtClean="0"/>
              <a:t>En este modelo se describe por:</a:t>
            </a:r>
          </a:p>
        </p:txBody>
      </p:sp>
      <mc:AlternateContent xmlns:mc="http://schemas.openxmlformats.org/markup-compatibility/2006" xmlns:a14="http://schemas.microsoft.com/office/drawing/2010/main">
        <mc:Choice Requires="a14">
          <p:sp>
            <p:nvSpPr>
              <p:cNvPr id="7" name="6 CuadroTexto"/>
              <p:cNvSpPr txBox="1"/>
              <p:nvPr/>
            </p:nvSpPr>
            <p:spPr>
              <a:xfrm>
                <a:off x="4079718" y="4941168"/>
                <a:ext cx="984565" cy="338554"/>
              </a:xfrm>
              <a:prstGeom prst="rect">
                <a:avLst/>
              </a:prstGeom>
              <a:solidFill>
                <a:srgbClr val="F79646">
                  <a:alpha val="10196"/>
                </a:srgbClr>
              </a:solidFill>
              <a:ln w="28575">
                <a:solidFill>
                  <a:schemeClr val="accent6"/>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sz="1600" b="0" i="0" smtClean="0">
                          <a:latin typeface="Cambria Math"/>
                        </a:rPr>
                        <m:t>E</m:t>
                      </m:r>
                      <m:r>
                        <a:rPr lang="es-ES" sz="1600" b="0" i="0" smtClean="0">
                          <a:latin typeface="Cambria Math"/>
                        </a:rPr>
                        <m:t>=</m:t>
                      </m:r>
                      <m:r>
                        <m:rPr>
                          <m:sty m:val="p"/>
                        </m:rPr>
                        <a:rPr lang="es-ES" sz="1600" b="0" i="0" smtClean="0">
                          <a:latin typeface="Cambria Math"/>
                        </a:rPr>
                        <m:t>S</m:t>
                      </m:r>
                      <m:r>
                        <a:rPr lang="es-ES" sz="1600" b="0" i="0" smtClean="0">
                          <a:latin typeface="Cambria Math"/>
                        </a:rPr>
                        <m:t>·</m:t>
                      </m:r>
                      <m:r>
                        <m:rPr>
                          <m:sty m:val="p"/>
                        </m:rPr>
                        <a:rPr lang="es-ES" sz="1600" b="0" i="0" smtClean="0">
                          <a:latin typeface="Cambria Math"/>
                        </a:rPr>
                        <m:t>C</m:t>
                      </m:r>
                    </m:oMath>
                  </m:oMathPara>
                </a14:m>
                <a:endParaRPr lang="es-CO" sz="1600"/>
              </a:p>
            </p:txBody>
          </p:sp>
        </mc:Choice>
        <mc:Fallback xmlns="">
          <p:sp>
            <p:nvSpPr>
              <p:cNvPr id="7" name="6 CuadroTexto"/>
              <p:cNvSpPr txBox="1">
                <a:spLocks noRot="1" noChangeAspect="1" noMove="1" noResize="1" noEditPoints="1" noAdjustHandles="1" noChangeArrowheads="1" noChangeShapeType="1" noTextEdit="1"/>
              </p:cNvSpPr>
              <p:nvPr/>
            </p:nvSpPr>
            <p:spPr>
              <a:xfrm>
                <a:off x="4079718" y="4941168"/>
                <a:ext cx="984565" cy="338554"/>
              </a:xfrm>
              <a:prstGeom prst="rect">
                <a:avLst/>
              </a:prstGeom>
              <a:blipFill rotWithShape="1">
                <a:blip r:embed="rId4"/>
                <a:stretch>
                  <a:fillRect/>
                </a:stretch>
              </a:blipFill>
              <a:ln w="28575">
                <a:solidFill>
                  <a:schemeClr val="accent6"/>
                </a:solidFill>
              </a:ln>
            </p:spPr>
            <p:txBody>
              <a:bodyPr/>
              <a:lstStyle/>
              <a:p>
                <a:r>
                  <a:rPr lang="es-CO">
                    <a:noFill/>
                  </a:rPr>
                  <a:t> </a:t>
                </a:r>
              </a:p>
            </p:txBody>
          </p:sp>
        </mc:Fallback>
      </mc:AlternateContent>
      <p:sp>
        <p:nvSpPr>
          <p:cNvPr id="11" name="3 Marcador de contenido"/>
          <p:cNvSpPr txBox="1">
            <a:spLocks/>
          </p:cNvSpPr>
          <p:nvPr/>
        </p:nvSpPr>
        <p:spPr>
          <a:xfrm>
            <a:off x="457200" y="5589240"/>
            <a:ext cx="8229600"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1600" smtClean="0"/>
              <a:t>Es raro que exista esta relación lineal durante un intervalo de dosis amplio o útil. Aunque este modelo es ampliamente utilizado en la </a:t>
            </a:r>
            <a:r>
              <a:rPr lang="es-ES" sz="1600" b="1" smtClean="0"/>
              <a:t>evaluación de riesgo proarrítimico</a:t>
            </a:r>
            <a:r>
              <a:rPr lang="es-ES" sz="1600" smtClean="0"/>
              <a:t>.</a:t>
            </a:r>
          </a:p>
          <a:p>
            <a:endParaRPr lang="es-ES" sz="1600" baseline="-25000" smtClean="0"/>
          </a:p>
        </p:txBody>
      </p:sp>
      <p:sp>
        <p:nvSpPr>
          <p:cNvPr id="8" name="7 CuadroTexto"/>
          <p:cNvSpPr txBox="1"/>
          <p:nvPr/>
        </p:nvSpPr>
        <p:spPr>
          <a:xfrm>
            <a:off x="5508104" y="4870321"/>
            <a:ext cx="3178696" cy="430887"/>
          </a:xfrm>
          <a:prstGeom prst="rect">
            <a:avLst/>
          </a:prstGeom>
          <a:noFill/>
        </p:spPr>
        <p:txBody>
          <a:bodyPr wrap="square" rtlCol="0">
            <a:spAutoFit/>
          </a:bodyPr>
          <a:lstStyle/>
          <a:p>
            <a:pPr algn="just"/>
            <a:r>
              <a:rPr lang="es-ES" sz="1100" smtClean="0"/>
              <a:t>S es la pendiente y representa el efecto producido por una unidad de concentración de fármaco</a:t>
            </a:r>
            <a:endParaRPr lang="es-CO" sz="1100"/>
          </a:p>
        </p:txBody>
      </p:sp>
    </p:spTree>
    <p:extLst>
      <p:ext uri="{BB962C8B-B14F-4D97-AF65-F5344CB8AC3E}">
        <p14:creationId xmlns:p14="http://schemas.microsoft.com/office/powerpoint/2010/main" val="107826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Concentración-Efecto Lineal</a:t>
            </a:r>
            <a:endParaRPr lang="es-CO" sz="2800" b="1">
              <a:solidFill>
                <a:schemeClr val="bg1"/>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742472"/>
            <a:ext cx="4680520" cy="3418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323528" y="5199583"/>
            <a:ext cx="4896544" cy="461665"/>
          </a:xfrm>
          <a:prstGeom prst="rect">
            <a:avLst/>
          </a:prstGeom>
          <a:noFill/>
        </p:spPr>
        <p:txBody>
          <a:bodyPr wrap="square" rtlCol="0">
            <a:spAutoFit/>
          </a:bodyPr>
          <a:lstStyle/>
          <a:p>
            <a:r>
              <a:rPr lang="el-GR" sz="1200"/>
              <a:t>ΔΔ</a:t>
            </a:r>
            <a:r>
              <a:rPr lang="es-CO" sz="1200"/>
              <a:t>QTcF </a:t>
            </a:r>
            <a:r>
              <a:rPr lang="es-CO" sz="1200" smtClean="0"/>
              <a:t>vs predicciones de concentración en un intervalo de confianza 90%. Se muestran los deciles en el eje x.</a:t>
            </a:r>
          </a:p>
        </p:txBody>
      </p:sp>
      <p:sp>
        <p:nvSpPr>
          <p:cNvPr id="5" name="4 Rectángulo"/>
          <p:cNvSpPr/>
          <p:nvPr/>
        </p:nvSpPr>
        <p:spPr>
          <a:xfrm>
            <a:off x="179512" y="5991671"/>
            <a:ext cx="8640960" cy="46166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pic>
        <p:nvPicPr>
          <p:cNvPr id="2052" name="Picture 4" descr="http://www.cvphysiology.com/uploads/images/ECG%20trace%20with%20gri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6683" y="1565816"/>
            <a:ext cx="3283789" cy="18982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moxifloxaci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081" y="3759423"/>
            <a:ext cx="1880630" cy="12537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apiensmedicus.org/wp-content/uploads/5677/11/AnnTropMedPublicHealth_2011_4_2_110_85763_f3-e141516478133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0312" y="3793874"/>
            <a:ext cx="1579798" cy="118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46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1176"/>
            <a:ext cx="6804248" cy="1052736"/>
          </a:xfrm>
        </p:spPr>
        <p:txBody>
          <a:bodyPr>
            <a:normAutofit/>
          </a:bodyPr>
          <a:lstStyle/>
          <a:p>
            <a:r>
              <a:rPr lang="es-ES" sz="2800" b="1" smtClean="0">
                <a:solidFill>
                  <a:schemeClr val="bg1"/>
                </a:solidFill>
              </a:rPr>
              <a:t>Modelo de Efecto vs Concentración </a:t>
            </a:r>
            <a:br>
              <a:rPr lang="es-ES" sz="2800" b="1" smtClean="0">
                <a:solidFill>
                  <a:schemeClr val="bg1"/>
                </a:solidFill>
              </a:rPr>
            </a:br>
            <a:r>
              <a:rPr lang="es-ES" sz="2800" b="1" smtClean="0">
                <a:solidFill>
                  <a:schemeClr val="bg1"/>
                </a:solidFill>
              </a:rPr>
              <a:t>Log-Lineal</a:t>
            </a:r>
            <a:endParaRPr lang="es-CO" sz="2800" b="1">
              <a:solidFill>
                <a:schemeClr val="bg1"/>
              </a:solidFill>
            </a:endParaRPr>
          </a:p>
        </p:txBody>
      </p:sp>
      <p:graphicFrame>
        <p:nvGraphicFramePr>
          <p:cNvPr id="4" name="6 Gráfico"/>
          <p:cNvGraphicFramePr>
            <a:graphicFrameLocks/>
          </p:cNvGraphicFramePr>
          <p:nvPr>
            <p:extLst>
              <p:ext uri="{D42A27DB-BD31-4B8C-83A1-F6EECF244321}">
                <p14:modId xmlns:p14="http://schemas.microsoft.com/office/powerpoint/2010/main" val="1808541291"/>
              </p:ext>
            </p:extLst>
          </p:nvPr>
        </p:nvGraphicFramePr>
        <p:xfrm>
          <a:off x="107504" y="1412776"/>
          <a:ext cx="6174000" cy="346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5 CuadroTexto"/>
          <p:cNvSpPr txBox="1"/>
          <p:nvPr/>
        </p:nvSpPr>
        <p:spPr>
          <a:xfrm>
            <a:off x="6764185" y="2226350"/>
            <a:ext cx="1381917" cy="338554"/>
          </a:xfrm>
          <a:prstGeom prst="rect">
            <a:avLst/>
          </a:prstGeom>
          <a:noFill/>
        </p:spPr>
        <p:txBody>
          <a:bodyPr wrap="none" rtlCol="0">
            <a:spAutoFit/>
          </a:bodyPr>
          <a:lstStyle/>
          <a:p>
            <a:r>
              <a:rPr lang="es-ES" sz="1600" b="1" smtClean="0"/>
              <a:t>Gráfico de Hill</a:t>
            </a:r>
            <a:endParaRPr lang="es-CO" sz="1600" b="1"/>
          </a:p>
        </p:txBody>
      </p:sp>
      <mc:AlternateContent xmlns:mc="http://schemas.openxmlformats.org/markup-compatibility/2006" xmlns:a14="http://schemas.microsoft.com/office/drawing/2010/main">
        <mc:Choice Requires="a14">
          <p:sp>
            <p:nvSpPr>
              <p:cNvPr id="7" name="6 CuadroTexto"/>
              <p:cNvSpPr txBox="1"/>
              <p:nvPr/>
            </p:nvSpPr>
            <p:spPr>
              <a:xfrm>
                <a:off x="6590798" y="2636912"/>
                <a:ext cx="1777344" cy="374571"/>
              </a:xfrm>
              <a:prstGeom prst="roundRect">
                <a:avLst/>
              </a:prstGeom>
              <a:solidFill>
                <a:schemeClr val="accent6">
                  <a:lumMod val="20000"/>
                  <a:lumOff val="80000"/>
                </a:schemeClr>
              </a:solidFill>
              <a:ln>
                <a:solidFill>
                  <a:schemeClr val="accent6">
                    <a:lumMod val="7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sz="1600" b="0" i="0" smtClean="0">
                          <a:latin typeface="Cambria Math"/>
                        </a:rPr>
                        <m:t>E</m:t>
                      </m:r>
                      <m:r>
                        <a:rPr lang="es-ES" sz="1600" b="0" i="0" smtClean="0">
                          <a:latin typeface="Cambria Math"/>
                        </a:rPr>
                        <m:t>=</m:t>
                      </m:r>
                      <m:r>
                        <m:rPr>
                          <m:sty m:val="p"/>
                        </m:rPr>
                        <a:rPr lang="es-ES" sz="1600" b="0" i="0" smtClean="0">
                          <a:latin typeface="Cambria Math"/>
                        </a:rPr>
                        <m:t>S</m:t>
                      </m:r>
                      <m:r>
                        <a:rPr lang="es-ES" sz="1600" b="0" i="0" smtClean="0">
                          <a:latin typeface="Cambria Math"/>
                        </a:rPr>
                        <m:t>·</m:t>
                      </m:r>
                      <m:func>
                        <m:funcPr>
                          <m:ctrlPr>
                            <a:rPr lang="es-ES" sz="1600" b="0" i="1" smtClean="0">
                              <a:latin typeface="Cambria Math"/>
                            </a:rPr>
                          </m:ctrlPr>
                        </m:funcPr>
                        <m:fName>
                          <m:r>
                            <m:rPr>
                              <m:sty m:val="p"/>
                            </m:rPr>
                            <a:rPr lang="es-ES" sz="1600" b="0" i="0" smtClean="0">
                              <a:latin typeface="Cambria Math"/>
                            </a:rPr>
                            <m:t>log</m:t>
                          </m:r>
                        </m:fName>
                        <m:e>
                          <m:r>
                            <m:rPr>
                              <m:sty m:val="p"/>
                            </m:rPr>
                            <a:rPr lang="es-ES" sz="1600" b="0" i="0" smtClean="0">
                              <a:latin typeface="Cambria Math"/>
                            </a:rPr>
                            <m:t>C</m:t>
                          </m:r>
                        </m:e>
                      </m:func>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E</m:t>
                          </m:r>
                        </m:e>
                        <m:sub>
                          <m:r>
                            <a:rPr lang="es-ES" sz="1600" b="0" i="0" smtClean="0">
                              <a:latin typeface="Cambria Math"/>
                            </a:rPr>
                            <m:t>0</m:t>
                          </m:r>
                        </m:sub>
                      </m:sSub>
                    </m:oMath>
                  </m:oMathPara>
                </a14:m>
                <a:endParaRPr lang="es-CO" sz="1600"/>
              </a:p>
            </p:txBody>
          </p:sp>
        </mc:Choice>
        <mc:Fallback xmlns="">
          <p:sp>
            <p:nvSpPr>
              <p:cNvPr id="7" name="6 CuadroTexto"/>
              <p:cNvSpPr txBox="1">
                <a:spLocks noRot="1" noChangeAspect="1" noMove="1" noResize="1" noEditPoints="1" noAdjustHandles="1" noChangeArrowheads="1" noChangeShapeType="1" noTextEdit="1"/>
              </p:cNvSpPr>
              <p:nvPr/>
            </p:nvSpPr>
            <p:spPr>
              <a:xfrm>
                <a:off x="6590798" y="2636912"/>
                <a:ext cx="1777344" cy="374571"/>
              </a:xfrm>
              <a:prstGeom prst="roundRect">
                <a:avLst/>
              </a:prstGeom>
              <a:blipFill rotWithShape="1">
                <a:blip r:embed="rId3"/>
                <a:stretch>
                  <a:fillRect b="-3175"/>
                </a:stretch>
              </a:blipFill>
              <a:ln>
                <a:solidFill>
                  <a:schemeClr val="accent6">
                    <a:lumMod val="75000"/>
                  </a:schemeClr>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7 CuadroTexto"/>
              <p:cNvSpPr txBox="1"/>
              <p:nvPr/>
            </p:nvSpPr>
            <p:spPr>
              <a:xfrm>
                <a:off x="6677147" y="3280858"/>
                <a:ext cx="1604645" cy="612296"/>
              </a:xfrm>
              <a:prstGeom prst="roundRect">
                <a:avLst/>
              </a:prstGeom>
              <a:solidFill>
                <a:schemeClr val="accent6">
                  <a:lumMod val="20000"/>
                  <a:lumOff val="80000"/>
                </a:schemeClr>
              </a:solidFill>
              <a:ln>
                <a:solidFill>
                  <a:schemeClr val="accent6">
                    <a:lumMod val="7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s-ES" sz="1600" b="0" i="1" smtClean="0">
                              <a:latin typeface="Cambria Math"/>
                            </a:rPr>
                          </m:ctrlPr>
                        </m:funcPr>
                        <m:fName>
                          <m:r>
                            <m:rPr>
                              <m:sty m:val="p"/>
                            </m:rPr>
                            <a:rPr lang="es-ES" sz="1600" b="0" i="0" smtClean="0">
                              <a:latin typeface="Cambria Math"/>
                            </a:rPr>
                            <m:t>log</m:t>
                          </m:r>
                        </m:fName>
                        <m:e>
                          <m:r>
                            <m:rPr>
                              <m:sty m:val="p"/>
                            </m:rPr>
                            <a:rPr lang="es-ES" sz="1600" b="0" i="0" smtClean="0">
                              <a:latin typeface="Cambria Math"/>
                            </a:rPr>
                            <m:t>C</m:t>
                          </m:r>
                        </m:e>
                      </m:func>
                      <m:r>
                        <a:rPr lang="es-ES" sz="1600" b="0" i="0" smtClean="0">
                          <a:latin typeface="Cambria Math"/>
                        </a:rPr>
                        <m:t>=</m:t>
                      </m:r>
                      <m:f>
                        <m:fPr>
                          <m:ctrlPr>
                            <a:rPr lang="es-ES" sz="1600" b="0" i="1" smtClean="0">
                              <a:latin typeface="Cambria Math"/>
                            </a:rPr>
                          </m:ctrlPr>
                        </m:fPr>
                        <m:num>
                          <m:r>
                            <m:rPr>
                              <m:sty m:val="p"/>
                            </m:rPr>
                            <a:rPr lang="es-ES" sz="1600" b="0" i="0" smtClean="0">
                              <a:latin typeface="Cambria Math"/>
                            </a:rPr>
                            <m:t>E</m:t>
                          </m:r>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E</m:t>
                              </m:r>
                            </m:e>
                            <m:sub>
                              <m:r>
                                <a:rPr lang="es-ES" sz="1600" b="0" i="0" smtClean="0">
                                  <a:latin typeface="Cambria Math"/>
                                </a:rPr>
                                <m:t>0</m:t>
                              </m:r>
                            </m:sub>
                          </m:sSub>
                        </m:num>
                        <m:den>
                          <m:r>
                            <m:rPr>
                              <m:sty m:val="p"/>
                            </m:rPr>
                            <a:rPr lang="es-ES" sz="1600" b="0" i="0" smtClean="0">
                              <a:latin typeface="Cambria Math"/>
                            </a:rPr>
                            <m:t>S</m:t>
                          </m:r>
                        </m:den>
                      </m:f>
                    </m:oMath>
                  </m:oMathPara>
                </a14:m>
                <a:endParaRPr lang="es-CO" sz="1600"/>
              </a:p>
            </p:txBody>
          </p:sp>
        </mc:Choice>
        <mc:Fallback xmlns="">
          <p:sp>
            <p:nvSpPr>
              <p:cNvPr id="8" name="7 CuadroTexto"/>
              <p:cNvSpPr txBox="1">
                <a:spLocks noRot="1" noChangeAspect="1" noMove="1" noResize="1" noEditPoints="1" noAdjustHandles="1" noChangeArrowheads="1" noChangeShapeType="1" noTextEdit="1"/>
              </p:cNvSpPr>
              <p:nvPr/>
            </p:nvSpPr>
            <p:spPr>
              <a:xfrm>
                <a:off x="6677147" y="3280858"/>
                <a:ext cx="1604645" cy="612296"/>
              </a:xfrm>
              <a:prstGeom prst="roundRect">
                <a:avLst/>
              </a:prstGeom>
              <a:blipFill rotWithShape="1">
                <a:blip r:embed="rId4"/>
                <a:stretch>
                  <a:fillRect/>
                </a:stretch>
              </a:blipFill>
              <a:ln>
                <a:solidFill>
                  <a:schemeClr val="accent6">
                    <a:lumMod val="75000"/>
                  </a:schemeClr>
                </a:solidFill>
              </a:ln>
            </p:spPr>
            <p:txBody>
              <a:bodyPr/>
              <a:lstStyle/>
              <a:p>
                <a:r>
                  <a:rPr lang="es-CO">
                    <a:noFill/>
                  </a:rPr>
                  <a:t> </a:t>
                </a:r>
              </a:p>
            </p:txBody>
          </p:sp>
        </mc:Fallback>
      </mc:AlternateContent>
      <p:sp>
        <p:nvSpPr>
          <p:cNvPr id="9" name="8 Rectángulo redondeado"/>
          <p:cNvSpPr/>
          <p:nvPr/>
        </p:nvSpPr>
        <p:spPr>
          <a:xfrm>
            <a:off x="1200406" y="4869159"/>
            <a:ext cx="6461105" cy="646986"/>
          </a:xfrm>
          <a:prstGeom prst="roundRect">
            <a:avLst/>
          </a:prstGeom>
          <a:solidFill>
            <a:schemeClr val="accent1">
              <a:lumMod val="20000"/>
              <a:lumOff val="80000"/>
            </a:schemeClr>
          </a:solidFill>
          <a:ln>
            <a:solidFill>
              <a:schemeClr val="tx2"/>
            </a:solidFill>
          </a:ln>
        </p:spPr>
        <p:txBody>
          <a:bodyPr wrap="square">
            <a:spAutoFit/>
          </a:bodyPr>
          <a:lstStyle/>
          <a:p>
            <a:r>
              <a:rPr lang="es-ES" sz="1600" smtClean="0"/>
              <a:t>Un gráfico de la fracción de respuesta vs logaritmo de concentración de ligando es lineal entre el 20 al 80% de fracción de respuesta.</a:t>
            </a:r>
            <a:endParaRPr lang="es-CO" sz="1600" smtClean="0"/>
          </a:p>
        </p:txBody>
      </p:sp>
      <mc:AlternateContent xmlns:mc="http://schemas.openxmlformats.org/markup-compatibility/2006" xmlns:a14="http://schemas.microsoft.com/office/drawing/2010/main">
        <mc:Choice Requires="a14">
          <p:sp>
            <p:nvSpPr>
              <p:cNvPr id="10" name="9 CuadroTexto"/>
              <p:cNvSpPr txBox="1"/>
              <p:nvPr/>
            </p:nvSpPr>
            <p:spPr>
              <a:xfrm>
                <a:off x="2567831" y="5661248"/>
                <a:ext cx="3676080" cy="714238"/>
              </a:xfrm>
              <a:prstGeom prst="roundRect">
                <a:avLst/>
              </a:prstGeom>
              <a:solidFill>
                <a:schemeClr val="accent6">
                  <a:lumMod val="20000"/>
                  <a:lumOff val="80000"/>
                </a:schemeClr>
              </a:solidFill>
              <a:ln>
                <a:solidFill>
                  <a:schemeClr val="accent6">
                    <a:lumMod val="7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sz="1600" smtClean="0">
                          <a:latin typeface="Cambria Math"/>
                        </a:rPr>
                        <m:t>log</m:t>
                      </m:r>
                      <m:d>
                        <m:dPr>
                          <m:ctrlPr>
                            <a:rPr lang="es-ES" sz="1600" i="1">
                              <a:latin typeface="Cambria Math"/>
                            </a:rPr>
                          </m:ctrlPr>
                        </m:dPr>
                        <m:e>
                          <m:f>
                            <m:fPr>
                              <m:ctrlPr>
                                <a:rPr lang="es-ES" sz="1600" i="1">
                                  <a:latin typeface="Cambria Math"/>
                                </a:rPr>
                              </m:ctrlPr>
                            </m:fPr>
                            <m:num>
                              <m:r>
                                <m:rPr>
                                  <m:sty m:val="p"/>
                                </m:rPr>
                                <a:rPr lang="es-ES" sz="1600">
                                  <a:latin typeface="Cambria Math"/>
                                </a:rPr>
                                <m:t>E</m:t>
                              </m:r>
                            </m:num>
                            <m:den>
                              <m:sSub>
                                <m:sSubPr>
                                  <m:ctrlPr>
                                    <a:rPr lang="es-CO" sz="1600" i="1">
                                      <a:latin typeface="Cambria Math"/>
                                    </a:rPr>
                                  </m:ctrlPr>
                                </m:sSubPr>
                                <m:e>
                                  <m:r>
                                    <m:rPr>
                                      <m:sty m:val="p"/>
                                    </m:rPr>
                                    <a:rPr lang="es-ES" sz="1600">
                                      <a:latin typeface="Cambria Math"/>
                                    </a:rPr>
                                    <m:t>E</m:t>
                                  </m:r>
                                </m:e>
                                <m:sub>
                                  <m:r>
                                    <m:rPr>
                                      <m:sty m:val="p"/>
                                    </m:rPr>
                                    <a:rPr lang="es-ES" sz="1600">
                                      <a:latin typeface="Cambria Math"/>
                                    </a:rPr>
                                    <m:t>m</m:t>
                                  </m:r>
                                </m:sub>
                              </m:sSub>
                              <m:r>
                                <a:rPr lang="es-ES" sz="1600">
                                  <a:latin typeface="Cambria Math"/>
                                </a:rPr>
                                <m:t>−</m:t>
                              </m:r>
                              <m:r>
                                <m:rPr>
                                  <m:sty m:val="p"/>
                                </m:rPr>
                                <a:rPr lang="es-ES" sz="1600">
                                  <a:latin typeface="Cambria Math"/>
                                </a:rPr>
                                <m:t>E</m:t>
                              </m:r>
                            </m:den>
                          </m:f>
                        </m:e>
                      </m:d>
                      <m:r>
                        <a:rPr lang="es-ES" sz="1600">
                          <a:latin typeface="Cambria Math"/>
                        </a:rPr>
                        <m:t>=</m:t>
                      </m:r>
                      <m:r>
                        <m:rPr>
                          <m:sty m:val="p"/>
                        </m:rPr>
                        <a:rPr lang="el-GR" sz="1600" i="1">
                          <a:latin typeface="Cambria Math"/>
                          <a:ea typeface="Cambria Math"/>
                        </a:rPr>
                        <m:t>γ</m:t>
                      </m:r>
                      <m:r>
                        <a:rPr lang="es-ES" sz="1600">
                          <a:latin typeface="Cambria Math"/>
                        </a:rPr>
                        <m:t>·</m:t>
                      </m:r>
                      <m:r>
                        <m:rPr>
                          <m:sty m:val="p"/>
                        </m:rPr>
                        <a:rPr lang="es-ES" sz="1600">
                          <a:latin typeface="Cambria Math"/>
                        </a:rPr>
                        <m:t>log</m:t>
                      </m:r>
                      <m:d>
                        <m:dPr>
                          <m:ctrlPr>
                            <a:rPr lang="es-ES" sz="1600" i="1">
                              <a:latin typeface="Cambria Math"/>
                            </a:rPr>
                          </m:ctrlPr>
                        </m:dPr>
                        <m:e>
                          <m:r>
                            <m:rPr>
                              <m:sty m:val="p"/>
                            </m:rPr>
                            <a:rPr lang="es-ES" sz="1600" b="0" i="0" smtClean="0">
                              <a:latin typeface="Cambria Math"/>
                            </a:rPr>
                            <m:t>C</m:t>
                          </m:r>
                        </m:e>
                      </m:d>
                      <m:r>
                        <a:rPr lang="es-ES" sz="1600">
                          <a:latin typeface="Cambria Math"/>
                        </a:rPr>
                        <m:t>−</m:t>
                      </m:r>
                      <m:func>
                        <m:funcPr>
                          <m:ctrlPr>
                            <a:rPr lang="es-ES" sz="1600" i="1">
                              <a:latin typeface="Cambria Math"/>
                            </a:rPr>
                          </m:ctrlPr>
                        </m:funcPr>
                        <m:fName>
                          <m:r>
                            <m:rPr>
                              <m:sty m:val="p"/>
                            </m:rPr>
                            <a:rPr lang="es-ES" sz="1600">
                              <a:latin typeface="Cambria Math"/>
                            </a:rPr>
                            <m:t>log</m:t>
                          </m:r>
                        </m:fName>
                        <m:e>
                          <m:d>
                            <m:dPr>
                              <m:ctrlPr>
                                <a:rPr lang="es-ES" sz="1600" i="1">
                                  <a:latin typeface="Cambria Math"/>
                                </a:rPr>
                              </m:ctrlPr>
                            </m:dPr>
                            <m:e>
                              <m:sSub>
                                <m:sSubPr>
                                  <m:ctrlPr>
                                    <a:rPr lang="es-CO" sz="1600" i="1">
                                      <a:latin typeface="Cambria Math"/>
                                    </a:rPr>
                                  </m:ctrlPr>
                                </m:sSubPr>
                                <m:e>
                                  <m:r>
                                    <m:rPr>
                                      <m:sty m:val="p"/>
                                    </m:rPr>
                                    <a:rPr lang="es-ES" sz="1600">
                                      <a:latin typeface="Cambria Math"/>
                                    </a:rPr>
                                    <m:t>EC</m:t>
                                  </m:r>
                                </m:e>
                                <m:sub>
                                  <m:r>
                                    <a:rPr lang="es-ES" sz="1600">
                                      <a:latin typeface="Cambria Math"/>
                                    </a:rPr>
                                    <m:t>50</m:t>
                                  </m:r>
                                </m:sub>
                              </m:sSub>
                            </m:e>
                          </m:d>
                        </m:e>
                      </m:func>
                    </m:oMath>
                  </m:oMathPara>
                </a14:m>
                <a:endParaRPr lang="es-CO" sz="1600"/>
              </a:p>
            </p:txBody>
          </p:sp>
        </mc:Choice>
        <mc:Fallback xmlns="">
          <p:sp>
            <p:nvSpPr>
              <p:cNvPr id="10" name="9 CuadroTexto"/>
              <p:cNvSpPr txBox="1">
                <a:spLocks noRot="1" noChangeAspect="1" noMove="1" noResize="1" noEditPoints="1" noAdjustHandles="1" noChangeArrowheads="1" noChangeShapeType="1" noTextEdit="1"/>
              </p:cNvSpPr>
              <p:nvPr/>
            </p:nvSpPr>
            <p:spPr>
              <a:xfrm>
                <a:off x="2567831" y="5661248"/>
                <a:ext cx="3676080" cy="714238"/>
              </a:xfrm>
              <a:prstGeom prst="roundRect">
                <a:avLst/>
              </a:prstGeom>
              <a:blipFill rotWithShape="1">
                <a:blip r:embed="rId5"/>
                <a:stretch>
                  <a:fillRect/>
                </a:stretch>
              </a:blipFill>
              <a:ln>
                <a:solidFill>
                  <a:schemeClr val="accent6">
                    <a:lumMod val="75000"/>
                  </a:schemeClr>
                </a:solidFill>
              </a:ln>
            </p:spPr>
            <p:txBody>
              <a:bodyPr/>
              <a:lstStyle/>
              <a:p>
                <a:r>
                  <a:rPr lang="es-CO">
                    <a:noFill/>
                  </a:rPr>
                  <a:t> </a:t>
                </a:r>
              </a:p>
            </p:txBody>
          </p:sp>
        </mc:Fallback>
      </mc:AlternateContent>
    </p:spTree>
    <p:extLst>
      <p:ext uri="{BB962C8B-B14F-4D97-AF65-F5344CB8AC3E}">
        <p14:creationId xmlns:p14="http://schemas.microsoft.com/office/powerpoint/2010/main" val="474266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de Efecto vs Concentración </a:t>
            </a:r>
            <a:br>
              <a:rPr lang="es-ES" sz="2800" b="1">
                <a:solidFill>
                  <a:schemeClr val="bg1"/>
                </a:solidFill>
              </a:rPr>
            </a:br>
            <a:r>
              <a:rPr lang="es-ES" sz="2800" b="1" smtClean="0">
                <a:solidFill>
                  <a:schemeClr val="bg1"/>
                </a:solidFill>
              </a:rPr>
              <a:t>Log-Lineal (1)</a:t>
            </a:r>
            <a:endParaRPr lang="es-CO" sz="2800" b="1">
              <a:solidFill>
                <a:schemeClr val="bg1"/>
              </a:solidFill>
            </a:endParaRPr>
          </a:p>
        </p:txBody>
      </p:sp>
      <p:sp>
        <p:nvSpPr>
          <p:cNvPr id="4" name="3 Marcador de contenido"/>
          <p:cNvSpPr>
            <a:spLocks noGrp="1"/>
          </p:cNvSpPr>
          <p:nvPr>
            <p:ph idx="1"/>
          </p:nvPr>
        </p:nvSpPr>
        <p:spPr>
          <a:xfrm>
            <a:off x="457200" y="1600201"/>
            <a:ext cx="8229600" cy="1612776"/>
          </a:xfrm>
        </p:spPr>
        <p:txBody>
          <a:bodyPr>
            <a:normAutofit/>
          </a:bodyPr>
          <a:lstStyle/>
          <a:p>
            <a:pPr algn="just"/>
            <a:r>
              <a:rPr lang="es-ES" sz="1600" smtClean="0"/>
              <a:t>Como desventaja este modelo no puede predecir el efecto en el cero de concentración o la eficacia máxima.</a:t>
            </a:r>
          </a:p>
          <a:p>
            <a:pPr algn="just"/>
            <a:r>
              <a:rPr lang="es-ES" sz="1600" smtClean="0"/>
              <a:t>Se ha utilizado para describir (1) La actividad en la tasa de síntesis del complejo de protrombima vs concentraciones plasmáticas de warfarina y (2) concentración de propranolol y la reducción de taquicardia inducida por el ejercicio. </a:t>
            </a:r>
            <a:endParaRPr lang="es-CO" sz="160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754" y="3140968"/>
            <a:ext cx="4164278"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5148064" y="3212976"/>
            <a:ext cx="3707904" cy="738664"/>
          </a:xfrm>
          <a:prstGeom prst="rect">
            <a:avLst/>
          </a:prstGeom>
        </p:spPr>
        <p:txBody>
          <a:bodyPr wrap="square">
            <a:spAutoFit/>
          </a:bodyPr>
          <a:lstStyle/>
          <a:p>
            <a:r>
              <a:rPr lang="en-US" sz="1400" smtClean="0"/>
              <a:t>Relación entre Log de concentración en plasma y respuesta para propranolol oral (</a:t>
            </a:r>
            <a:r>
              <a:rPr lang="es-ES" sz="1400">
                <a:latin typeface="Arial"/>
                <a:cs typeface="Arial"/>
                <a:sym typeface="Wingdings"/>
              </a:rPr>
              <a:t></a:t>
            </a:r>
            <a:r>
              <a:rPr lang="en-US" sz="1400" smtClean="0"/>
              <a:t>) o intravenoso (</a:t>
            </a:r>
            <a:r>
              <a:rPr lang="es-ES" sz="1400">
                <a:sym typeface="Wingdings"/>
              </a:rPr>
              <a:t></a:t>
            </a:r>
            <a:r>
              <a:rPr lang="en-US" sz="1400" smtClean="0"/>
              <a:t>).</a:t>
            </a:r>
            <a:endParaRPr lang="es-CO" sz="1400"/>
          </a:p>
        </p:txBody>
      </p:sp>
      <p:sp>
        <p:nvSpPr>
          <p:cNvPr id="6" name="5 Rectángulo"/>
          <p:cNvSpPr/>
          <p:nvPr/>
        </p:nvSpPr>
        <p:spPr>
          <a:xfrm>
            <a:off x="5148064" y="5149641"/>
            <a:ext cx="3707904" cy="1015663"/>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pic>
        <p:nvPicPr>
          <p:cNvPr id="3076" name="Picture 4" descr="Resultado de imagen para propranolo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392" t="21151" r="9986" b="18620"/>
          <a:stretch/>
        </p:blipFill>
        <p:spPr bwMode="auto">
          <a:xfrm>
            <a:off x="6031792" y="4262351"/>
            <a:ext cx="1940447" cy="78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14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2313" y="2747963"/>
            <a:ext cx="7772400" cy="1362075"/>
          </a:xfrm>
        </p:spPr>
        <p:txBody>
          <a:bodyPr>
            <a:normAutofit/>
          </a:bodyPr>
          <a:lstStyle/>
          <a:p>
            <a:pPr algn="ctr"/>
            <a:r>
              <a:rPr lang="es-ES" cap="none" smtClean="0">
                <a:solidFill>
                  <a:srgbClr val="FF0000"/>
                </a:solidFill>
              </a:rPr>
              <a:t>Modelos de Efectos de Fármaco Proporcionales y Aditivos</a:t>
            </a:r>
            <a:endParaRPr lang="es-CO" cap="none">
              <a:solidFill>
                <a:srgbClr val="FF0000"/>
              </a:solidFill>
            </a:endParaRPr>
          </a:p>
        </p:txBody>
      </p:sp>
    </p:spTree>
    <p:extLst>
      <p:ext uri="{BB962C8B-B14F-4D97-AF65-F5344CB8AC3E}">
        <p14:creationId xmlns:p14="http://schemas.microsoft.com/office/powerpoint/2010/main" val="890497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Modelo de Efecto Aditivo</a:t>
            </a:r>
            <a:endParaRPr lang="es-CO" sz="2800" b="1">
              <a:solidFill>
                <a:schemeClr val="bg1"/>
              </a:solidFill>
            </a:endParaRPr>
          </a:p>
        </p:txBody>
      </p:sp>
      <p:sp>
        <p:nvSpPr>
          <p:cNvPr id="4" name="3 Marcador de contenido"/>
          <p:cNvSpPr>
            <a:spLocks noGrp="1"/>
          </p:cNvSpPr>
          <p:nvPr>
            <p:ph idx="1"/>
          </p:nvPr>
        </p:nvSpPr>
        <p:spPr>
          <a:xfrm>
            <a:off x="2514600" y="1600201"/>
            <a:ext cx="4114800" cy="676672"/>
          </a:xfrm>
          <a:prstGeom prst="roundRect">
            <a:avLst/>
          </a:prstGeom>
          <a:solidFill>
            <a:srgbClr val="8064A2">
              <a:alpha val="5098"/>
            </a:srgbClr>
          </a:solidFill>
          <a:ln w="28575">
            <a:solidFill>
              <a:schemeClr val="accent4"/>
            </a:solidFill>
          </a:ln>
        </p:spPr>
        <p:txBody>
          <a:bodyPr>
            <a:normAutofit/>
          </a:bodyPr>
          <a:lstStyle/>
          <a:p>
            <a:pPr marL="0" indent="0">
              <a:buNone/>
            </a:pPr>
            <a:r>
              <a:rPr lang="es-ES" sz="1600" smtClean="0"/>
              <a:t>Aplica cuando existe una respuesta cuando no hay fármaco, lo que actúa como linea base. </a:t>
            </a:r>
            <a:endParaRPr lang="es-CO" sz="1600"/>
          </a:p>
        </p:txBody>
      </p:sp>
      <p:pic>
        <p:nvPicPr>
          <p:cNvPr id="4098" name="Picture 2" descr="Resultado de imagen para for dumm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340768"/>
            <a:ext cx="1296144" cy="1515049"/>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395536" y="3009726"/>
            <a:ext cx="8280920" cy="584775"/>
          </a:xfrm>
          <a:prstGeom prst="rect">
            <a:avLst/>
          </a:prstGeom>
        </p:spPr>
        <p:txBody>
          <a:bodyPr wrap="square">
            <a:spAutoFit/>
          </a:bodyPr>
          <a:lstStyle/>
          <a:p>
            <a:pPr algn="just"/>
            <a:r>
              <a:rPr lang="es-ES" sz="1600"/>
              <a:t>Cuando un fármaco exhibe un efecto farmacológico aditivo, implica que la respuesta del fármaco es independiente de la línea base</a:t>
            </a:r>
            <a:r>
              <a:rPr lang="es-ES" sz="1600" smtClean="0"/>
              <a:t>:</a:t>
            </a:r>
            <a:endParaRPr lang="es-CO" sz="1600"/>
          </a:p>
        </p:txBody>
      </p:sp>
      <mc:AlternateContent xmlns:mc="http://schemas.openxmlformats.org/markup-compatibility/2006" xmlns:a14="http://schemas.microsoft.com/office/drawing/2010/main">
        <mc:Choice Requires="a14">
          <p:sp>
            <p:nvSpPr>
              <p:cNvPr id="6" name="5 Rectángulo redondeado"/>
              <p:cNvSpPr/>
              <p:nvPr/>
            </p:nvSpPr>
            <p:spPr>
              <a:xfrm>
                <a:off x="3714906" y="3701510"/>
                <a:ext cx="1727866" cy="374571"/>
              </a:xfrm>
              <a:prstGeom prst="roundRect">
                <a:avLst/>
              </a:prstGeom>
              <a:solidFill>
                <a:srgbClr val="8064A2">
                  <a:alpha val="10196"/>
                </a:srgbClr>
              </a:solidFill>
              <a:ln>
                <a:solidFill>
                  <a:schemeClr val="accent4"/>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s-ES" sz="1600" b="1" i="1">
                          <a:latin typeface="Cambria Math"/>
                        </a:rPr>
                        <m:t>𝐑</m:t>
                      </m:r>
                      <m:d>
                        <m:dPr>
                          <m:ctrlPr>
                            <a:rPr lang="es-CO" sz="1600" b="1" i="1">
                              <a:latin typeface="Cambria Math"/>
                            </a:rPr>
                          </m:ctrlPr>
                        </m:dPr>
                        <m:e>
                          <m:r>
                            <a:rPr lang="es-ES" sz="1600" b="1" i="1">
                              <a:latin typeface="Cambria Math"/>
                            </a:rPr>
                            <m:t>𝒕</m:t>
                          </m:r>
                        </m:e>
                      </m:d>
                      <m:r>
                        <a:rPr lang="es-ES" sz="1600" b="1">
                          <a:latin typeface="Cambria Math"/>
                        </a:rPr>
                        <m:t>=</m:t>
                      </m:r>
                      <m:r>
                        <a:rPr lang="es-ES" sz="1600" b="1" i="1">
                          <a:latin typeface="Cambria Math"/>
                        </a:rPr>
                        <m:t>𝐑</m:t>
                      </m:r>
                      <m:r>
                        <a:rPr lang="es-ES" sz="1600" b="1">
                          <a:latin typeface="Cambria Math"/>
                        </a:rPr>
                        <m:t>(</m:t>
                      </m:r>
                      <m:r>
                        <a:rPr lang="es-ES" sz="1600" b="1" i="1">
                          <a:latin typeface="Cambria Math"/>
                        </a:rPr>
                        <m:t>𝟎</m:t>
                      </m:r>
                      <m:r>
                        <a:rPr lang="es-ES" sz="1600" b="1">
                          <a:latin typeface="Cambria Math"/>
                        </a:rPr>
                        <m:t>)+</m:t>
                      </m:r>
                      <m:r>
                        <a:rPr lang="es-ES" sz="1600" b="1" i="1">
                          <a:latin typeface="Cambria Math"/>
                        </a:rPr>
                        <m:t>𝐄</m:t>
                      </m:r>
                    </m:oMath>
                  </m:oMathPara>
                </a14:m>
                <a:endParaRPr lang="es-CO" sz="1600" b="1"/>
              </a:p>
            </p:txBody>
          </p:sp>
        </mc:Choice>
        <mc:Fallback xmlns="">
          <p:sp>
            <p:nvSpPr>
              <p:cNvPr id="6" name="5 Rectángulo redondeado"/>
              <p:cNvSpPr>
                <a:spLocks noRot="1" noChangeAspect="1" noMove="1" noResize="1" noEditPoints="1" noAdjustHandles="1" noChangeArrowheads="1" noChangeShapeType="1" noTextEdit="1"/>
              </p:cNvSpPr>
              <p:nvPr/>
            </p:nvSpPr>
            <p:spPr>
              <a:xfrm>
                <a:off x="3714906" y="3701510"/>
                <a:ext cx="1727866" cy="374571"/>
              </a:xfrm>
              <a:prstGeom prst="roundRect">
                <a:avLst/>
              </a:prstGeom>
              <a:blipFill rotWithShape="1">
                <a:blip r:embed="rId4"/>
                <a:stretch>
                  <a:fillRect b="-1563"/>
                </a:stretch>
              </a:blipFill>
              <a:ln>
                <a:solidFill>
                  <a:schemeClr val="accent4"/>
                </a:solidFill>
              </a:ln>
            </p:spPr>
            <p:txBody>
              <a:bodyPr/>
              <a:lstStyle/>
              <a:p>
                <a:r>
                  <a:rPr lang="es-CO">
                    <a:noFill/>
                  </a:rPr>
                  <a:t> </a:t>
                </a:r>
              </a:p>
            </p:txBody>
          </p:sp>
        </mc:Fallback>
      </mc:AlternateContent>
      <p:sp>
        <p:nvSpPr>
          <p:cNvPr id="8" name="7 Rectángulo"/>
          <p:cNvSpPr/>
          <p:nvPr/>
        </p:nvSpPr>
        <p:spPr>
          <a:xfrm>
            <a:off x="395536" y="4221088"/>
            <a:ext cx="8280920" cy="338554"/>
          </a:xfrm>
          <a:prstGeom prst="rect">
            <a:avLst/>
          </a:prstGeom>
        </p:spPr>
        <p:txBody>
          <a:bodyPr wrap="square">
            <a:spAutoFit/>
          </a:bodyPr>
          <a:lstStyle/>
          <a:p>
            <a:pPr algn="just"/>
            <a:r>
              <a:rPr lang="es-ES" sz="1600" smtClean="0"/>
              <a:t>Para un modelo lineal aditivo se vuelve:</a:t>
            </a:r>
            <a:endParaRPr lang="es-CO" sz="1600"/>
          </a:p>
        </p:txBody>
      </p:sp>
      <mc:AlternateContent xmlns:mc="http://schemas.openxmlformats.org/markup-compatibility/2006" xmlns:a14="http://schemas.microsoft.com/office/drawing/2010/main">
        <mc:Choice Requires="a14">
          <p:sp>
            <p:nvSpPr>
              <p:cNvPr id="9" name="8 Rectángulo"/>
              <p:cNvSpPr/>
              <p:nvPr/>
            </p:nvSpPr>
            <p:spPr>
              <a:xfrm>
                <a:off x="3601367" y="4509120"/>
                <a:ext cx="189083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smtClean="0">
                          <a:latin typeface="Cambria Math"/>
                        </a:rPr>
                        <m:t>R</m:t>
                      </m:r>
                      <m:d>
                        <m:dPr>
                          <m:ctrlPr>
                            <a:rPr lang="es-CO" sz="1600" i="1">
                              <a:latin typeface="Cambria Math"/>
                            </a:rPr>
                          </m:ctrlPr>
                        </m:dPr>
                        <m:e>
                          <m:r>
                            <m:rPr>
                              <m:sty m:val="p"/>
                            </m:rPr>
                            <a:rPr lang="es-ES" sz="1600">
                              <a:latin typeface="Cambria Math"/>
                            </a:rPr>
                            <m:t>t</m:t>
                          </m:r>
                        </m:e>
                      </m:d>
                      <m:r>
                        <a:rPr lang="es-ES" sz="1600">
                          <a:latin typeface="Cambria Math"/>
                        </a:rPr>
                        <m:t>=</m:t>
                      </m:r>
                      <m:r>
                        <m:rPr>
                          <m:sty m:val="p"/>
                        </m:rPr>
                        <a:rPr lang="es-ES" sz="1600">
                          <a:latin typeface="Cambria Math"/>
                        </a:rPr>
                        <m:t>R</m:t>
                      </m:r>
                      <m:d>
                        <m:dPr>
                          <m:ctrlPr>
                            <a:rPr lang="es-ES" sz="1600" i="1">
                              <a:latin typeface="Cambria Math"/>
                            </a:rPr>
                          </m:ctrlPr>
                        </m:dPr>
                        <m:e>
                          <m:r>
                            <a:rPr lang="es-ES" sz="1600">
                              <a:latin typeface="Cambria Math"/>
                            </a:rPr>
                            <m:t>0</m:t>
                          </m:r>
                        </m:e>
                      </m:d>
                      <m:r>
                        <a:rPr lang="es-ES" sz="1600">
                          <a:latin typeface="Cambria Math"/>
                        </a:rPr>
                        <m:t>+</m:t>
                      </m:r>
                      <m:r>
                        <m:rPr>
                          <m:sty m:val="p"/>
                        </m:rPr>
                        <a:rPr lang="es-ES" sz="1600" b="0" i="0" smtClean="0">
                          <a:latin typeface="Cambria Math"/>
                        </a:rPr>
                        <m:t>S</m:t>
                      </m:r>
                      <m:r>
                        <a:rPr lang="es-ES" sz="1600" b="0" i="0" smtClean="0">
                          <a:latin typeface="Cambria Math"/>
                        </a:rPr>
                        <m:t>·</m:t>
                      </m:r>
                      <m:r>
                        <m:rPr>
                          <m:sty m:val="p"/>
                        </m:rPr>
                        <a:rPr lang="es-ES" sz="1600" b="0" i="0" smtClean="0">
                          <a:latin typeface="Cambria Math"/>
                        </a:rPr>
                        <m:t>C</m:t>
                      </m:r>
                    </m:oMath>
                  </m:oMathPara>
                </a14:m>
                <a:endParaRPr lang="es-CO" sz="1600"/>
              </a:p>
            </p:txBody>
          </p:sp>
        </mc:Choice>
        <mc:Fallback xmlns="">
          <p:sp>
            <p:nvSpPr>
              <p:cNvPr id="9" name="8 Rectángulo"/>
              <p:cNvSpPr>
                <a:spLocks noRot="1" noChangeAspect="1" noMove="1" noResize="1" noEditPoints="1" noAdjustHandles="1" noChangeArrowheads="1" noChangeShapeType="1" noTextEdit="1"/>
              </p:cNvSpPr>
              <p:nvPr/>
            </p:nvSpPr>
            <p:spPr>
              <a:xfrm>
                <a:off x="3601367" y="4509120"/>
                <a:ext cx="1890838" cy="338554"/>
              </a:xfrm>
              <a:prstGeom prst="rect">
                <a:avLst/>
              </a:prstGeom>
              <a:blipFill rotWithShape="1">
                <a:blip r:embed="rId5"/>
                <a:stretch>
                  <a:fillRect/>
                </a:stretch>
              </a:blipFill>
            </p:spPr>
            <p:txBody>
              <a:bodyPr/>
              <a:lstStyle/>
              <a:p>
                <a:r>
                  <a:rPr lang="es-CO">
                    <a:noFill/>
                  </a:rPr>
                  <a:t> </a:t>
                </a:r>
              </a:p>
            </p:txBody>
          </p:sp>
        </mc:Fallback>
      </mc:AlternateContent>
      <p:sp>
        <p:nvSpPr>
          <p:cNvPr id="12" name="11 Rectángulo"/>
          <p:cNvSpPr/>
          <p:nvPr/>
        </p:nvSpPr>
        <p:spPr>
          <a:xfrm>
            <a:off x="395536" y="5085184"/>
            <a:ext cx="8280920" cy="338554"/>
          </a:xfrm>
          <a:prstGeom prst="rect">
            <a:avLst/>
          </a:prstGeom>
        </p:spPr>
        <p:txBody>
          <a:bodyPr wrap="square">
            <a:spAutoFit/>
          </a:bodyPr>
          <a:lstStyle/>
          <a:p>
            <a:pPr algn="just"/>
            <a:r>
              <a:rPr lang="es-ES" sz="1600" smtClean="0"/>
              <a:t>Para un modelo lineal con E</a:t>
            </a:r>
            <a:r>
              <a:rPr lang="es-ES" sz="1200" smtClean="0"/>
              <a:t>max</a:t>
            </a:r>
            <a:r>
              <a:rPr lang="es-ES" sz="1600" smtClean="0"/>
              <a:t> se vuelve:</a:t>
            </a:r>
            <a:endParaRPr lang="es-CO" sz="1600"/>
          </a:p>
        </p:txBody>
      </p:sp>
      <mc:AlternateContent xmlns:mc="http://schemas.openxmlformats.org/markup-compatibility/2006" xmlns:a14="http://schemas.microsoft.com/office/drawing/2010/main">
        <mc:Choice Requires="a14">
          <p:sp>
            <p:nvSpPr>
              <p:cNvPr id="13" name="12 Rectángulo"/>
              <p:cNvSpPr/>
              <p:nvPr/>
            </p:nvSpPr>
            <p:spPr>
              <a:xfrm>
                <a:off x="3601367" y="5424522"/>
                <a:ext cx="2300117" cy="5967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smtClean="0">
                          <a:latin typeface="Cambria Math"/>
                        </a:rPr>
                        <m:t>R</m:t>
                      </m:r>
                      <m:d>
                        <m:dPr>
                          <m:ctrlPr>
                            <a:rPr lang="es-CO" sz="1600" i="1">
                              <a:latin typeface="Cambria Math"/>
                            </a:rPr>
                          </m:ctrlPr>
                        </m:dPr>
                        <m:e>
                          <m:r>
                            <m:rPr>
                              <m:sty m:val="p"/>
                            </m:rPr>
                            <a:rPr lang="es-ES" sz="1600">
                              <a:latin typeface="Cambria Math"/>
                            </a:rPr>
                            <m:t>t</m:t>
                          </m:r>
                        </m:e>
                      </m:d>
                      <m:r>
                        <a:rPr lang="es-ES" sz="1600">
                          <a:latin typeface="Cambria Math"/>
                        </a:rPr>
                        <m:t>=</m:t>
                      </m:r>
                      <m:r>
                        <m:rPr>
                          <m:sty m:val="p"/>
                        </m:rPr>
                        <a:rPr lang="es-ES" sz="1600">
                          <a:latin typeface="Cambria Math"/>
                        </a:rPr>
                        <m:t>R</m:t>
                      </m:r>
                      <m:d>
                        <m:dPr>
                          <m:ctrlPr>
                            <a:rPr lang="es-ES" sz="1600" i="1">
                              <a:latin typeface="Cambria Math"/>
                            </a:rPr>
                          </m:ctrlPr>
                        </m:dPr>
                        <m:e>
                          <m:r>
                            <a:rPr lang="es-ES" sz="1600">
                              <a:latin typeface="Cambria Math"/>
                            </a:rPr>
                            <m:t>0</m:t>
                          </m:r>
                        </m:e>
                      </m:d>
                      <m:r>
                        <a:rPr lang="es-ES" sz="1600">
                          <a:latin typeface="Cambria Math"/>
                        </a:rPr>
                        <m:t>+</m:t>
                      </m:r>
                      <m:f>
                        <m:fPr>
                          <m:ctrlPr>
                            <a:rPr lang="es-CO" sz="1600" i="1">
                              <a:latin typeface="Cambria Math"/>
                            </a:rPr>
                          </m:ctrlPr>
                        </m:fPr>
                        <m:num>
                          <m:sSub>
                            <m:sSubPr>
                              <m:ctrlPr>
                                <a:rPr lang="es-CO" sz="1600" i="1">
                                  <a:latin typeface="Cambria Math"/>
                                </a:rPr>
                              </m:ctrlPr>
                            </m:sSubPr>
                            <m:e>
                              <m:r>
                                <m:rPr>
                                  <m:sty m:val="p"/>
                                </m:rPr>
                                <a:rPr lang="es-ES" sz="1600">
                                  <a:latin typeface="Cambria Math"/>
                                </a:rPr>
                                <m:t>E</m:t>
                              </m:r>
                            </m:e>
                            <m:sub>
                              <m:r>
                                <m:rPr>
                                  <m:sty m:val="p"/>
                                </m:rPr>
                                <a:rPr lang="es-ES" sz="1600">
                                  <a:latin typeface="Cambria Math"/>
                                </a:rPr>
                                <m:t>max</m:t>
                              </m:r>
                            </m:sub>
                          </m:sSub>
                          <m:r>
                            <m:rPr>
                              <m:sty m:val="p"/>
                            </m:rPr>
                            <a:rPr lang="es-ES" sz="1600">
                              <a:latin typeface="Cambria Math"/>
                            </a:rPr>
                            <m:t>C</m:t>
                          </m:r>
                        </m:num>
                        <m:den>
                          <m:sSub>
                            <m:sSubPr>
                              <m:ctrlPr>
                                <a:rPr lang="es-CO" sz="1600" i="1">
                                  <a:latin typeface="Cambria Math"/>
                                </a:rPr>
                              </m:ctrlPr>
                            </m:sSubPr>
                            <m:e>
                              <m:r>
                                <m:rPr>
                                  <m:sty m:val="p"/>
                                </m:rPr>
                                <a:rPr lang="es-ES" sz="1600">
                                  <a:latin typeface="Cambria Math"/>
                                </a:rPr>
                                <m:t>EC</m:t>
                              </m:r>
                            </m:e>
                            <m:sub>
                              <m:r>
                                <a:rPr lang="es-ES" sz="1600" i="1">
                                  <a:latin typeface="Cambria Math"/>
                                </a:rPr>
                                <m:t>50</m:t>
                              </m:r>
                            </m:sub>
                          </m:sSub>
                          <m:r>
                            <a:rPr lang="es-ES" sz="1600">
                              <a:latin typeface="Cambria Math"/>
                            </a:rPr>
                            <m:t>+</m:t>
                          </m:r>
                          <m:r>
                            <m:rPr>
                              <m:sty m:val="p"/>
                            </m:rPr>
                            <a:rPr lang="es-ES" sz="1600">
                              <a:latin typeface="Cambria Math"/>
                            </a:rPr>
                            <m:t>C</m:t>
                          </m:r>
                        </m:den>
                      </m:f>
                    </m:oMath>
                  </m:oMathPara>
                </a14:m>
                <a:endParaRPr lang="es-CO" sz="1600"/>
              </a:p>
            </p:txBody>
          </p:sp>
        </mc:Choice>
        <mc:Fallback xmlns="">
          <p:sp>
            <p:nvSpPr>
              <p:cNvPr id="13" name="12 Rectángulo"/>
              <p:cNvSpPr>
                <a:spLocks noRot="1" noChangeAspect="1" noMove="1" noResize="1" noEditPoints="1" noAdjustHandles="1" noChangeArrowheads="1" noChangeShapeType="1" noTextEdit="1"/>
              </p:cNvSpPr>
              <p:nvPr/>
            </p:nvSpPr>
            <p:spPr>
              <a:xfrm>
                <a:off x="3601367" y="5424522"/>
                <a:ext cx="2300117" cy="596766"/>
              </a:xfrm>
              <a:prstGeom prst="rect">
                <a:avLst/>
              </a:prstGeom>
              <a:blipFill rotWithShape="1">
                <a:blip r:embed="rId6"/>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861952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de Efecto </a:t>
            </a:r>
            <a:r>
              <a:rPr lang="es-ES" sz="2800" b="1" smtClean="0">
                <a:solidFill>
                  <a:schemeClr val="bg1"/>
                </a:solidFill>
              </a:rPr>
              <a:t>Aditivo (1)</a:t>
            </a:r>
            <a:endParaRPr lang="es-CO" sz="2800" b="1">
              <a:solidFill>
                <a:schemeClr val="bg1"/>
              </a:solidFill>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32175"/>
            <a:ext cx="4608513" cy="342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487" y="3432175"/>
            <a:ext cx="4608513" cy="342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487" y="0"/>
            <a:ext cx="4608513"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608513"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4" name="13 Rectángulo redondeado"/>
              <p:cNvSpPr/>
              <p:nvPr/>
            </p:nvSpPr>
            <p:spPr>
              <a:xfrm>
                <a:off x="1043608" y="620688"/>
                <a:ext cx="1492177" cy="306467"/>
              </a:xfrm>
              <a:prstGeom prst="roundRect">
                <a:avLst/>
              </a:prstGeom>
              <a:solidFill>
                <a:srgbClr val="C0504D">
                  <a:alpha val="10196"/>
                </a:srgb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200" smtClean="0">
                          <a:solidFill>
                            <a:schemeClr val="tx1"/>
                          </a:solidFill>
                          <a:latin typeface="Cambria Math"/>
                        </a:rPr>
                        <m:t>R</m:t>
                      </m:r>
                      <m:d>
                        <m:dPr>
                          <m:ctrlPr>
                            <a:rPr lang="es-CO" sz="1200" i="1">
                              <a:solidFill>
                                <a:schemeClr val="tx1"/>
                              </a:solidFill>
                              <a:latin typeface="Cambria Math"/>
                            </a:rPr>
                          </m:ctrlPr>
                        </m:dPr>
                        <m:e>
                          <m:r>
                            <m:rPr>
                              <m:sty m:val="p"/>
                            </m:rPr>
                            <a:rPr lang="es-ES" sz="1200">
                              <a:solidFill>
                                <a:schemeClr val="tx1"/>
                              </a:solidFill>
                              <a:latin typeface="Cambria Math"/>
                            </a:rPr>
                            <m:t>t</m:t>
                          </m:r>
                        </m:e>
                      </m:d>
                      <m:r>
                        <a:rPr lang="es-ES" sz="1200">
                          <a:solidFill>
                            <a:schemeClr val="tx1"/>
                          </a:solidFill>
                          <a:latin typeface="Cambria Math"/>
                        </a:rPr>
                        <m:t>=</m:t>
                      </m:r>
                      <m:r>
                        <m:rPr>
                          <m:sty m:val="p"/>
                        </m:rPr>
                        <a:rPr lang="es-ES" sz="1200">
                          <a:solidFill>
                            <a:schemeClr val="tx1"/>
                          </a:solidFill>
                          <a:latin typeface="Cambria Math"/>
                        </a:rPr>
                        <m:t>R</m:t>
                      </m:r>
                      <m:d>
                        <m:dPr>
                          <m:ctrlPr>
                            <a:rPr lang="es-ES" sz="1200" i="1">
                              <a:solidFill>
                                <a:schemeClr val="tx1"/>
                              </a:solidFill>
                              <a:latin typeface="Cambria Math"/>
                            </a:rPr>
                          </m:ctrlPr>
                        </m:dPr>
                        <m:e>
                          <m:r>
                            <a:rPr lang="es-ES" sz="1200">
                              <a:solidFill>
                                <a:schemeClr val="tx1"/>
                              </a:solidFill>
                              <a:latin typeface="Cambria Math"/>
                            </a:rPr>
                            <m:t>0</m:t>
                          </m:r>
                        </m:e>
                      </m:d>
                      <m:r>
                        <a:rPr lang="es-ES" sz="1200">
                          <a:solidFill>
                            <a:schemeClr val="tx1"/>
                          </a:solidFill>
                          <a:latin typeface="Cambria Math"/>
                        </a:rPr>
                        <m:t>+</m:t>
                      </m:r>
                      <m:r>
                        <m:rPr>
                          <m:sty m:val="p"/>
                        </m:rPr>
                        <a:rPr lang="es-ES" sz="1200" b="0" i="0" smtClean="0">
                          <a:solidFill>
                            <a:schemeClr val="tx1"/>
                          </a:solidFill>
                          <a:latin typeface="Cambria Math"/>
                        </a:rPr>
                        <m:t>S</m:t>
                      </m:r>
                      <m:r>
                        <a:rPr lang="es-ES" sz="1200" b="0" i="0" smtClean="0">
                          <a:solidFill>
                            <a:schemeClr val="tx1"/>
                          </a:solidFill>
                          <a:latin typeface="Cambria Math"/>
                        </a:rPr>
                        <m:t>·</m:t>
                      </m:r>
                      <m:r>
                        <m:rPr>
                          <m:sty m:val="p"/>
                        </m:rPr>
                        <a:rPr lang="es-ES" sz="1200" b="0" i="0" smtClean="0">
                          <a:solidFill>
                            <a:schemeClr val="tx1"/>
                          </a:solidFill>
                          <a:latin typeface="Cambria Math"/>
                        </a:rPr>
                        <m:t>C</m:t>
                      </m:r>
                    </m:oMath>
                  </m:oMathPara>
                </a14:m>
                <a:endParaRPr lang="es-CO" sz="1200">
                  <a:solidFill>
                    <a:schemeClr val="tx1"/>
                  </a:solidFill>
                </a:endParaRPr>
              </a:p>
            </p:txBody>
          </p:sp>
        </mc:Choice>
        <mc:Fallback xmlns="">
          <p:sp>
            <p:nvSpPr>
              <p:cNvPr id="14" name="13 Rectángulo redondeado"/>
              <p:cNvSpPr>
                <a:spLocks noRot="1" noChangeAspect="1" noMove="1" noResize="1" noEditPoints="1" noAdjustHandles="1" noChangeArrowheads="1" noChangeShapeType="1" noTextEdit="1"/>
              </p:cNvSpPr>
              <p:nvPr/>
            </p:nvSpPr>
            <p:spPr>
              <a:xfrm>
                <a:off x="1043608" y="620688"/>
                <a:ext cx="1492177" cy="306467"/>
              </a:xfrm>
              <a:prstGeom prst="roundRect">
                <a:avLst/>
              </a:prstGeom>
              <a:blipFill rotWithShape="1">
                <a:blip r:embed="rId7"/>
                <a:stretch>
                  <a:fillRect/>
                </a:stretch>
              </a:blipFill>
              <a:ln>
                <a:solidFill>
                  <a:schemeClr val="accent2"/>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14 Rectángulo redondeado"/>
              <p:cNvSpPr/>
              <p:nvPr/>
            </p:nvSpPr>
            <p:spPr>
              <a:xfrm>
                <a:off x="1014241" y="3573016"/>
                <a:ext cx="1492177" cy="306467"/>
              </a:xfrm>
              <a:prstGeom prst="roundRect">
                <a:avLst/>
              </a:prstGeom>
              <a:solidFill>
                <a:srgbClr val="C0504D">
                  <a:alpha val="10196"/>
                </a:srgb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200" smtClean="0">
                          <a:solidFill>
                            <a:schemeClr val="tx1"/>
                          </a:solidFill>
                          <a:latin typeface="Cambria Math"/>
                        </a:rPr>
                        <m:t>R</m:t>
                      </m:r>
                      <m:d>
                        <m:dPr>
                          <m:ctrlPr>
                            <a:rPr lang="es-CO" sz="1200" i="1">
                              <a:solidFill>
                                <a:schemeClr val="tx1"/>
                              </a:solidFill>
                              <a:latin typeface="Cambria Math"/>
                            </a:rPr>
                          </m:ctrlPr>
                        </m:dPr>
                        <m:e>
                          <m:r>
                            <m:rPr>
                              <m:sty m:val="p"/>
                            </m:rPr>
                            <a:rPr lang="es-ES" sz="1200">
                              <a:solidFill>
                                <a:schemeClr val="tx1"/>
                              </a:solidFill>
                              <a:latin typeface="Cambria Math"/>
                            </a:rPr>
                            <m:t>t</m:t>
                          </m:r>
                        </m:e>
                      </m:d>
                      <m:r>
                        <a:rPr lang="es-ES" sz="1200">
                          <a:solidFill>
                            <a:schemeClr val="tx1"/>
                          </a:solidFill>
                          <a:latin typeface="Cambria Math"/>
                        </a:rPr>
                        <m:t>=</m:t>
                      </m:r>
                      <m:r>
                        <m:rPr>
                          <m:sty m:val="p"/>
                        </m:rPr>
                        <a:rPr lang="es-ES" sz="1200">
                          <a:solidFill>
                            <a:schemeClr val="tx1"/>
                          </a:solidFill>
                          <a:latin typeface="Cambria Math"/>
                        </a:rPr>
                        <m:t>R</m:t>
                      </m:r>
                      <m:d>
                        <m:dPr>
                          <m:ctrlPr>
                            <a:rPr lang="es-ES" sz="1200" i="1">
                              <a:solidFill>
                                <a:schemeClr val="tx1"/>
                              </a:solidFill>
                              <a:latin typeface="Cambria Math"/>
                            </a:rPr>
                          </m:ctrlPr>
                        </m:dPr>
                        <m:e>
                          <m:r>
                            <a:rPr lang="es-ES" sz="1200">
                              <a:solidFill>
                                <a:schemeClr val="tx1"/>
                              </a:solidFill>
                              <a:latin typeface="Cambria Math"/>
                            </a:rPr>
                            <m:t>0</m:t>
                          </m:r>
                        </m:e>
                      </m:d>
                      <m:r>
                        <a:rPr lang="es-ES" sz="1200">
                          <a:solidFill>
                            <a:schemeClr val="tx1"/>
                          </a:solidFill>
                          <a:latin typeface="Cambria Math"/>
                        </a:rPr>
                        <m:t>+</m:t>
                      </m:r>
                      <m:r>
                        <m:rPr>
                          <m:sty m:val="p"/>
                        </m:rPr>
                        <a:rPr lang="es-ES" sz="1200" b="0" i="0" smtClean="0">
                          <a:solidFill>
                            <a:schemeClr val="tx1"/>
                          </a:solidFill>
                          <a:latin typeface="Cambria Math"/>
                        </a:rPr>
                        <m:t>S</m:t>
                      </m:r>
                      <m:r>
                        <a:rPr lang="es-ES" sz="1200" b="0" i="0" smtClean="0">
                          <a:solidFill>
                            <a:schemeClr val="tx1"/>
                          </a:solidFill>
                          <a:latin typeface="Cambria Math"/>
                        </a:rPr>
                        <m:t>·</m:t>
                      </m:r>
                      <m:r>
                        <m:rPr>
                          <m:sty m:val="p"/>
                        </m:rPr>
                        <a:rPr lang="es-ES" sz="1200" b="0" i="0" smtClean="0">
                          <a:solidFill>
                            <a:schemeClr val="tx1"/>
                          </a:solidFill>
                          <a:latin typeface="Cambria Math"/>
                        </a:rPr>
                        <m:t>C</m:t>
                      </m:r>
                    </m:oMath>
                  </m:oMathPara>
                </a14:m>
                <a:endParaRPr lang="es-CO" sz="1200">
                  <a:solidFill>
                    <a:schemeClr val="tx1"/>
                  </a:solidFill>
                </a:endParaRPr>
              </a:p>
            </p:txBody>
          </p:sp>
        </mc:Choice>
        <mc:Fallback xmlns="">
          <p:sp>
            <p:nvSpPr>
              <p:cNvPr id="15" name="14 Rectángulo redondeado"/>
              <p:cNvSpPr>
                <a:spLocks noRot="1" noChangeAspect="1" noMove="1" noResize="1" noEditPoints="1" noAdjustHandles="1" noChangeArrowheads="1" noChangeShapeType="1" noTextEdit="1"/>
              </p:cNvSpPr>
              <p:nvPr/>
            </p:nvSpPr>
            <p:spPr>
              <a:xfrm>
                <a:off x="1014241" y="3573016"/>
                <a:ext cx="1492177" cy="306467"/>
              </a:xfrm>
              <a:prstGeom prst="roundRect">
                <a:avLst/>
              </a:prstGeom>
              <a:blipFill rotWithShape="1">
                <a:blip r:embed="rId8"/>
                <a:stretch>
                  <a:fillRect/>
                </a:stretch>
              </a:blipFill>
              <a:ln>
                <a:solidFill>
                  <a:schemeClr val="accent2"/>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15 Rectángulo redondeado"/>
              <p:cNvSpPr/>
              <p:nvPr/>
            </p:nvSpPr>
            <p:spPr>
              <a:xfrm>
                <a:off x="5392649" y="3490960"/>
                <a:ext cx="1805907" cy="520640"/>
              </a:xfrm>
              <a:prstGeom prst="roundRect">
                <a:avLst/>
              </a:prstGeom>
              <a:solidFill>
                <a:srgbClr val="1F497D">
                  <a:alpha val="10196"/>
                </a:srgbClr>
              </a:solidFill>
              <a:ln>
                <a:solidFill>
                  <a:schemeClr val="tx2"/>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200" smtClean="0">
                          <a:latin typeface="Cambria Math"/>
                        </a:rPr>
                        <m:t>R</m:t>
                      </m:r>
                      <m:d>
                        <m:dPr>
                          <m:ctrlPr>
                            <a:rPr lang="es-CO" sz="1200" i="1">
                              <a:latin typeface="Cambria Math"/>
                            </a:rPr>
                          </m:ctrlPr>
                        </m:dPr>
                        <m:e>
                          <m:r>
                            <m:rPr>
                              <m:sty m:val="p"/>
                            </m:rPr>
                            <a:rPr lang="es-ES" sz="1200">
                              <a:latin typeface="Cambria Math"/>
                            </a:rPr>
                            <m:t>t</m:t>
                          </m:r>
                        </m:e>
                      </m:d>
                      <m:r>
                        <a:rPr lang="es-ES" sz="1200">
                          <a:latin typeface="Cambria Math"/>
                        </a:rPr>
                        <m:t>=</m:t>
                      </m:r>
                      <m:r>
                        <m:rPr>
                          <m:sty m:val="p"/>
                        </m:rPr>
                        <a:rPr lang="es-ES" sz="1200">
                          <a:latin typeface="Cambria Math"/>
                        </a:rPr>
                        <m:t>R</m:t>
                      </m:r>
                      <m:d>
                        <m:dPr>
                          <m:ctrlPr>
                            <a:rPr lang="es-ES" sz="1200" i="1">
                              <a:latin typeface="Cambria Math"/>
                            </a:rPr>
                          </m:ctrlPr>
                        </m:dPr>
                        <m:e>
                          <m:r>
                            <a:rPr lang="es-ES" sz="1200">
                              <a:latin typeface="Cambria Math"/>
                            </a:rPr>
                            <m:t>0</m:t>
                          </m:r>
                        </m:e>
                      </m:d>
                      <m:r>
                        <a:rPr lang="es-ES" sz="1200">
                          <a:latin typeface="Cambria Math"/>
                        </a:rPr>
                        <m:t>+</m:t>
                      </m:r>
                      <m:f>
                        <m:fPr>
                          <m:ctrlPr>
                            <a:rPr lang="es-CO" sz="1200" i="1">
                              <a:latin typeface="Cambria Math"/>
                            </a:rPr>
                          </m:ctrlPr>
                        </m:fPr>
                        <m:num>
                          <m:sSub>
                            <m:sSubPr>
                              <m:ctrlPr>
                                <a:rPr lang="es-CO" sz="1200" i="1">
                                  <a:latin typeface="Cambria Math"/>
                                </a:rPr>
                              </m:ctrlPr>
                            </m:sSubPr>
                            <m:e>
                              <m:r>
                                <m:rPr>
                                  <m:sty m:val="p"/>
                                </m:rPr>
                                <a:rPr lang="es-ES" sz="1200">
                                  <a:latin typeface="Cambria Math"/>
                                </a:rPr>
                                <m:t>E</m:t>
                              </m:r>
                            </m:e>
                            <m:sub>
                              <m:r>
                                <m:rPr>
                                  <m:sty m:val="p"/>
                                </m:rPr>
                                <a:rPr lang="es-ES" sz="1200">
                                  <a:latin typeface="Cambria Math"/>
                                </a:rPr>
                                <m:t>max</m:t>
                              </m:r>
                            </m:sub>
                          </m:sSub>
                          <m:r>
                            <m:rPr>
                              <m:sty m:val="p"/>
                            </m:rPr>
                            <a:rPr lang="es-ES" sz="1200">
                              <a:latin typeface="Cambria Math"/>
                            </a:rPr>
                            <m:t>C</m:t>
                          </m:r>
                        </m:num>
                        <m:den>
                          <m:sSub>
                            <m:sSubPr>
                              <m:ctrlPr>
                                <a:rPr lang="es-CO" sz="1200" i="1">
                                  <a:latin typeface="Cambria Math"/>
                                </a:rPr>
                              </m:ctrlPr>
                            </m:sSubPr>
                            <m:e>
                              <m:r>
                                <m:rPr>
                                  <m:sty m:val="p"/>
                                </m:rPr>
                                <a:rPr lang="es-ES" sz="1200">
                                  <a:latin typeface="Cambria Math"/>
                                </a:rPr>
                                <m:t>EC</m:t>
                              </m:r>
                            </m:e>
                            <m:sub>
                              <m:r>
                                <a:rPr lang="es-ES" sz="1200" i="1">
                                  <a:latin typeface="Cambria Math"/>
                                </a:rPr>
                                <m:t>50</m:t>
                              </m:r>
                            </m:sub>
                          </m:sSub>
                          <m:r>
                            <a:rPr lang="es-ES" sz="1200">
                              <a:latin typeface="Cambria Math"/>
                            </a:rPr>
                            <m:t>+</m:t>
                          </m:r>
                          <m:r>
                            <m:rPr>
                              <m:sty m:val="p"/>
                            </m:rPr>
                            <a:rPr lang="es-ES" sz="1200">
                              <a:latin typeface="Cambria Math"/>
                            </a:rPr>
                            <m:t>C</m:t>
                          </m:r>
                        </m:den>
                      </m:f>
                    </m:oMath>
                  </m:oMathPara>
                </a14:m>
                <a:endParaRPr lang="es-CO" sz="1200"/>
              </a:p>
            </p:txBody>
          </p:sp>
        </mc:Choice>
        <mc:Fallback xmlns="">
          <p:sp>
            <p:nvSpPr>
              <p:cNvPr id="16" name="15 Rectángulo redondeado"/>
              <p:cNvSpPr>
                <a:spLocks noRot="1" noChangeAspect="1" noMove="1" noResize="1" noEditPoints="1" noAdjustHandles="1" noChangeArrowheads="1" noChangeShapeType="1" noTextEdit="1"/>
              </p:cNvSpPr>
              <p:nvPr/>
            </p:nvSpPr>
            <p:spPr>
              <a:xfrm>
                <a:off x="5392649" y="3490960"/>
                <a:ext cx="1805907" cy="520640"/>
              </a:xfrm>
              <a:prstGeom prst="roundRect">
                <a:avLst/>
              </a:prstGeom>
              <a:blipFill rotWithShape="1">
                <a:blip r:embed="rId9"/>
                <a:stretch>
                  <a:fillRect/>
                </a:stretch>
              </a:blipFill>
              <a:ln>
                <a:solidFill>
                  <a:schemeClr val="tx2"/>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16 Rectángulo redondeado"/>
              <p:cNvSpPr/>
              <p:nvPr/>
            </p:nvSpPr>
            <p:spPr>
              <a:xfrm>
                <a:off x="5392648" y="1916832"/>
                <a:ext cx="1805907" cy="520640"/>
              </a:xfrm>
              <a:prstGeom prst="roundRect">
                <a:avLst/>
              </a:prstGeom>
              <a:solidFill>
                <a:srgbClr val="1F497D">
                  <a:alpha val="10196"/>
                </a:srgbClr>
              </a:solidFill>
              <a:ln>
                <a:solidFill>
                  <a:schemeClr val="tx2"/>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200" smtClean="0">
                          <a:latin typeface="Cambria Math"/>
                        </a:rPr>
                        <m:t>R</m:t>
                      </m:r>
                      <m:d>
                        <m:dPr>
                          <m:ctrlPr>
                            <a:rPr lang="es-CO" sz="1200" i="1">
                              <a:latin typeface="Cambria Math"/>
                            </a:rPr>
                          </m:ctrlPr>
                        </m:dPr>
                        <m:e>
                          <m:r>
                            <m:rPr>
                              <m:sty m:val="p"/>
                            </m:rPr>
                            <a:rPr lang="es-ES" sz="1200">
                              <a:latin typeface="Cambria Math"/>
                            </a:rPr>
                            <m:t>t</m:t>
                          </m:r>
                        </m:e>
                      </m:d>
                      <m:r>
                        <a:rPr lang="es-ES" sz="1200">
                          <a:latin typeface="Cambria Math"/>
                        </a:rPr>
                        <m:t>=</m:t>
                      </m:r>
                      <m:r>
                        <m:rPr>
                          <m:sty m:val="p"/>
                        </m:rPr>
                        <a:rPr lang="es-ES" sz="1200">
                          <a:latin typeface="Cambria Math"/>
                        </a:rPr>
                        <m:t>R</m:t>
                      </m:r>
                      <m:d>
                        <m:dPr>
                          <m:ctrlPr>
                            <a:rPr lang="es-ES" sz="1200" i="1">
                              <a:latin typeface="Cambria Math"/>
                            </a:rPr>
                          </m:ctrlPr>
                        </m:dPr>
                        <m:e>
                          <m:r>
                            <a:rPr lang="es-ES" sz="1200">
                              <a:latin typeface="Cambria Math"/>
                            </a:rPr>
                            <m:t>0</m:t>
                          </m:r>
                        </m:e>
                      </m:d>
                      <m:r>
                        <a:rPr lang="es-ES" sz="1200">
                          <a:latin typeface="Cambria Math"/>
                        </a:rPr>
                        <m:t>+</m:t>
                      </m:r>
                      <m:f>
                        <m:fPr>
                          <m:ctrlPr>
                            <a:rPr lang="es-CO" sz="1200" i="1">
                              <a:latin typeface="Cambria Math"/>
                            </a:rPr>
                          </m:ctrlPr>
                        </m:fPr>
                        <m:num>
                          <m:sSub>
                            <m:sSubPr>
                              <m:ctrlPr>
                                <a:rPr lang="es-CO" sz="1200" i="1">
                                  <a:latin typeface="Cambria Math"/>
                                </a:rPr>
                              </m:ctrlPr>
                            </m:sSubPr>
                            <m:e>
                              <m:r>
                                <m:rPr>
                                  <m:sty m:val="p"/>
                                </m:rPr>
                                <a:rPr lang="es-ES" sz="1200">
                                  <a:latin typeface="Cambria Math"/>
                                </a:rPr>
                                <m:t>E</m:t>
                              </m:r>
                            </m:e>
                            <m:sub>
                              <m:r>
                                <m:rPr>
                                  <m:sty m:val="p"/>
                                </m:rPr>
                                <a:rPr lang="es-ES" sz="1200">
                                  <a:latin typeface="Cambria Math"/>
                                </a:rPr>
                                <m:t>max</m:t>
                              </m:r>
                            </m:sub>
                          </m:sSub>
                          <m:r>
                            <m:rPr>
                              <m:sty m:val="p"/>
                            </m:rPr>
                            <a:rPr lang="es-ES" sz="1200">
                              <a:latin typeface="Cambria Math"/>
                            </a:rPr>
                            <m:t>C</m:t>
                          </m:r>
                        </m:num>
                        <m:den>
                          <m:sSub>
                            <m:sSubPr>
                              <m:ctrlPr>
                                <a:rPr lang="es-CO" sz="1200" i="1">
                                  <a:latin typeface="Cambria Math"/>
                                </a:rPr>
                              </m:ctrlPr>
                            </m:sSubPr>
                            <m:e>
                              <m:r>
                                <m:rPr>
                                  <m:sty m:val="p"/>
                                </m:rPr>
                                <a:rPr lang="es-ES" sz="1200">
                                  <a:latin typeface="Cambria Math"/>
                                </a:rPr>
                                <m:t>EC</m:t>
                              </m:r>
                            </m:e>
                            <m:sub>
                              <m:r>
                                <a:rPr lang="es-ES" sz="1200" i="1">
                                  <a:latin typeface="Cambria Math"/>
                                </a:rPr>
                                <m:t>50</m:t>
                              </m:r>
                            </m:sub>
                          </m:sSub>
                          <m:r>
                            <a:rPr lang="es-ES" sz="1200">
                              <a:latin typeface="Cambria Math"/>
                            </a:rPr>
                            <m:t>+</m:t>
                          </m:r>
                          <m:r>
                            <m:rPr>
                              <m:sty m:val="p"/>
                            </m:rPr>
                            <a:rPr lang="es-ES" sz="1200">
                              <a:latin typeface="Cambria Math"/>
                            </a:rPr>
                            <m:t>C</m:t>
                          </m:r>
                        </m:den>
                      </m:f>
                    </m:oMath>
                  </m:oMathPara>
                </a14:m>
                <a:endParaRPr lang="es-CO" sz="1200"/>
              </a:p>
            </p:txBody>
          </p:sp>
        </mc:Choice>
        <mc:Fallback xmlns="">
          <p:sp>
            <p:nvSpPr>
              <p:cNvPr id="17" name="16 Rectángulo redondeado"/>
              <p:cNvSpPr>
                <a:spLocks noRot="1" noChangeAspect="1" noMove="1" noResize="1" noEditPoints="1" noAdjustHandles="1" noChangeArrowheads="1" noChangeShapeType="1" noTextEdit="1"/>
              </p:cNvSpPr>
              <p:nvPr/>
            </p:nvSpPr>
            <p:spPr>
              <a:xfrm>
                <a:off x="5392648" y="1916832"/>
                <a:ext cx="1805907" cy="520640"/>
              </a:xfrm>
              <a:prstGeom prst="roundRect">
                <a:avLst/>
              </a:prstGeom>
              <a:blipFill rotWithShape="1">
                <a:blip r:embed="rId10"/>
                <a:stretch>
                  <a:fillRect/>
                </a:stretch>
              </a:blipFill>
              <a:ln>
                <a:solidFill>
                  <a:schemeClr val="tx2"/>
                </a:solidFill>
              </a:ln>
            </p:spPr>
            <p:txBody>
              <a:bodyPr/>
              <a:lstStyle/>
              <a:p>
                <a:r>
                  <a:rPr lang="es-CO">
                    <a:noFill/>
                  </a:rPr>
                  <a:t> </a:t>
                </a:r>
              </a:p>
            </p:txBody>
          </p:sp>
        </mc:Fallback>
      </mc:AlternateContent>
    </p:spTree>
    <p:extLst>
      <p:ext uri="{BB962C8B-B14F-4D97-AF65-F5344CB8AC3E}">
        <p14:creationId xmlns:p14="http://schemas.microsoft.com/office/powerpoint/2010/main" val="1131096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5800" y="2747963"/>
            <a:ext cx="7772400" cy="1362075"/>
          </a:xfrm>
        </p:spPr>
        <p:txBody>
          <a:bodyPr/>
          <a:lstStyle/>
          <a:p>
            <a:pPr algn="ctr"/>
            <a:r>
              <a:rPr lang="es-ES" cap="none" smtClean="0">
                <a:solidFill>
                  <a:srgbClr val="FF0000"/>
                </a:solidFill>
              </a:rPr>
              <a:t>Introducción - Conceptos Básicos</a:t>
            </a:r>
            <a:endParaRPr lang="es-CO" cap="none">
              <a:solidFill>
                <a:srgbClr val="FF0000"/>
              </a:solidFill>
            </a:endParaRPr>
          </a:p>
        </p:txBody>
      </p:sp>
    </p:spTree>
    <p:extLst>
      <p:ext uri="{BB962C8B-B14F-4D97-AF65-F5344CB8AC3E}">
        <p14:creationId xmlns:p14="http://schemas.microsoft.com/office/powerpoint/2010/main" val="2100221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de Efecto </a:t>
            </a:r>
            <a:r>
              <a:rPr lang="es-ES" sz="2800" b="1" smtClean="0">
                <a:solidFill>
                  <a:schemeClr val="bg1"/>
                </a:solidFill>
              </a:rPr>
              <a:t>Aditivo (2)</a:t>
            </a:r>
            <a:endParaRPr lang="es-CO" sz="2800" b="1">
              <a:solidFill>
                <a:schemeClr val="bg1"/>
              </a:solidFill>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375209"/>
            <a:ext cx="465583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descr="Resultado de imagen para argatrob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4434" y="1268760"/>
            <a:ext cx="2427926" cy="16186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5 Rectángulo"/>
              <p:cNvSpPr/>
              <p:nvPr/>
            </p:nvSpPr>
            <p:spPr>
              <a:xfrm>
                <a:off x="5279692" y="2959385"/>
                <a:ext cx="3324756" cy="5466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400">
                          <a:latin typeface="Cambria Math"/>
                        </a:rPr>
                        <m:t>aPTT</m:t>
                      </m:r>
                      <m:d>
                        <m:dPr>
                          <m:ctrlPr>
                            <a:rPr lang="es-CO" sz="1400" i="1">
                              <a:latin typeface="Cambria Math"/>
                            </a:rPr>
                          </m:ctrlPr>
                        </m:dPr>
                        <m:e>
                          <m:r>
                            <m:rPr>
                              <m:sty m:val="p"/>
                            </m:rPr>
                            <a:rPr lang="es-ES" sz="1400">
                              <a:latin typeface="Cambria Math"/>
                            </a:rPr>
                            <m:t>t</m:t>
                          </m:r>
                          <m:r>
                            <a:rPr lang="es-ES" sz="1400">
                              <a:latin typeface="Cambria Math"/>
                            </a:rPr>
                            <m:t>,</m:t>
                          </m:r>
                          <m:r>
                            <m:rPr>
                              <m:sty m:val="p"/>
                            </m:rPr>
                            <a:rPr lang="es-ES" sz="1400">
                              <a:latin typeface="Cambria Math"/>
                            </a:rPr>
                            <m:t>s</m:t>
                          </m:r>
                        </m:e>
                      </m:d>
                      <m:r>
                        <a:rPr lang="es-ES" sz="1400">
                          <a:latin typeface="Cambria Math"/>
                        </a:rPr>
                        <m:t>=</m:t>
                      </m:r>
                      <m:r>
                        <m:rPr>
                          <m:sty m:val="p"/>
                        </m:rPr>
                        <a:rPr lang="es-ES" sz="1400">
                          <a:latin typeface="Cambria Math"/>
                        </a:rPr>
                        <m:t>aPTT</m:t>
                      </m:r>
                      <m:d>
                        <m:dPr>
                          <m:ctrlPr>
                            <a:rPr lang="es-CO" sz="1400" i="1">
                              <a:latin typeface="Cambria Math"/>
                            </a:rPr>
                          </m:ctrlPr>
                        </m:dPr>
                        <m:e>
                          <m:r>
                            <m:rPr>
                              <m:sty m:val="p"/>
                            </m:rPr>
                            <a:rPr lang="es-ES" sz="1400">
                              <a:latin typeface="Cambria Math"/>
                            </a:rPr>
                            <m:t>t</m:t>
                          </m:r>
                          <m:r>
                            <a:rPr lang="es-ES" sz="1400">
                              <a:latin typeface="Cambria Math"/>
                            </a:rPr>
                            <m:t>=0,</m:t>
                          </m:r>
                          <m:r>
                            <m:rPr>
                              <m:sty m:val="p"/>
                            </m:rPr>
                            <a:rPr lang="es-ES" sz="1400">
                              <a:latin typeface="Cambria Math"/>
                            </a:rPr>
                            <m:t>s</m:t>
                          </m:r>
                        </m:e>
                      </m:d>
                      <m:r>
                        <a:rPr lang="es-ES" sz="1400">
                          <a:latin typeface="Cambria Math"/>
                        </a:rPr>
                        <m:t>+</m:t>
                      </m:r>
                      <m:f>
                        <m:fPr>
                          <m:ctrlPr>
                            <a:rPr lang="es-CO" sz="1400" i="1">
                              <a:latin typeface="Cambria Math"/>
                            </a:rPr>
                          </m:ctrlPr>
                        </m:fPr>
                        <m:num>
                          <m:sSub>
                            <m:sSubPr>
                              <m:ctrlPr>
                                <a:rPr lang="es-CO" sz="1400" i="1">
                                  <a:latin typeface="Cambria Math"/>
                                </a:rPr>
                              </m:ctrlPr>
                            </m:sSubPr>
                            <m:e>
                              <m:r>
                                <m:rPr>
                                  <m:sty m:val="p"/>
                                </m:rPr>
                                <a:rPr lang="es-ES" sz="1400">
                                  <a:latin typeface="Cambria Math"/>
                                </a:rPr>
                                <m:t>E</m:t>
                              </m:r>
                            </m:e>
                            <m:sub>
                              <m:r>
                                <m:rPr>
                                  <m:sty m:val="p"/>
                                </m:rPr>
                                <a:rPr lang="es-ES" sz="1400">
                                  <a:latin typeface="Cambria Math"/>
                                </a:rPr>
                                <m:t>max</m:t>
                              </m:r>
                            </m:sub>
                          </m:sSub>
                          <m:d>
                            <m:dPr>
                              <m:ctrlPr>
                                <a:rPr lang="es-CO" sz="1400" i="1">
                                  <a:latin typeface="Cambria Math"/>
                                </a:rPr>
                              </m:ctrlPr>
                            </m:dPr>
                            <m:e>
                              <m:r>
                                <m:rPr>
                                  <m:sty m:val="p"/>
                                </m:rPr>
                                <a:rPr lang="es-ES" sz="1400">
                                  <a:latin typeface="Cambria Math"/>
                                </a:rPr>
                                <m:t>s</m:t>
                              </m:r>
                            </m:e>
                          </m:d>
                          <m:r>
                            <a:rPr lang="es-ES" sz="1400">
                              <a:latin typeface="Cambria Math"/>
                            </a:rPr>
                            <m:t>·</m:t>
                          </m:r>
                          <m:r>
                            <m:rPr>
                              <m:sty m:val="p"/>
                            </m:rPr>
                            <a:rPr lang="es-ES" sz="1400">
                              <a:latin typeface="Cambria Math"/>
                            </a:rPr>
                            <m:t>C</m:t>
                          </m:r>
                        </m:num>
                        <m:den>
                          <m:sSub>
                            <m:sSubPr>
                              <m:ctrlPr>
                                <a:rPr lang="es-CO" sz="1400" i="1">
                                  <a:latin typeface="Cambria Math"/>
                                </a:rPr>
                              </m:ctrlPr>
                            </m:sSubPr>
                            <m:e>
                              <m:r>
                                <m:rPr>
                                  <m:sty m:val="p"/>
                                </m:rPr>
                                <a:rPr lang="es-ES" sz="1400">
                                  <a:latin typeface="Cambria Math"/>
                                </a:rPr>
                                <m:t>EC</m:t>
                              </m:r>
                            </m:e>
                            <m:sub>
                              <m:r>
                                <a:rPr lang="es-ES" sz="1400">
                                  <a:latin typeface="Cambria Math"/>
                                </a:rPr>
                                <m:t>50</m:t>
                              </m:r>
                            </m:sub>
                          </m:sSub>
                          <m:r>
                            <a:rPr lang="es-ES" sz="1400">
                              <a:latin typeface="Cambria Math"/>
                            </a:rPr>
                            <m:t>+</m:t>
                          </m:r>
                          <m:r>
                            <m:rPr>
                              <m:sty m:val="p"/>
                            </m:rPr>
                            <a:rPr lang="es-ES" sz="1400">
                              <a:latin typeface="Cambria Math"/>
                            </a:rPr>
                            <m:t>C</m:t>
                          </m:r>
                        </m:den>
                      </m:f>
                    </m:oMath>
                  </m:oMathPara>
                </a14:m>
                <a:endParaRPr lang="es-CO" sz="1400"/>
              </a:p>
            </p:txBody>
          </p:sp>
        </mc:Choice>
        <mc:Fallback xmlns="">
          <p:sp>
            <p:nvSpPr>
              <p:cNvPr id="6" name="5 Rectángulo"/>
              <p:cNvSpPr>
                <a:spLocks noRot="1" noChangeAspect="1" noMove="1" noResize="1" noEditPoints="1" noAdjustHandles="1" noChangeArrowheads="1" noChangeShapeType="1" noTextEdit="1"/>
              </p:cNvSpPr>
              <p:nvPr/>
            </p:nvSpPr>
            <p:spPr>
              <a:xfrm>
                <a:off x="5279692" y="2959385"/>
                <a:ext cx="3324756" cy="546688"/>
              </a:xfrm>
              <a:prstGeom prst="rect">
                <a:avLst/>
              </a:prstGeom>
              <a:blipFill rotWithShape="1">
                <a:blip r:embed="rId5"/>
                <a:stretch>
                  <a:fillRect/>
                </a:stretch>
              </a:blipFill>
            </p:spPr>
            <p:txBody>
              <a:bodyPr/>
              <a:lstStyle/>
              <a:p>
                <a:r>
                  <a:rPr lang="es-CO">
                    <a:noFill/>
                  </a:rPr>
                  <a:t> </a:t>
                </a:r>
              </a:p>
            </p:txBody>
          </p:sp>
        </mc:Fallback>
      </mc:AlternateContent>
      <p:graphicFrame>
        <p:nvGraphicFramePr>
          <p:cNvPr id="7" name="6 Tabla"/>
          <p:cNvGraphicFramePr>
            <a:graphicFrameLocks noGrp="1"/>
          </p:cNvGraphicFramePr>
          <p:nvPr>
            <p:extLst>
              <p:ext uri="{D42A27DB-BD31-4B8C-83A1-F6EECF244321}">
                <p14:modId xmlns:p14="http://schemas.microsoft.com/office/powerpoint/2010/main" val="567166250"/>
              </p:ext>
            </p:extLst>
          </p:nvPr>
        </p:nvGraphicFramePr>
        <p:xfrm>
          <a:off x="6175552" y="3634881"/>
          <a:ext cx="2048510" cy="548640"/>
        </p:xfrm>
        <a:graphic>
          <a:graphicData uri="http://schemas.openxmlformats.org/drawingml/2006/table">
            <a:tbl>
              <a:tblPr firstRow="1" firstCol="1" bandRow="1">
                <a:tableStyleId>{5C22544A-7EE6-4342-B048-85BDC9FD1C3A}</a:tableStyleId>
              </a:tblPr>
              <a:tblGrid>
                <a:gridCol w="844550"/>
                <a:gridCol w="1203960"/>
              </a:tblGrid>
              <a:tr h="0">
                <a:tc>
                  <a:txBody>
                    <a:bodyPr/>
                    <a:lstStyle/>
                    <a:p>
                      <a:pPr>
                        <a:spcAft>
                          <a:spcPts val="0"/>
                        </a:spcAft>
                        <a:tabLst>
                          <a:tab pos="2438400" algn="l"/>
                        </a:tabLst>
                      </a:pPr>
                      <a:r>
                        <a:rPr lang="es-ES" sz="1200" b="0">
                          <a:solidFill>
                            <a:schemeClr val="tx1"/>
                          </a:solidFill>
                          <a:effectLst/>
                        </a:rPr>
                        <a:t>EC50</a:t>
                      </a:r>
                      <a:endParaRPr lang="es-CO" sz="1200" b="0">
                        <a:solidFill>
                          <a:schemeClr val="tx1"/>
                        </a:solidFill>
                        <a:effectLst/>
                        <a:latin typeface="Calibri"/>
                        <a:ea typeface="Calibri"/>
                        <a:cs typeface="Times New Roman"/>
                      </a:endParaRPr>
                    </a:p>
                  </a:txBody>
                  <a:tcPr marL="68580" marR="68580" marT="0" marB="0">
                    <a:solidFill>
                      <a:schemeClr val="bg1"/>
                    </a:solidFill>
                  </a:tcPr>
                </a:tc>
                <a:tc>
                  <a:txBody>
                    <a:bodyPr/>
                    <a:lstStyle/>
                    <a:p>
                      <a:pPr marL="79375">
                        <a:spcAft>
                          <a:spcPts val="0"/>
                        </a:spcAft>
                        <a:tabLst>
                          <a:tab pos="2438400" algn="l"/>
                        </a:tabLst>
                      </a:pPr>
                      <a:r>
                        <a:rPr lang="es-ES" sz="1200" b="0">
                          <a:solidFill>
                            <a:schemeClr val="tx1"/>
                          </a:solidFill>
                          <a:effectLst/>
                        </a:rPr>
                        <a:t>959 ng/mL</a:t>
                      </a:r>
                      <a:endParaRPr lang="es-CO" sz="1200" b="0">
                        <a:solidFill>
                          <a:schemeClr val="tx1"/>
                        </a:solidFill>
                        <a:effectLst/>
                        <a:latin typeface="Calibri"/>
                        <a:ea typeface="Calibri"/>
                        <a:cs typeface="Times New Roman"/>
                      </a:endParaRPr>
                    </a:p>
                  </a:txBody>
                  <a:tcPr marL="68580" marR="68580" marT="0" marB="0">
                    <a:solidFill>
                      <a:schemeClr val="bg1"/>
                    </a:solidFill>
                  </a:tcPr>
                </a:tc>
              </a:tr>
              <a:tr h="0">
                <a:tc>
                  <a:txBody>
                    <a:bodyPr/>
                    <a:lstStyle/>
                    <a:p>
                      <a:pPr>
                        <a:spcAft>
                          <a:spcPts val="0"/>
                        </a:spcAft>
                        <a:tabLst>
                          <a:tab pos="2438400" algn="l"/>
                        </a:tabLst>
                      </a:pPr>
                      <a:r>
                        <a:rPr lang="es-ES" sz="1200" b="0">
                          <a:solidFill>
                            <a:schemeClr val="tx1"/>
                          </a:solidFill>
                          <a:effectLst/>
                        </a:rPr>
                        <a:t>Emax</a:t>
                      </a:r>
                      <a:endParaRPr lang="es-CO" sz="1200" b="0">
                        <a:solidFill>
                          <a:schemeClr val="tx1"/>
                        </a:solidFill>
                        <a:effectLst/>
                        <a:latin typeface="Calibri"/>
                        <a:ea typeface="Calibri"/>
                        <a:cs typeface="Times New Roman"/>
                      </a:endParaRPr>
                    </a:p>
                  </a:txBody>
                  <a:tcPr marL="68580" marR="68580" marT="0" marB="0">
                    <a:solidFill>
                      <a:schemeClr val="bg1"/>
                    </a:solidFill>
                  </a:tcPr>
                </a:tc>
                <a:tc>
                  <a:txBody>
                    <a:bodyPr/>
                    <a:lstStyle/>
                    <a:p>
                      <a:pPr marL="98425">
                        <a:spcAft>
                          <a:spcPts val="0"/>
                        </a:spcAft>
                        <a:tabLst>
                          <a:tab pos="2438400" algn="l"/>
                        </a:tabLst>
                      </a:pPr>
                      <a:r>
                        <a:rPr lang="es-ES" sz="1200" b="0">
                          <a:solidFill>
                            <a:schemeClr val="tx1"/>
                          </a:solidFill>
                          <a:effectLst/>
                        </a:rPr>
                        <a:t>84.4 segundos</a:t>
                      </a:r>
                      <a:endParaRPr lang="es-CO" sz="1200" b="0">
                        <a:solidFill>
                          <a:schemeClr val="tx1"/>
                        </a:solidFill>
                        <a:effectLst/>
                        <a:latin typeface="Calibri"/>
                        <a:ea typeface="Calibri"/>
                        <a:cs typeface="Times New Roman"/>
                      </a:endParaRPr>
                    </a:p>
                  </a:txBody>
                  <a:tcPr marL="68580" marR="68580" marT="0" marB="0">
                    <a:solidFill>
                      <a:schemeClr val="bg1"/>
                    </a:solidFill>
                  </a:tcPr>
                </a:tc>
              </a:tr>
              <a:tr h="0">
                <a:tc>
                  <a:txBody>
                    <a:bodyPr/>
                    <a:lstStyle/>
                    <a:p>
                      <a:pPr>
                        <a:spcAft>
                          <a:spcPts val="0"/>
                        </a:spcAft>
                        <a:tabLst>
                          <a:tab pos="2438400" algn="l"/>
                        </a:tabLst>
                      </a:pPr>
                      <a:r>
                        <a:rPr lang="es-ES" sz="1200" b="0">
                          <a:solidFill>
                            <a:schemeClr val="tx1"/>
                          </a:solidFill>
                          <a:effectLst/>
                        </a:rPr>
                        <a:t>aPTT (t=0)</a:t>
                      </a:r>
                      <a:endParaRPr lang="es-CO" sz="1200" b="0">
                        <a:solidFill>
                          <a:schemeClr val="tx1"/>
                        </a:solidFill>
                        <a:effectLst/>
                        <a:latin typeface="Calibri"/>
                        <a:ea typeface="Calibri"/>
                        <a:cs typeface="Times New Roman"/>
                      </a:endParaRPr>
                    </a:p>
                  </a:txBody>
                  <a:tcPr marL="68580" marR="68580" marT="0" marB="0">
                    <a:solidFill>
                      <a:schemeClr val="bg1"/>
                    </a:solidFill>
                  </a:tcPr>
                </a:tc>
                <a:tc>
                  <a:txBody>
                    <a:bodyPr/>
                    <a:lstStyle/>
                    <a:p>
                      <a:pPr marL="88900">
                        <a:spcAft>
                          <a:spcPts val="0"/>
                        </a:spcAft>
                        <a:tabLst>
                          <a:tab pos="2438400" algn="l"/>
                        </a:tabLst>
                      </a:pPr>
                      <a:r>
                        <a:rPr lang="es-ES" sz="1200" b="0">
                          <a:solidFill>
                            <a:schemeClr val="tx1"/>
                          </a:solidFill>
                          <a:effectLst/>
                        </a:rPr>
                        <a:t>32 segundos</a:t>
                      </a:r>
                      <a:endParaRPr lang="es-CO" sz="1200" b="0">
                        <a:solidFill>
                          <a:schemeClr val="tx1"/>
                        </a:solidFill>
                        <a:effectLst/>
                        <a:latin typeface="Calibri"/>
                        <a:ea typeface="Calibri"/>
                        <a:cs typeface="Times New Roman"/>
                      </a:endParaRPr>
                    </a:p>
                  </a:txBody>
                  <a:tcPr marL="68580" marR="68580" marT="0" marB="0">
                    <a:solidFill>
                      <a:schemeClr val="bg1"/>
                    </a:solidFill>
                  </a:tcPr>
                </a:tc>
              </a:tr>
            </a:tbl>
          </a:graphicData>
        </a:graphic>
      </p:graphicFrame>
      <p:sp>
        <p:nvSpPr>
          <p:cNvPr id="8" name="7 CuadroTexto"/>
          <p:cNvSpPr txBox="1"/>
          <p:nvPr/>
        </p:nvSpPr>
        <p:spPr>
          <a:xfrm>
            <a:off x="5279692" y="4543561"/>
            <a:ext cx="3540781" cy="830997"/>
          </a:xfrm>
          <a:prstGeom prst="rect">
            <a:avLst/>
          </a:prstGeom>
          <a:noFill/>
        </p:spPr>
        <p:txBody>
          <a:bodyPr wrap="square" rtlCol="0">
            <a:spAutoFit/>
          </a:bodyPr>
          <a:lstStyle/>
          <a:p>
            <a:r>
              <a:rPr lang="es-ES" sz="1200" smtClean="0"/>
              <a:t>Simulaciones sugirieron una dosis de 0.75 </a:t>
            </a:r>
            <a:r>
              <a:rPr lang="el-GR" sz="1200" smtClean="0">
                <a:latin typeface="Calibri"/>
              </a:rPr>
              <a:t>μ</a:t>
            </a:r>
            <a:r>
              <a:rPr lang="es-ES" sz="1200" smtClean="0">
                <a:latin typeface="Calibri"/>
              </a:rPr>
              <a:t>g/kg/min en pacientes pediátricos. La cual se comparaba con la dosis de 2 </a:t>
            </a:r>
            <a:r>
              <a:rPr lang="el-GR" sz="1200"/>
              <a:t>μ</a:t>
            </a:r>
            <a:r>
              <a:rPr lang="es-ES" sz="1200" smtClean="0"/>
              <a:t>g/kg/min. El modelo permitió obtener una dosis sana en ensayos.</a:t>
            </a:r>
            <a:endParaRPr lang="es-CO" sz="1200"/>
          </a:p>
        </p:txBody>
      </p:sp>
      <p:sp>
        <p:nvSpPr>
          <p:cNvPr id="9" name="8 Rectángulo"/>
          <p:cNvSpPr/>
          <p:nvPr/>
        </p:nvSpPr>
        <p:spPr>
          <a:xfrm>
            <a:off x="323528" y="4831593"/>
            <a:ext cx="4655838" cy="830997"/>
          </a:xfrm>
          <a:prstGeom prst="rect">
            <a:avLst/>
          </a:prstGeom>
        </p:spPr>
        <p:txBody>
          <a:bodyPr wrap="square">
            <a:spAutoFit/>
          </a:bodyPr>
          <a:lstStyle/>
          <a:p>
            <a:pPr algn="just"/>
            <a:r>
              <a:rPr lang="en-US" sz="1200" smtClean="0"/>
              <a:t>Relación entre concentraciones plasmáticas de argatrobán y aPTT en adultos sanos y pacientes pediátricas. Los círculos llenos representan a los adultos sanos y los circulos abiertos representan pacientes pediátricos, y la curva es la predicción del modelo.</a:t>
            </a:r>
            <a:endParaRPr lang="es-CO" sz="1200"/>
          </a:p>
        </p:txBody>
      </p:sp>
      <p:sp>
        <p:nvSpPr>
          <p:cNvPr id="10" name="9 Rectángulo"/>
          <p:cNvSpPr/>
          <p:nvPr/>
        </p:nvSpPr>
        <p:spPr>
          <a:xfrm>
            <a:off x="323921" y="5949280"/>
            <a:ext cx="8496945" cy="461665"/>
          </a:xfrm>
          <a:prstGeom prst="rect">
            <a:avLst/>
          </a:prstGeom>
        </p:spPr>
        <p:txBody>
          <a:bodyPr wrap="square">
            <a:spAutoFit/>
          </a:bodyPr>
          <a:lstStyle/>
          <a:p>
            <a:r>
              <a:rPr lang="es-CO" sz="1200" b="1" smtClean="0"/>
              <a:t>Tomado </a:t>
            </a:r>
            <a:r>
              <a:rPr lang="es-CO" sz="1200" b="1" smtClean="0"/>
              <a:t>de</a:t>
            </a:r>
            <a:r>
              <a:rPr lang="es-CO" sz="1200" smtClean="0"/>
              <a:t>: </a:t>
            </a:r>
            <a:r>
              <a:rPr lang="es-CO" sz="1200" smtClean="0"/>
              <a:t>Madabushi </a:t>
            </a:r>
            <a:r>
              <a:rPr lang="es-CO" sz="1200"/>
              <a:t>R, Cox DS, Hossain M, Boyle DA, Patel BR, Young G, Choi YS, Gobburu JVS. Pharmacokinetic and Pharmacodynamic Basis for Effective Argatroban Dosing in Pediatrics. </a:t>
            </a:r>
            <a:r>
              <a:rPr lang="es-CO" sz="1200" i="1"/>
              <a:t>J Clin Pharmacol </a:t>
            </a:r>
            <a:r>
              <a:rPr lang="es-CO" sz="1200"/>
              <a:t>2011; 51(): 19-28.</a:t>
            </a:r>
          </a:p>
        </p:txBody>
      </p:sp>
    </p:spTree>
    <p:extLst>
      <p:ext uri="{BB962C8B-B14F-4D97-AF65-F5344CB8AC3E}">
        <p14:creationId xmlns:p14="http://schemas.microsoft.com/office/powerpoint/2010/main" val="530857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Modelo de Efecto Proporcional</a:t>
            </a:r>
            <a:endParaRPr lang="es-CO" sz="2800" b="1">
              <a:solidFill>
                <a:schemeClr val="bg1"/>
              </a:solidFill>
            </a:endParaRPr>
          </a:p>
        </p:txBody>
      </p:sp>
      <p:sp>
        <p:nvSpPr>
          <p:cNvPr id="4" name="3 Marcador de contenido"/>
          <p:cNvSpPr>
            <a:spLocks noGrp="1"/>
          </p:cNvSpPr>
          <p:nvPr>
            <p:ph idx="1"/>
          </p:nvPr>
        </p:nvSpPr>
        <p:spPr>
          <a:xfrm>
            <a:off x="457200" y="1600201"/>
            <a:ext cx="8229600" cy="388639"/>
          </a:xfrm>
        </p:spPr>
        <p:txBody>
          <a:bodyPr>
            <a:normAutofit/>
          </a:bodyPr>
          <a:lstStyle/>
          <a:p>
            <a:pPr marL="0" indent="0">
              <a:buNone/>
            </a:pPr>
            <a:r>
              <a:rPr lang="es-ES" sz="1800" smtClean="0"/>
              <a:t>A diferencia del anterior la respuesta si es proporcional a la línea base.</a:t>
            </a:r>
            <a:endParaRPr lang="es-CO" sz="1800"/>
          </a:p>
        </p:txBody>
      </p:sp>
      <mc:AlternateContent xmlns:mc="http://schemas.openxmlformats.org/markup-compatibility/2006" xmlns:a14="http://schemas.microsoft.com/office/drawing/2010/main">
        <mc:Choice Requires="a14">
          <p:sp>
            <p:nvSpPr>
              <p:cNvPr id="3" name="2 Rectángulo redondeado"/>
              <p:cNvSpPr/>
              <p:nvPr/>
            </p:nvSpPr>
            <p:spPr>
              <a:xfrm>
                <a:off x="3492813" y="2204864"/>
                <a:ext cx="2158375" cy="374571"/>
              </a:xfrm>
              <a:prstGeom prst="roundRect">
                <a:avLst/>
              </a:prstGeom>
              <a:solidFill>
                <a:srgbClr val="8064A2">
                  <a:alpha val="10196"/>
                </a:srgbClr>
              </a:solidFill>
              <a:ln w="28575">
                <a:solidFill>
                  <a:schemeClr val="accent4"/>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s-ES" sz="1600" b="1" i="1">
                          <a:latin typeface="Cambria Math"/>
                        </a:rPr>
                        <m:t>𝐑</m:t>
                      </m:r>
                      <m:d>
                        <m:dPr>
                          <m:ctrlPr>
                            <a:rPr lang="es-CO" sz="1600" b="1" i="1">
                              <a:latin typeface="Cambria Math"/>
                            </a:rPr>
                          </m:ctrlPr>
                        </m:dPr>
                        <m:e>
                          <m:r>
                            <a:rPr lang="es-ES" sz="1600" b="1" i="1">
                              <a:latin typeface="Cambria Math"/>
                            </a:rPr>
                            <m:t>𝒕</m:t>
                          </m:r>
                        </m:e>
                      </m:d>
                      <m:r>
                        <a:rPr lang="es-ES" sz="1600" b="1">
                          <a:latin typeface="Cambria Math"/>
                        </a:rPr>
                        <m:t>=</m:t>
                      </m:r>
                      <m:r>
                        <a:rPr lang="es-ES" sz="1600" b="1" i="1">
                          <a:latin typeface="Cambria Math"/>
                        </a:rPr>
                        <m:t>𝐑</m:t>
                      </m:r>
                      <m:d>
                        <m:dPr>
                          <m:ctrlPr>
                            <a:rPr lang="es-CO" sz="1600" b="1" i="1">
                              <a:latin typeface="Cambria Math"/>
                            </a:rPr>
                          </m:ctrlPr>
                        </m:dPr>
                        <m:e>
                          <m:r>
                            <a:rPr lang="es-ES" sz="1600" b="1" i="1">
                              <a:latin typeface="Cambria Math"/>
                            </a:rPr>
                            <m:t>𝟎</m:t>
                          </m:r>
                        </m:e>
                      </m:d>
                      <m:r>
                        <a:rPr lang="es-ES" sz="1600" b="1">
                          <a:latin typeface="Cambria Math"/>
                        </a:rPr>
                        <m:t>·(</m:t>
                      </m:r>
                      <m:r>
                        <a:rPr lang="es-ES" sz="1600" b="1" i="1">
                          <a:latin typeface="Cambria Math"/>
                        </a:rPr>
                        <m:t>𝟏</m:t>
                      </m:r>
                      <m:r>
                        <a:rPr lang="es-ES" sz="1600" b="1">
                          <a:latin typeface="Cambria Math"/>
                        </a:rPr>
                        <m:t>+</m:t>
                      </m:r>
                      <m:r>
                        <a:rPr lang="es-ES" sz="1600" b="1" i="1">
                          <a:latin typeface="Cambria Math"/>
                        </a:rPr>
                        <m:t>𝐄</m:t>
                      </m:r>
                      <m:r>
                        <a:rPr lang="es-ES" sz="1600" b="1">
                          <a:latin typeface="Cambria Math"/>
                        </a:rPr>
                        <m:t>)</m:t>
                      </m:r>
                    </m:oMath>
                  </m:oMathPara>
                </a14:m>
                <a:endParaRPr lang="es-CO" sz="1600" b="1"/>
              </a:p>
            </p:txBody>
          </p:sp>
        </mc:Choice>
        <mc:Fallback xmlns="">
          <p:sp>
            <p:nvSpPr>
              <p:cNvPr id="3" name="2 Rectángulo redondeado"/>
              <p:cNvSpPr>
                <a:spLocks noRot="1" noChangeAspect="1" noMove="1" noResize="1" noEditPoints="1" noAdjustHandles="1" noChangeArrowheads="1" noChangeShapeType="1" noTextEdit="1"/>
              </p:cNvSpPr>
              <p:nvPr/>
            </p:nvSpPr>
            <p:spPr>
              <a:xfrm>
                <a:off x="3492813" y="2204864"/>
                <a:ext cx="2158375" cy="374571"/>
              </a:xfrm>
              <a:prstGeom prst="roundRect">
                <a:avLst/>
              </a:prstGeom>
              <a:blipFill rotWithShape="1">
                <a:blip r:embed="rId3"/>
                <a:stretch>
                  <a:fillRect/>
                </a:stretch>
              </a:blipFill>
              <a:ln w="28575">
                <a:solidFill>
                  <a:schemeClr val="accent4"/>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4 Rectángulo redondeado"/>
              <p:cNvSpPr/>
              <p:nvPr/>
            </p:nvSpPr>
            <p:spPr>
              <a:xfrm>
                <a:off x="1766537" y="2996952"/>
                <a:ext cx="2391504" cy="374571"/>
              </a:xfrm>
              <a:prstGeom prst="roundRect">
                <a:avLst/>
              </a:prstGeom>
              <a:solidFill>
                <a:schemeClr val="bg1">
                  <a:alpha val="10196"/>
                </a:schemeClr>
              </a:solidFill>
              <a:ln w="28575">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b="0" i="0" smtClean="0">
                          <a:latin typeface="Cambria Math"/>
                        </a:rPr>
                        <m:t>R</m:t>
                      </m:r>
                      <m:d>
                        <m:dPr>
                          <m:ctrlPr>
                            <a:rPr lang="es-CO" sz="1600" i="1">
                              <a:latin typeface="Cambria Math"/>
                            </a:rPr>
                          </m:ctrlPr>
                        </m:dPr>
                        <m:e>
                          <m:r>
                            <m:rPr>
                              <m:sty m:val="p"/>
                            </m:rPr>
                            <a:rPr lang="es-ES" sz="1600" b="0" i="0">
                              <a:latin typeface="Cambria Math"/>
                            </a:rPr>
                            <m:t>t</m:t>
                          </m:r>
                        </m:e>
                      </m:d>
                      <m:r>
                        <a:rPr lang="es-ES" sz="1600" b="0" i="0">
                          <a:latin typeface="Cambria Math"/>
                        </a:rPr>
                        <m:t>=</m:t>
                      </m:r>
                      <m:r>
                        <m:rPr>
                          <m:sty m:val="p"/>
                        </m:rPr>
                        <a:rPr lang="es-ES" sz="1600" b="0" i="0">
                          <a:latin typeface="Cambria Math"/>
                        </a:rPr>
                        <m:t>R</m:t>
                      </m:r>
                      <m:d>
                        <m:dPr>
                          <m:ctrlPr>
                            <a:rPr lang="es-CO" sz="1600" i="1">
                              <a:latin typeface="Cambria Math"/>
                            </a:rPr>
                          </m:ctrlPr>
                        </m:dPr>
                        <m:e>
                          <m:r>
                            <a:rPr lang="es-ES" sz="1600" b="0" i="0">
                              <a:latin typeface="Cambria Math"/>
                            </a:rPr>
                            <m:t>0</m:t>
                          </m:r>
                        </m:e>
                      </m:d>
                      <m:r>
                        <a:rPr lang="es-ES" sz="1600" b="0" i="0">
                          <a:latin typeface="Cambria Math"/>
                        </a:rPr>
                        <m:t>·(1+</m:t>
                      </m:r>
                      <m:r>
                        <m:rPr>
                          <m:sty m:val="p"/>
                        </m:rPr>
                        <a:rPr lang="es-ES" sz="1600" b="0" i="0" smtClean="0">
                          <a:latin typeface="Cambria Math"/>
                        </a:rPr>
                        <m:t>S</m:t>
                      </m:r>
                      <m:r>
                        <a:rPr lang="es-ES" sz="1600" b="0" i="0" smtClean="0">
                          <a:latin typeface="Cambria Math"/>
                        </a:rPr>
                        <m:t>·</m:t>
                      </m:r>
                      <m:r>
                        <m:rPr>
                          <m:sty m:val="p"/>
                        </m:rPr>
                        <a:rPr lang="es-ES" sz="1600" b="0" i="0" smtClean="0">
                          <a:latin typeface="Cambria Math"/>
                        </a:rPr>
                        <m:t>C</m:t>
                      </m:r>
                      <m:r>
                        <a:rPr lang="es-ES" sz="1600" b="0" i="0">
                          <a:latin typeface="Cambria Math"/>
                        </a:rPr>
                        <m:t>)</m:t>
                      </m:r>
                    </m:oMath>
                  </m:oMathPara>
                </a14:m>
                <a:endParaRPr lang="es-CO" sz="1600"/>
              </a:p>
            </p:txBody>
          </p:sp>
        </mc:Choice>
        <mc:Fallback xmlns="">
          <p:sp>
            <p:nvSpPr>
              <p:cNvPr id="5" name="4 Rectángulo redondeado"/>
              <p:cNvSpPr>
                <a:spLocks noRot="1" noChangeAspect="1" noMove="1" noResize="1" noEditPoints="1" noAdjustHandles="1" noChangeArrowheads="1" noChangeShapeType="1" noTextEdit="1"/>
              </p:cNvSpPr>
              <p:nvPr/>
            </p:nvSpPr>
            <p:spPr>
              <a:xfrm>
                <a:off x="1766537" y="2996952"/>
                <a:ext cx="2391504" cy="374571"/>
              </a:xfrm>
              <a:prstGeom prst="roundRect">
                <a:avLst/>
              </a:prstGeom>
              <a:blipFill rotWithShape="1">
                <a:blip r:embed="rId4"/>
                <a:stretch>
                  <a:fillRect/>
                </a:stretch>
              </a:blipFill>
              <a:ln w="28575">
                <a:solidFill>
                  <a:schemeClr val="bg1"/>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5 Rectángulo redondeado"/>
              <p:cNvSpPr/>
              <p:nvPr/>
            </p:nvSpPr>
            <p:spPr>
              <a:xfrm>
                <a:off x="1766537" y="3665853"/>
                <a:ext cx="2836052" cy="714238"/>
              </a:xfrm>
              <a:prstGeom prst="roundRect">
                <a:avLst/>
              </a:prstGeom>
              <a:solidFill>
                <a:schemeClr val="bg1">
                  <a:alpha val="10196"/>
                </a:schemeClr>
              </a:solidFill>
              <a:ln w="28575">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b="0" i="0" smtClean="0">
                          <a:latin typeface="Cambria Math"/>
                        </a:rPr>
                        <m:t>R</m:t>
                      </m:r>
                      <m:d>
                        <m:dPr>
                          <m:ctrlPr>
                            <a:rPr lang="es-CO" sz="1600" i="1">
                              <a:latin typeface="Cambria Math"/>
                            </a:rPr>
                          </m:ctrlPr>
                        </m:dPr>
                        <m:e>
                          <m:r>
                            <m:rPr>
                              <m:sty m:val="p"/>
                            </m:rPr>
                            <a:rPr lang="es-ES" sz="1600" b="0" i="0">
                              <a:latin typeface="Cambria Math"/>
                            </a:rPr>
                            <m:t>t</m:t>
                          </m:r>
                        </m:e>
                      </m:d>
                      <m:r>
                        <a:rPr lang="es-ES" sz="1600" b="0" i="0">
                          <a:latin typeface="Cambria Math"/>
                        </a:rPr>
                        <m:t>=</m:t>
                      </m:r>
                      <m:r>
                        <m:rPr>
                          <m:sty m:val="p"/>
                        </m:rPr>
                        <a:rPr lang="es-ES" sz="1600" b="0" i="0">
                          <a:latin typeface="Cambria Math"/>
                        </a:rPr>
                        <m:t>R</m:t>
                      </m:r>
                      <m:d>
                        <m:dPr>
                          <m:ctrlPr>
                            <a:rPr lang="es-CO" sz="1600" i="1">
                              <a:latin typeface="Cambria Math"/>
                            </a:rPr>
                          </m:ctrlPr>
                        </m:dPr>
                        <m:e>
                          <m:r>
                            <a:rPr lang="es-ES" sz="1600" b="0" i="0">
                              <a:latin typeface="Cambria Math"/>
                            </a:rPr>
                            <m:t>0</m:t>
                          </m:r>
                        </m:e>
                      </m:d>
                      <m:r>
                        <a:rPr lang="es-ES" sz="1600" b="0" i="0">
                          <a:latin typeface="Cambria Math"/>
                        </a:rPr>
                        <m:t>·</m:t>
                      </m:r>
                      <m:d>
                        <m:dPr>
                          <m:ctrlPr>
                            <a:rPr lang="es-ES" sz="1600" b="0" i="1">
                              <a:latin typeface="Cambria Math"/>
                            </a:rPr>
                          </m:ctrlPr>
                        </m:dPr>
                        <m:e>
                          <m:r>
                            <a:rPr lang="es-ES" sz="1600" b="0" i="0">
                              <a:latin typeface="Cambria Math"/>
                            </a:rPr>
                            <m:t>1+</m:t>
                          </m:r>
                          <m:f>
                            <m:fPr>
                              <m:ctrlPr>
                                <a:rPr lang="es-ES" sz="1600" b="0" i="1" smtClean="0">
                                  <a:latin typeface="Cambria Math"/>
                                </a:rPr>
                              </m:ctrlPr>
                            </m:fPr>
                            <m:num>
                              <m:sSub>
                                <m:sSubPr>
                                  <m:ctrlPr>
                                    <a:rPr lang="es-ES" sz="1600" b="0" i="1" smtClean="0">
                                      <a:latin typeface="Cambria Math"/>
                                    </a:rPr>
                                  </m:ctrlPr>
                                </m:sSubPr>
                                <m:e>
                                  <m:r>
                                    <m:rPr>
                                      <m:sty m:val="p"/>
                                    </m:rPr>
                                    <a:rPr lang="es-ES" sz="1600" b="0" i="0" smtClean="0">
                                      <a:latin typeface="Cambria Math"/>
                                    </a:rPr>
                                    <m:t>S</m:t>
                                  </m:r>
                                </m:e>
                                <m:sub>
                                  <m:r>
                                    <m:rPr>
                                      <m:sty m:val="p"/>
                                    </m:rPr>
                                    <a:rPr lang="es-ES" sz="1600" b="0" i="0" smtClean="0">
                                      <a:latin typeface="Cambria Math"/>
                                    </a:rPr>
                                    <m:t>max</m:t>
                                  </m:r>
                                </m:sub>
                              </m:sSub>
                              <m:r>
                                <a:rPr lang="es-ES" sz="1600" b="0" i="0" smtClean="0">
                                  <a:latin typeface="Cambria Math"/>
                                </a:rPr>
                                <m:t>·</m:t>
                              </m:r>
                              <m:r>
                                <m:rPr>
                                  <m:sty m:val="p"/>
                                </m:rPr>
                                <a:rPr lang="es-ES" sz="1600" b="0" i="0" smtClean="0">
                                  <a:latin typeface="Cambria Math"/>
                                </a:rPr>
                                <m:t>C</m:t>
                              </m:r>
                            </m:num>
                            <m:den>
                              <m:sSub>
                                <m:sSubPr>
                                  <m:ctrlPr>
                                    <a:rPr lang="es-ES" sz="1600" b="0" i="1" smtClean="0">
                                      <a:latin typeface="Cambria Math"/>
                                    </a:rPr>
                                  </m:ctrlPr>
                                </m:sSubPr>
                                <m:e>
                                  <m:r>
                                    <m:rPr>
                                      <m:sty m:val="p"/>
                                    </m:rPr>
                                    <a:rPr lang="es-ES" sz="1600" b="0" i="0" smtClean="0">
                                      <a:latin typeface="Cambria Math"/>
                                    </a:rPr>
                                    <m:t>SC</m:t>
                                  </m:r>
                                </m:e>
                                <m:sub>
                                  <m:r>
                                    <a:rPr lang="es-ES" sz="1600" b="0" i="0" smtClean="0">
                                      <a:latin typeface="Cambria Math"/>
                                    </a:rPr>
                                    <m:t>50</m:t>
                                  </m:r>
                                </m:sub>
                              </m:sSub>
                              <m:r>
                                <a:rPr lang="es-ES" sz="1600" b="0" i="0" smtClean="0">
                                  <a:latin typeface="Cambria Math"/>
                                </a:rPr>
                                <m:t>+</m:t>
                              </m:r>
                              <m:r>
                                <m:rPr>
                                  <m:sty m:val="p"/>
                                </m:rPr>
                                <a:rPr lang="es-ES" sz="1600" b="0" i="0" smtClean="0">
                                  <a:latin typeface="Cambria Math"/>
                                </a:rPr>
                                <m:t>C</m:t>
                              </m:r>
                            </m:den>
                          </m:f>
                        </m:e>
                      </m:d>
                    </m:oMath>
                  </m:oMathPara>
                </a14:m>
                <a:endParaRPr lang="es-CO" sz="1600"/>
              </a:p>
            </p:txBody>
          </p:sp>
        </mc:Choice>
        <mc:Fallback xmlns="">
          <p:sp>
            <p:nvSpPr>
              <p:cNvPr id="6" name="5 Rectángulo redondeado"/>
              <p:cNvSpPr>
                <a:spLocks noRot="1" noChangeAspect="1" noMove="1" noResize="1" noEditPoints="1" noAdjustHandles="1" noChangeArrowheads="1" noChangeShapeType="1" noTextEdit="1"/>
              </p:cNvSpPr>
              <p:nvPr/>
            </p:nvSpPr>
            <p:spPr>
              <a:xfrm>
                <a:off x="1766537" y="3665853"/>
                <a:ext cx="2836052" cy="714238"/>
              </a:xfrm>
              <a:prstGeom prst="roundRect">
                <a:avLst/>
              </a:prstGeom>
              <a:blipFill rotWithShape="1">
                <a:blip r:embed="rId5"/>
                <a:stretch>
                  <a:fillRect/>
                </a:stretch>
              </a:blipFill>
              <a:ln w="28575">
                <a:solidFill>
                  <a:schemeClr val="bg1"/>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6 Rectángulo redondeado"/>
              <p:cNvSpPr/>
              <p:nvPr/>
            </p:nvSpPr>
            <p:spPr>
              <a:xfrm>
                <a:off x="1766537" y="4586970"/>
                <a:ext cx="2800102" cy="714238"/>
              </a:xfrm>
              <a:prstGeom prst="roundRect">
                <a:avLst/>
              </a:prstGeom>
              <a:solidFill>
                <a:schemeClr val="bg1">
                  <a:alpha val="10196"/>
                </a:schemeClr>
              </a:solidFill>
              <a:ln w="28575">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600" b="0" i="0" smtClean="0">
                          <a:latin typeface="Cambria Math"/>
                        </a:rPr>
                        <m:t>R</m:t>
                      </m:r>
                      <m:d>
                        <m:dPr>
                          <m:ctrlPr>
                            <a:rPr lang="es-CO" sz="1600" i="1">
                              <a:latin typeface="Cambria Math"/>
                            </a:rPr>
                          </m:ctrlPr>
                        </m:dPr>
                        <m:e>
                          <m:r>
                            <m:rPr>
                              <m:sty m:val="p"/>
                            </m:rPr>
                            <a:rPr lang="es-ES" sz="1600" b="0" i="0">
                              <a:latin typeface="Cambria Math"/>
                            </a:rPr>
                            <m:t>t</m:t>
                          </m:r>
                        </m:e>
                      </m:d>
                      <m:r>
                        <a:rPr lang="es-ES" sz="1600" b="0" i="0">
                          <a:latin typeface="Cambria Math"/>
                        </a:rPr>
                        <m:t>=</m:t>
                      </m:r>
                      <m:r>
                        <m:rPr>
                          <m:sty m:val="p"/>
                        </m:rPr>
                        <a:rPr lang="es-ES" sz="1600" b="0" i="0">
                          <a:latin typeface="Cambria Math"/>
                        </a:rPr>
                        <m:t>R</m:t>
                      </m:r>
                      <m:d>
                        <m:dPr>
                          <m:ctrlPr>
                            <a:rPr lang="es-CO" sz="1600" i="1">
                              <a:latin typeface="Cambria Math"/>
                            </a:rPr>
                          </m:ctrlPr>
                        </m:dPr>
                        <m:e>
                          <m:r>
                            <a:rPr lang="es-ES" sz="1600" b="0" i="0">
                              <a:latin typeface="Cambria Math"/>
                            </a:rPr>
                            <m:t>0</m:t>
                          </m:r>
                        </m:e>
                      </m:d>
                      <m:r>
                        <a:rPr lang="es-ES" sz="1600" b="0" i="0">
                          <a:latin typeface="Cambria Math"/>
                        </a:rPr>
                        <m:t>·</m:t>
                      </m:r>
                      <m:d>
                        <m:dPr>
                          <m:ctrlPr>
                            <a:rPr lang="es-ES" sz="1600" b="0" i="1">
                              <a:latin typeface="Cambria Math"/>
                            </a:rPr>
                          </m:ctrlPr>
                        </m:dPr>
                        <m:e>
                          <m:r>
                            <a:rPr lang="es-ES" sz="1600" b="0" i="0">
                              <a:latin typeface="Cambria Math"/>
                            </a:rPr>
                            <m:t>1</m:t>
                          </m:r>
                          <m:r>
                            <a:rPr lang="es-ES" sz="1600" b="0" i="0" smtClean="0">
                              <a:latin typeface="Cambria Math"/>
                            </a:rPr>
                            <m:t>−</m:t>
                          </m:r>
                          <m:f>
                            <m:fPr>
                              <m:ctrlPr>
                                <a:rPr lang="es-ES" sz="1600" b="0" i="1" smtClean="0">
                                  <a:latin typeface="Cambria Math"/>
                                </a:rPr>
                              </m:ctrlPr>
                            </m:fPr>
                            <m:num>
                              <m:sSub>
                                <m:sSubPr>
                                  <m:ctrlPr>
                                    <a:rPr lang="es-ES" sz="1600" b="0" i="1" smtClean="0">
                                      <a:latin typeface="Cambria Math"/>
                                    </a:rPr>
                                  </m:ctrlPr>
                                </m:sSubPr>
                                <m:e>
                                  <m:r>
                                    <m:rPr>
                                      <m:sty m:val="p"/>
                                    </m:rPr>
                                    <a:rPr lang="es-ES" sz="1600" b="0" i="0" smtClean="0">
                                      <a:latin typeface="Cambria Math"/>
                                    </a:rPr>
                                    <m:t>I</m:t>
                                  </m:r>
                                </m:e>
                                <m:sub>
                                  <m:r>
                                    <m:rPr>
                                      <m:sty m:val="p"/>
                                    </m:rPr>
                                    <a:rPr lang="es-ES" sz="1600" b="0" i="0" smtClean="0">
                                      <a:latin typeface="Cambria Math"/>
                                    </a:rPr>
                                    <m:t>max</m:t>
                                  </m:r>
                                </m:sub>
                              </m:sSub>
                              <m:r>
                                <a:rPr lang="es-ES" sz="1600" b="0" i="0" smtClean="0">
                                  <a:latin typeface="Cambria Math"/>
                                </a:rPr>
                                <m:t>·</m:t>
                              </m:r>
                              <m:r>
                                <m:rPr>
                                  <m:sty m:val="p"/>
                                </m:rPr>
                                <a:rPr lang="es-ES" sz="1600" b="0" i="0" smtClean="0">
                                  <a:latin typeface="Cambria Math"/>
                                </a:rPr>
                                <m:t>C</m:t>
                              </m:r>
                            </m:num>
                            <m:den>
                              <m:sSub>
                                <m:sSubPr>
                                  <m:ctrlPr>
                                    <a:rPr lang="es-ES" sz="1600" b="0" i="1" smtClean="0">
                                      <a:latin typeface="Cambria Math"/>
                                    </a:rPr>
                                  </m:ctrlPr>
                                </m:sSubPr>
                                <m:e>
                                  <m:r>
                                    <m:rPr>
                                      <m:sty m:val="p"/>
                                    </m:rPr>
                                    <a:rPr lang="es-ES" sz="1600" b="0" i="0" smtClean="0">
                                      <a:latin typeface="Cambria Math"/>
                                    </a:rPr>
                                    <m:t>IC</m:t>
                                  </m:r>
                                </m:e>
                                <m:sub>
                                  <m:r>
                                    <a:rPr lang="es-ES" sz="1600" b="0" i="0" smtClean="0">
                                      <a:latin typeface="Cambria Math"/>
                                    </a:rPr>
                                    <m:t>50</m:t>
                                  </m:r>
                                </m:sub>
                              </m:sSub>
                              <m:r>
                                <a:rPr lang="es-ES" sz="1600" b="0" i="0" smtClean="0">
                                  <a:latin typeface="Cambria Math"/>
                                </a:rPr>
                                <m:t>+</m:t>
                              </m:r>
                              <m:r>
                                <m:rPr>
                                  <m:sty m:val="p"/>
                                </m:rPr>
                                <a:rPr lang="es-ES" sz="1600" b="0" i="0" smtClean="0">
                                  <a:latin typeface="Cambria Math"/>
                                </a:rPr>
                                <m:t>C</m:t>
                              </m:r>
                            </m:den>
                          </m:f>
                        </m:e>
                      </m:d>
                    </m:oMath>
                  </m:oMathPara>
                </a14:m>
                <a:endParaRPr lang="es-CO" sz="1600"/>
              </a:p>
            </p:txBody>
          </p:sp>
        </mc:Choice>
        <mc:Fallback xmlns="">
          <p:sp>
            <p:nvSpPr>
              <p:cNvPr id="7" name="6 Rectángulo redondeado"/>
              <p:cNvSpPr>
                <a:spLocks noRot="1" noChangeAspect="1" noMove="1" noResize="1" noEditPoints="1" noAdjustHandles="1" noChangeArrowheads="1" noChangeShapeType="1" noTextEdit="1"/>
              </p:cNvSpPr>
              <p:nvPr/>
            </p:nvSpPr>
            <p:spPr>
              <a:xfrm>
                <a:off x="1766537" y="4586970"/>
                <a:ext cx="2800102" cy="714238"/>
              </a:xfrm>
              <a:prstGeom prst="roundRect">
                <a:avLst/>
              </a:prstGeom>
              <a:blipFill rotWithShape="1">
                <a:blip r:embed="rId6"/>
                <a:stretch>
                  <a:fillRect/>
                </a:stretch>
              </a:blipFill>
              <a:ln w="28575">
                <a:solidFill>
                  <a:schemeClr val="bg1"/>
                </a:solidFill>
              </a:ln>
            </p:spPr>
            <p:txBody>
              <a:bodyPr/>
              <a:lstStyle/>
              <a:p>
                <a:r>
                  <a:rPr lang="es-CO">
                    <a:noFill/>
                  </a:rPr>
                  <a:t> </a:t>
                </a:r>
              </a:p>
            </p:txBody>
          </p:sp>
        </mc:Fallback>
      </mc:AlternateContent>
      <p:sp>
        <p:nvSpPr>
          <p:cNvPr id="8" name="7 CuadroTexto"/>
          <p:cNvSpPr txBox="1"/>
          <p:nvPr/>
        </p:nvSpPr>
        <p:spPr>
          <a:xfrm>
            <a:off x="5004049" y="2996952"/>
            <a:ext cx="2664295" cy="523220"/>
          </a:xfrm>
          <a:prstGeom prst="rect">
            <a:avLst/>
          </a:prstGeom>
          <a:noFill/>
        </p:spPr>
        <p:txBody>
          <a:bodyPr wrap="square" rtlCol="0">
            <a:spAutoFit/>
          </a:bodyPr>
          <a:lstStyle/>
          <a:p>
            <a:r>
              <a:rPr lang="es-ES" sz="1400" smtClean="0"/>
              <a:t>Modelo de efecto farmacológico proporcional lineal</a:t>
            </a:r>
            <a:endParaRPr lang="es-CO" sz="1400"/>
          </a:p>
        </p:txBody>
      </p:sp>
      <p:sp>
        <p:nvSpPr>
          <p:cNvPr id="9" name="8 CuadroTexto"/>
          <p:cNvSpPr txBox="1"/>
          <p:nvPr/>
        </p:nvSpPr>
        <p:spPr>
          <a:xfrm>
            <a:off x="5004049" y="3761362"/>
            <a:ext cx="2664295" cy="523220"/>
          </a:xfrm>
          <a:prstGeom prst="rect">
            <a:avLst/>
          </a:prstGeom>
          <a:noFill/>
        </p:spPr>
        <p:txBody>
          <a:bodyPr wrap="square" rtlCol="0">
            <a:spAutoFit/>
          </a:bodyPr>
          <a:lstStyle/>
          <a:p>
            <a:r>
              <a:rPr lang="es-ES" sz="1400" smtClean="0"/>
              <a:t>Modelo de efecto farmacológico proporcional E</a:t>
            </a:r>
            <a:r>
              <a:rPr lang="es-ES" sz="1100" smtClean="0"/>
              <a:t>max</a:t>
            </a:r>
            <a:r>
              <a:rPr lang="es-ES" sz="1400" smtClean="0"/>
              <a:t> (estimulatorio)</a:t>
            </a:r>
            <a:endParaRPr lang="es-CO" sz="1400"/>
          </a:p>
        </p:txBody>
      </p:sp>
      <p:sp>
        <p:nvSpPr>
          <p:cNvPr id="10" name="9 CuadroTexto"/>
          <p:cNvSpPr txBox="1"/>
          <p:nvPr/>
        </p:nvSpPr>
        <p:spPr>
          <a:xfrm>
            <a:off x="5004049" y="4682479"/>
            <a:ext cx="2664295" cy="523220"/>
          </a:xfrm>
          <a:prstGeom prst="rect">
            <a:avLst/>
          </a:prstGeom>
          <a:noFill/>
        </p:spPr>
        <p:txBody>
          <a:bodyPr wrap="square" rtlCol="0">
            <a:spAutoFit/>
          </a:bodyPr>
          <a:lstStyle/>
          <a:p>
            <a:r>
              <a:rPr lang="es-ES" sz="1400" smtClean="0"/>
              <a:t>Modelo de efecto farmacológico proporcional E</a:t>
            </a:r>
            <a:r>
              <a:rPr lang="es-ES" sz="1100" smtClean="0"/>
              <a:t>max</a:t>
            </a:r>
            <a:r>
              <a:rPr lang="es-ES" sz="1400" smtClean="0"/>
              <a:t> (inhibitorio)</a:t>
            </a:r>
            <a:endParaRPr lang="es-CO" sz="1400"/>
          </a:p>
        </p:txBody>
      </p:sp>
    </p:spTree>
    <p:extLst>
      <p:ext uri="{BB962C8B-B14F-4D97-AF65-F5344CB8AC3E}">
        <p14:creationId xmlns:p14="http://schemas.microsoft.com/office/powerpoint/2010/main" val="4166166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de Efecto </a:t>
            </a:r>
            <a:r>
              <a:rPr lang="es-ES" sz="2800" b="1" smtClean="0">
                <a:solidFill>
                  <a:schemeClr val="bg1"/>
                </a:solidFill>
              </a:rPr>
              <a:t>Proporcional (1)</a:t>
            </a:r>
            <a:endParaRPr lang="es-CO" sz="2800" b="1">
              <a:solidFill>
                <a:schemeClr val="bg1"/>
              </a:solidFill>
            </a:endParaRPr>
          </a:p>
        </p:txBody>
      </p:sp>
      <p:graphicFrame>
        <p:nvGraphicFramePr>
          <p:cNvPr id="5" name="1 Gráfico"/>
          <p:cNvGraphicFramePr>
            <a:graphicFrameLocks/>
          </p:cNvGraphicFramePr>
          <p:nvPr>
            <p:extLst>
              <p:ext uri="{D42A27DB-BD31-4B8C-83A1-F6EECF244321}">
                <p14:modId xmlns:p14="http://schemas.microsoft.com/office/powerpoint/2010/main" val="1511779557"/>
              </p:ext>
            </p:extLst>
          </p:nvPr>
        </p:nvGraphicFramePr>
        <p:xfrm>
          <a:off x="0" y="1844824"/>
          <a:ext cx="4572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1 Gráfico"/>
          <p:cNvGraphicFramePr>
            <a:graphicFrameLocks/>
          </p:cNvGraphicFramePr>
          <p:nvPr>
            <p:extLst>
              <p:ext uri="{D42A27DB-BD31-4B8C-83A1-F6EECF244321}">
                <p14:modId xmlns:p14="http://schemas.microsoft.com/office/powerpoint/2010/main" val="3202506172"/>
              </p:ext>
            </p:extLst>
          </p:nvPr>
        </p:nvGraphicFramePr>
        <p:xfrm>
          <a:off x="4427984" y="1844824"/>
          <a:ext cx="4572000" cy="36000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7" name="6 Rectángulo redondeado"/>
              <p:cNvSpPr/>
              <p:nvPr/>
            </p:nvSpPr>
            <p:spPr>
              <a:xfrm>
                <a:off x="5940152" y="5445224"/>
                <a:ext cx="2147088" cy="561288"/>
              </a:xfrm>
              <a:prstGeom prst="roundRect">
                <a:avLst/>
              </a:prstGeom>
              <a:solidFill>
                <a:schemeClr val="tx2">
                  <a:lumMod val="20000"/>
                  <a:lumOff val="80000"/>
                  <a:alpha val="10196"/>
                </a:schemeClr>
              </a:solidFill>
              <a:ln w="28575">
                <a:solidFill>
                  <a:schemeClr val="tx2">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sz="1200" b="0" i="0" smtClean="0">
                          <a:latin typeface="Cambria Math"/>
                        </a:rPr>
                        <m:t>R</m:t>
                      </m:r>
                      <m:d>
                        <m:dPr>
                          <m:ctrlPr>
                            <a:rPr lang="es-CO" sz="1200" i="1">
                              <a:latin typeface="Cambria Math"/>
                            </a:rPr>
                          </m:ctrlPr>
                        </m:dPr>
                        <m:e>
                          <m:r>
                            <m:rPr>
                              <m:sty m:val="p"/>
                            </m:rPr>
                            <a:rPr lang="es-ES" sz="1200" b="0" i="0">
                              <a:latin typeface="Cambria Math"/>
                            </a:rPr>
                            <m:t>t</m:t>
                          </m:r>
                        </m:e>
                      </m:d>
                      <m:r>
                        <a:rPr lang="es-ES" sz="1200" b="0" i="0">
                          <a:latin typeface="Cambria Math"/>
                        </a:rPr>
                        <m:t>=</m:t>
                      </m:r>
                      <m:r>
                        <m:rPr>
                          <m:sty m:val="p"/>
                        </m:rPr>
                        <a:rPr lang="es-ES" sz="1200" b="0" i="0">
                          <a:latin typeface="Cambria Math"/>
                        </a:rPr>
                        <m:t>R</m:t>
                      </m:r>
                      <m:d>
                        <m:dPr>
                          <m:ctrlPr>
                            <a:rPr lang="es-CO" sz="1200" i="1">
                              <a:latin typeface="Cambria Math"/>
                            </a:rPr>
                          </m:ctrlPr>
                        </m:dPr>
                        <m:e>
                          <m:r>
                            <a:rPr lang="es-ES" sz="1200" b="0" i="0">
                              <a:latin typeface="Cambria Math"/>
                            </a:rPr>
                            <m:t>0</m:t>
                          </m:r>
                        </m:e>
                      </m:d>
                      <m:r>
                        <a:rPr lang="es-ES" sz="1200" b="0" i="0">
                          <a:latin typeface="Cambria Math"/>
                        </a:rPr>
                        <m:t>·</m:t>
                      </m:r>
                      <m:d>
                        <m:dPr>
                          <m:ctrlPr>
                            <a:rPr lang="es-ES" sz="1200" b="0" i="1">
                              <a:latin typeface="Cambria Math"/>
                            </a:rPr>
                          </m:ctrlPr>
                        </m:dPr>
                        <m:e>
                          <m:r>
                            <a:rPr lang="es-ES" sz="1200" b="0" i="0">
                              <a:latin typeface="Cambria Math"/>
                            </a:rPr>
                            <m:t>1</m:t>
                          </m:r>
                          <m:r>
                            <a:rPr lang="es-ES" sz="1200" b="0" i="0" smtClean="0">
                              <a:latin typeface="Cambria Math"/>
                            </a:rPr>
                            <m:t>−</m:t>
                          </m:r>
                          <m:f>
                            <m:fPr>
                              <m:ctrlPr>
                                <a:rPr lang="es-ES" sz="1200" b="0" i="1" smtClean="0">
                                  <a:latin typeface="Cambria Math"/>
                                </a:rPr>
                              </m:ctrlPr>
                            </m:fPr>
                            <m:num>
                              <m:sSub>
                                <m:sSubPr>
                                  <m:ctrlPr>
                                    <a:rPr lang="es-ES" sz="1200" b="0" i="1" smtClean="0">
                                      <a:latin typeface="Cambria Math"/>
                                    </a:rPr>
                                  </m:ctrlPr>
                                </m:sSubPr>
                                <m:e>
                                  <m:r>
                                    <m:rPr>
                                      <m:sty m:val="p"/>
                                    </m:rPr>
                                    <a:rPr lang="es-ES" sz="1200" b="0" i="0" smtClean="0">
                                      <a:latin typeface="Cambria Math"/>
                                    </a:rPr>
                                    <m:t>I</m:t>
                                  </m:r>
                                </m:e>
                                <m:sub>
                                  <m:r>
                                    <m:rPr>
                                      <m:sty m:val="p"/>
                                    </m:rPr>
                                    <a:rPr lang="es-ES" sz="1200" b="0" i="0" smtClean="0">
                                      <a:latin typeface="Cambria Math"/>
                                    </a:rPr>
                                    <m:t>max</m:t>
                                  </m:r>
                                </m:sub>
                              </m:sSub>
                              <m:r>
                                <a:rPr lang="es-ES" sz="1200" b="0" i="0" smtClean="0">
                                  <a:latin typeface="Cambria Math"/>
                                </a:rPr>
                                <m:t>·</m:t>
                              </m:r>
                              <m:r>
                                <m:rPr>
                                  <m:sty m:val="p"/>
                                </m:rPr>
                                <a:rPr lang="es-ES" sz="1200" b="0" i="0" smtClean="0">
                                  <a:latin typeface="Cambria Math"/>
                                </a:rPr>
                                <m:t>C</m:t>
                              </m:r>
                            </m:num>
                            <m:den>
                              <m:sSub>
                                <m:sSubPr>
                                  <m:ctrlPr>
                                    <a:rPr lang="es-ES" sz="1200" b="0" i="1" smtClean="0">
                                      <a:latin typeface="Cambria Math"/>
                                    </a:rPr>
                                  </m:ctrlPr>
                                </m:sSubPr>
                                <m:e>
                                  <m:r>
                                    <m:rPr>
                                      <m:sty m:val="p"/>
                                    </m:rPr>
                                    <a:rPr lang="es-ES" sz="1200" b="0" i="0" smtClean="0">
                                      <a:latin typeface="Cambria Math"/>
                                    </a:rPr>
                                    <m:t>IC</m:t>
                                  </m:r>
                                </m:e>
                                <m:sub>
                                  <m:r>
                                    <a:rPr lang="es-ES" sz="1200" b="0" i="0" smtClean="0">
                                      <a:latin typeface="Cambria Math"/>
                                    </a:rPr>
                                    <m:t>50</m:t>
                                  </m:r>
                                </m:sub>
                              </m:sSub>
                              <m:r>
                                <a:rPr lang="es-ES" sz="1200" b="0" i="0" smtClean="0">
                                  <a:latin typeface="Cambria Math"/>
                                </a:rPr>
                                <m:t>+</m:t>
                              </m:r>
                              <m:r>
                                <m:rPr>
                                  <m:sty m:val="p"/>
                                </m:rPr>
                                <a:rPr lang="es-ES" sz="1200" b="0" i="0" smtClean="0">
                                  <a:latin typeface="Cambria Math"/>
                                </a:rPr>
                                <m:t>C</m:t>
                              </m:r>
                            </m:den>
                          </m:f>
                        </m:e>
                      </m:d>
                    </m:oMath>
                  </m:oMathPara>
                </a14:m>
                <a:endParaRPr lang="es-CO" sz="1200"/>
              </a:p>
            </p:txBody>
          </p:sp>
        </mc:Choice>
        <mc:Fallback xmlns="">
          <p:sp>
            <p:nvSpPr>
              <p:cNvPr id="7" name="6 Rectángulo redondeado"/>
              <p:cNvSpPr>
                <a:spLocks noRot="1" noChangeAspect="1" noMove="1" noResize="1" noEditPoints="1" noAdjustHandles="1" noChangeArrowheads="1" noChangeShapeType="1" noTextEdit="1"/>
              </p:cNvSpPr>
              <p:nvPr/>
            </p:nvSpPr>
            <p:spPr>
              <a:xfrm>
                <a:off x="5940152" y="5445224"/>
                <a:ext cx="2147088" cy="561288"/>
              </a:xfrm>
              <a:prstGeom prst="roundRect">
                <a:avLst/>
              </a:prstGeom>
              <a:blipFill rotWithShape="1">
                <a:blip r:embed="rId5"/>
                <a:stretch>
                  <a:fillRect/>
                </a:stretch>
              </a:blipFill>
              <a:ln w="28575">
                <a:solidFill>
                  <a:schemeClr val="tx2">
                    <a:lumMod val="50000"/>
                  </a:schemeClr>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7 Rectángulo redondeado"/>
              <p:cNvSpPr/>
              <p:nvPr/>
            </p:nvSpPr>
            <p:spPr>
              <a:xfrm>
                <a:off x="1187624" y="5572634"/>
                <a:ext cx="2016224" cy="306467"/>
              </a:xfrm>
              <a:prstGeom prst="roundRect">
                <a:avLst/>
              </a:prstGeom>
              <a:solidFill>
                <a:schemeClr val="tx2">
                  <a:lumMod val="20000"/>
                  <a:lumOff val="80000"/>
                  <a:alpha val="10196"/>
                </a:schemeClr>
              </a:solidFill>
              <a:ln w="28575">
                <a:solidFill>
                  <a:schemeClr val="tx2">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s-ES" sz="1200" b="0" i="0" smtClean="0">
                          <a:latin typeface="Cambria Math"/>
                        </a:rPr>
                        <m:t>R</m:t>
                      </m:r>
                      <m:d>
                        <m:dPr>
                          <m:ctrlPr>
                            <a:rPr lang="es-CO" sz="1200" i="1">
                              <a:latin typeface="Cambria Math"/>
                            </a:rPr>
                          </m:ctrlPr>
                        </m:dPr>
                        <m:e>
                          <m:r>
                            <m:rPr>
                              <m:sty m:val="p"/>
                            </m:rPr>
                            <a:rPr lang="es-ES" sz="1200" b="0" i="0">
                              <a:latin typeface="Cambria Math"/>
                            </a:rPr>
                            <m:t>t</m:t>
                          </m:r>
                        </m:e>
                      </m:d>
                      <m:r>
                        <a:rPr lang="es-ES" sz="1200" b="0" i="0">
                          <a:latin typeface="Cambria Math"/>
                        </a:rPr>
                        <m:t>=</m:t>
                      </m:r>
                      <m:r>
                        <m:rPr>
                          <m:sty m:val="p"/>
                        </m:rPr>
                        <a:rPr lang="es-ES" sz="1200" b="0" i="0">
                          <a:latin typeface="Cambria Math"/>
                        </a:rPr>
                        <m:t>R</m:t>
                      </m:r>
                      <m:d>
                        <m:dPr>
                          <m:ctrlPr>
                            <a:rPr lang="es-CO" sz="1200" i="1">
                              <a:latin typeface="Cambria Math"/>
                            </a:rPr>
                          </m:ctrlPr>
                        </m:dPr>
                        <m:e>
                          <m:r>
                            <a:rPr lang="es-ES" sz="1200" b="0" i="0">
                              <a:latin typeface="Cambria Math"/>
                            </a:rPr>
                            <m:t>0</m:t>
                          </m:r>
                        </m:e>
                      </m:d>
                      <m:r>
                        <a:rPr lang="es-ES" sz="1200" b="0" i="0">
                          <a:latin typeface="Cambria Math"/>
                        </a:rPr>
                        <m:t>·(1+</m:t>
                      </m:r>
                      <m:r>
                        <m:rPr>
                          <m:sty m:val="p"/>
                        </m:rPr>
                        <a:rPr lang="es-ES" sz="1200" b="0" i="0" smtClean="0">
                          <a:latin typeface="Cambria Math"/>
                        </a:rPr>
                        <m:t>S</m:t>
                      </m:r>
                      <m:r>
                        <a:rPr lang="es-ES" sz="1200" b="0" i="0" smtClean="0">
                          <a:latin typeface="Cambria Math"/>
                        </a:rPr>
                        <m:t>·</m:t>
                      </m:r>
                      <m:r>
                        <m:rPr>
                          <m:sty m:val="p"/>
                        </m:rPr>
                        <a:rPr lang="es-ES" sz="1200" b="0" i="0" smtClean="0">
                          <a:latin typeface="Cambria Math"/>
                        </a:rPr>
                        <m:t>C</m:t>
                      </m:r>
                      <m:r>
                        <a:rPr lang="es-ES" sz="1200" b="0" i="0">
                          <a:latin typeface="Cambria Math"/>
                        </a:rPr>
                        <m:t>)</m:t>
                      </m:r>
                    </m:oMath>
                  </m:oMathPara>
                </a14:m>
                <a:endParaRPr lang="es-CO" sz="1200" smtClean="0"/>
              </a:p>
            </p:txBody>
          </p:sp>
        </mc:Choice>
        <mc:Fallback xmlns="">
          <p:sp>
            <p:nvSpPr>
              <p:cNvPr id="8" name="7 Rectángulo redondeado"/>
              <p:cNvSpPr>
                <a:spLocks noRot="1" noChangeAspect="1" noMove="1" noResize="1" noEditPoints="1" noAdjustHandles="1" noChangeArrowheads="1" noChangeShapeType="1" noTextEdit="1"/>
              </p:cNvSpPr>
              <p:nvPr/>
            </p:nvSpPr>
            <p:spPr>
              <a:xfrm>
                <a:off x="1187624" y="5572634"/>
                <a:ext cx="2016224" cy="306467"/>
              </a:xfrm>
              <a:prstGeom prst="roundRect">
                <a:avLst/>
              </a:prstGeom>
              <a:blipFill rotWithShape="1">
                <a:blip r:embed="rId6"/>
                <a:stretch>
                  <a:fillRect/>
                </a:stretch>
              </a:blipFill>
              <a:ln w="28575">
                <a:solidFill>
                  <a:schemeClr val="tx2">
                    <a:lumMod val="50000"/>
                  </a:schemeClr>
                </a:solidFill>
              </a:ln>
            </p:spPr>
            <p:txBody>
              <a:bodyPr/>
              <a:lstStyle/>
              <a:p>
                <a:r>
                  <a:rPr lang="es-CO">
                    <a:noFill/>
                  </a:rPr>
                  <a:t> </a:t>
                </a:r>
              </a:p>
            </p:txBody>
          </p:sp>
        </mc:Fallback>
      </mc:AlternateContent>
    </p:spTree>
    <p:extLst>
      <p:ext uri="{BB962C8B-B14F-4D97-AF65-F5344CB8AC3E}">
        <p14:creationId xmlns:p14="http://schemas.microsoft.com/office/powerpoint/2010/main" val="2654368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5800" y="2747963"/>
            <a:ext cx="7772400" cy="1362075"/>
          </a:xfrm>
        </p:spPr>
        <p:txBody>
          <a:bodyPr/>
          <a:lstStyle/>
          <a:p>
            <a:pPr algn="ctr"/>
            <a:r>
              <a:rPr lang="es-ES" cap="none" smtClean="0">
                <a:solidFill>
                  <a:srgbClr val="FF0000"/>
                </a:solidFill>
              </a:rPr>
              <a:t>Modelo de Compartimento de Efectos o Unión</a:t>
            </a:r>
            <a:endParaRPr lang="es-CO" cap="none">
              <a:solidFill>
                <a:srgbClr val="FF0000"/>
              </a:solidFill>
            </a:endParaRPr>
          </a:p>
        </p:txBody>
      </p:sp>
    </p:spTree>
    <p:extLst>
      <p:ext uri="{BB962C8B-B14F-4D97-AF65-F5344CB8AC3E}">
        <p14:creationId xmlns:p14="http://schemas.microsoft.com/office/powerpoint/2010/main" val="6893005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Modelo de Compartimento de Efectos</a:t>
            </a:r>
            <a:endParaRPr lang="es-CO" sz="2800" b="1">
              <a:solidFill>
                <a:schemeClr val="bg1"/>
              </a:solidFill>
            </a:endParaRPr>
          </a:p>
        </p:txBody>
      </p:sp>
      <p:sp>
        <p:nvSpPr>
          <p:cNvPr id="4" name="3 Marcador de contenido"/>
          <p:cNvSpPr>
            <a:spLocks noGrp="1"/>
          </p:cNvSpPr>
          <p:nvPr>
            <p:ph idx="1"/>
          </p:nvPr>
        </p:nvSpPr>
        <p:spPr>
          <a:xfrm>
            <a:off x="1655677" y="1340768"/>
            <a:ext cx="5832647" cy="648072"/>
          </a:xfrm>
          <a:prstGeom prst="roundRect">
            <a:avLst/>
          </a:prstGeom>
          <a:solidFill>
            <a:srgbClr val="FF33CC">
              <a:alpha val="10196"/>
            </a:srgbClr>
          </a:solidFill>
          <a:ln>
            <a:solidFill>
              <a:srgbClr val="FF33CC"/>
            </a:solidFill>
          </a:ln>
        </p:spPr>
        <p:txBody>
          <a:bodyPr>
            <a:noAutofit/>
          </a:bodyPr>
          <a:lstStyle/>
          <a:p>
            <a:pPr marL="0" indent="0" algn="ctr">
              <a:buNone/>
            </a:pPr>
            <a:r>
              <a:rPr lang="es-ES" sz="1600" smtClean="0"/>
              <a:t>Existen fármacos que pueden producir una respuesta farmacológica retrasada que no es paralela al perfil plasmático.</a:t>
            </a:r>
            <a:endParaRPr lang="es-CO" sz="1600"/>
          </a:p>
        </p:txBody>
      </p:sp>
      <p:sp>
        <p:nvSpPr>
          <p:cNvPr id="3" name="2 CuadroTexto"/>
          <p:cNvSpPr txBox="1"/>
          <p:nvPr/>
        </p:nvSpPr>
        <p:spPr>
          <a:xfrm>
            <a:off x="179512" y="2276872"/>
            <a:ext cx="8784976" cy="1569660"/>
          </a:xfrm>
          <a:prstGeom prst="rect">
            <a:avLst/>
          </a:prstGeom>
          <a:noFill/>
        </p:spPr>
        <p:txBody>
          <a:bodyPr wrap="square" rtlCol="0">
            <a:spAutoFit/>
          </a:bodyPr>
          <a:lstStyle/>
          <a:p>
            <a:r>
              <a:rPr lang="es-ES" sz="1600" smtClean="0"/>
              <a:t>La respuesta farmacologica máxima se puede presentar después del pico en las Cp. La distribución del fármaco hacia el sitio de acción farmacológica desde el compartimento central representa un paso limitante. </a:t>
            </a:r>
          </a:p>
          <a:p>
            <a:endParaRPr lang="es-ES" sz="1600"/>
          </a:p>
          <a:p>
            <a:r>
              <a:rPr lang="es-ES" sz="1600" smtClean="0"/>
              <a:t>Esta acción farmacológica retrasada se puede modelar con ayuda de un compartimento de efectos adicional.</a:t>
            </a:r>
            <a:endParaRPr lang="es-CO" sz="1600"/>
          </a:p>
        </p:txBody>
      </p:sp>
      <p:sp>
        <p:nvSpPr>
          <p:cNvPr id="28" name="27 Elipse"/>
          <p:cNvSpPr/>
          <p:nvPr/>
        </p:nvSpPr>
        <p:spPr>
          <a:xfrm>
            <a:off x="3346612" y="4869160"/>
            <a:ext cx="900000" cy="9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ln>
                  <a:solidFill>
                    <a:sysClr val="windowText" lastClr="000000"/>
                  </a:solidFill>
                </a:ln>
                <a:solidFill>
                  <a:sysClr val="windowText" lastClr="000000"/>
                </a:solidFill>
              </a:rPr>
              <a:t>1</a:t>
            </a:r>
          </a:p>
        </p:txBody>
      </p:sp>
      <p:sp>
        <p:nvSpPr>
          <p:cNvPr id="29" name="28 Elipse"/>
          <p:cNvSpPr/>
          <p:nvPr/>
        </p:nvSpPr>
        <p:spPr>
          <a:xfrm>
            <a:off x="2253974" y="3890449"/>
            <a:ext cx="900000" cy="9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ln>
                  <a:solidFill>
                    <a:sysClr val="windowText" lastClr="000000"/>
                  </a:solidFill>
                </a:ln>
                <a:solidFill>
                  <a:sysClr val="windowText" lastClr="000000"/>
                </a:solidFill>
              </a:rPr>
              <a:t>Per.</a:t>
            </a:r>
          </a:p>
        </p:txBody>
      </p:sp>
      <p:cxnSp>
        <p:nvCxnSpPr>
          <p:cNvPr id="30" name="29 Conector recto de flecha"/>
          <p:cNvCxnSpPr>
            <a:stCxn id="28" idx="1"/>
            <a:endCxn id="29" idx="5"/>
          </p:cNvCxnSpPr>
          <p:nvPr/>
        </p:nvCxnSpPr>
        <p:spPr>
          <a:xfrm flipH="1" flipV="1">
            <a:off x="3022172" y="4658647"/>
            <a:ext cx="456242" cy="34231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30 CuadroTexto"/>
          <p:cNvSpPr txBox="1"/>
          <p:nvPr/>
        </p:nvSpPr>
        <p:spPr>
          <a:xfrm>
            <a:off x="3192776" y="4451585"/>
            <a:ext cx="504056" cy="369332"/>
          </a:xfrm>
          <a:prstGeom prst="rect">
            <a:avLst/>
          </a:prstGeom>
          <a:noFill/>
        </p:spPr>
        <p:txBody>
          <a:bodyPr wrap="square" rtlCol="0">
            <a:spAutoFit/>
          </a:bodyPr>
          <a:lstStyle/>
          <a:p>
            <a:r>
              <a:rPr lang="es-ES" smtClean="0"/>
              <a:t>k</a:t>
            </a:r>
            <a:r>
              <a:rPr lang="es-ES" baseline="-25000" smtClean="0"/>
              <a:t>1N</a:t>
            </a:r>
            <a:endParaRPr lang="es-CO"/>
          </a:p>
        </p:txBody>
      </p:sp>
      <p:sp>
        <p:nvSpPr>
          <p:cNvPr id="32" name="31 CuadroTexto"/>
          <p:cNvSpPr txBox="1"/>
          <p:nvPr/>
        </p:nvSpPr>
        <p:spPr>
          <a:xfrm>
            <a:off x="2854439" y="4765162"/>
            <a:ext cx="504056" cy="369332"/>
          </a:xfrm>
          <a:prstGeom prst="rect">
            <a:avLst/>
          </a:prstGeom>
          <a:noFill/>
        </p:spPr>
        <p:txBody>
          <a:bodyPr wrap="square" rtlCol="0">
            <a:spAutoFit/>
          </a:bodyPr>
          <a:lstStyle/>
          <a:p>
            <a:r>
              <a:rPr lang="es-ES" smtClean="0"/>
              <a:t>k</a:t>
            </a:r>
            <a:r>
              <a:rPr lang="es-ES" baseline="-25000" smtClean="0"/>
              <a:t>N1</a:t>
            </a:r>
            <a:endParaRPr lang="es-CO"/>
          </a:p>
        </p:txBody>
      </p:sp>
      <p:cxnSp>
        <p:nvCxnSpPr>
          <p:cNvPr id="33" name="32 Conector recto de flecha"/>
          <p:cNvCxnSpPr>
            <a:endCxn id="28" idx="4"/>
          </p:cNvCxnSpPr>
          <p:nvPr/>
        </p:nvCxnSpPr>
        <p:spPr>
          <a:xfrm flipV="1">
            <a:off x="3796612" y="5769160"/>
            <a:ext cx="0" cy="468152"/>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33 CuadroTexto"/>
          <p:cNvSpPr txBox="1"/>
          <p:nvPr/>
        </p:nvSpPr>
        <p:spPr>
          <a:xfrm>
            <a:off x="3285776" y="5818570"/>
            <a:ext cx="504056" cy="369332"/>
          </a:xfrm>
          <a:prstGeom prst="rect">
            <a:avLst/>
          </a:prstGeom>
          <a:noFill/>
        </p:spPr>
        <p:txBody>
          <a:bodyPr wrap="square" rtlCol="0">
            <a:spAutoFit/>
          </a:bodyPr>
          <a:lstStyle/>
          <a:p>
            <a:r>
              <a:rPr lang="es-ES" smtClean="0"/>
              <a:t>k</a:t>
            </a:r>
            <a:r>
              <a:rPr lang="es-ES" baseline="-25000" smtClean="0"/>
              <a:t>10</a:t>
            </a:r>
            <a:endParaRPr lang="es-CO"/>
          </a:p>
        </p:txBody>
      </p:sp>
      <p:sp>
        <p:nvSpPr>
          <p:cNvPr id="35" name="34 Elipse"/>
          <p:cNvSpPr/>
          <p:nvPr/>
        </p:nvSpPr>
        <p:spPr>
          <a:xfrm>
            <a:off x="5202120" y="4869160"/>
            <a:ext cx="900000" cy="9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ln>
                  <a:solidFill>
                    <a:sysClr val="windowText" lastClr="000000"/>
                  </a:solidFill>
                </a:ln>
                <a:solidFill>
                  <a:sysClr val="windowText" lastClr="000000"/>
                </a:solidFill>
              </a:rPr>
              <a:t>E</a:t>
            </a:r>
          </a:p>
          <a:p>
            <a:pPr algn="ctr"/>
            <a:endParaRPr lang="es-ES" smtClean="0">
              <a:ln>
                <a:solidFill>
                  <a:sysClr val="windowText" lastClr="000000"/>
                </a:solidFill>
              </a:ln>
              <a:solidFill>
                <a:sysClr val="windowText" lastClr="000000"/>
              </a:solidFill>
            </a:endParaRPr>
          </a:p>
        </p:txBody>
      </p:sp>
      <p:cxnSp>
        <p:nvCxnSpPr>
          <p:cNvPr id="36" name="35 Conector recto de flecha"/>
          <p:cNvCxnSpPr>
            <a:stCxn id="35" idx="2"/>
            <a:endCxn id="28" idx="6"/>
          </p:cNvCxnSpPr>
          <p:nvPr/>
        </p:nvCxnSpPr>
        <p:spPr>
          <a:xfrm flipH="1">
            <a:off x="4246612" y="5319160"/>
            <a:ext cx="955508" cy="0"/>
          </a:xfrm>
          <a:prstGeom prst="straightConnector1">
            <a:avLst/>
          </a:prstGeom>
          <a:ln w="2857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36 CuadroTexto"/>
          <p:cNvSpPr txBox="1"/>
          <p:nvPr/>
        </p:nvSpPr>
        <p:spPr>
          <a:xfrm>
            <a:off x="4562964" y="4949828"/>
            <a:ext cx="504056" cy="369332"/>
          </a:xfrm>
          <a:prstGeom prst="rect">
            <a:avLst/>
          </a:prstGeom>
          <a:noFill/>
        </p:spPr>
        <p:txBody>
          <a:bodyPr wrap="square" rtlCol="0">
            <a:spAutoFit/>
          </a:bodyPr>
          <a:lstStyle/>
          <a:p>
            <a:r>
              <a:rPr lang="es-ES" smtClean="0"/>
              <a:t>k</a:t>
            </a:r>
            <a:r>
              <a:rPr lang="es-ES" baseline="-25000" smtClean="0"/>
              <a:t>1E</a:t>
            </a:r>
            <a:endParaRPr lang="es-CO"/>
          </a:p>
        </p:txBody>
      </p:sp>
      <p:sp>
        <p:nvSpPr>
          <p:cNvPr id="38" name="37 CuadroTexto"/>
          <p:cNvSpPr txBox="1"/>
          <p:nvPr/>
        </p:nvSpPr>
        <p:spPr>
          <a:xfrm>
            <a:off x="5427120" y="5310455"/>
            <a:ext cx="450000" cy="369332"/>
          </a:xfrm>
          <a:prstGeom prst="rect">
            <a:avLst/>
          </a:prstGeom>
          <a:noFill/>
        </p:spPr>
        <p:txBody>
          <a:bodyPr wrap="square" rtlCol="0" anchor="ctr">
            <a:spAutoFit/>
          </a:bodyPr>
          <a:lstStyle/>
          <a:p>
            <a:pPr algn="ctr"/>
            <a:r>
              <a:rPr lang="es-ES" smtClean="0"/>
              <a:t>X</a:t>
            </a:r>
            <a:r>
              <a:rPr lang="es-ES" baseline="-25000" smtClean="0"/>
              <a:t>E</a:t>
            </a:r>
            <a:endParaRPr lang="es-CO"/>
          </a:p>
        </p:txBody>
      </p:sp>
      <p:cxnSp>
        <p:nvCxnSpPr>
          <p:cNvPr id="39" name="38 Conector recto de flecha"/>
          <p:cNvCxnSpPr>
            <a:stCxn id="55" idx="1"/>
            <a:endCxn id="35" idx="6"/>
          </p:cNvCxnSpPr>
          <p:nvPr/>
        </p:nvCxnSpPr>
        <p:spPr>
          <a:xfrm flipH="1">
            <a:off x="6102120" y="5319160"/>
            <a:ext cx="56888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39 CuadroTexto"/>
          <p:cNvSpPr txBox="1"/>
          <p:nvPr/>
        </p:nvSpPr>
        <p:spPr>
          <a:xfrm>
            <a:off x="6156176" y="4949828"/>
            <a:ext cx="504056" cy="369332"/>
          </a:xfrm>
          <a:prstGeom prst="rect">
            <a:avLst/>
          </a:prstGeom>
          <a:noFill/>
        </p:spPr>
        <p:txBody>
          <a:bodyPr wrap="square" rtlCol="0">
            <a:spAutoFit/>
          </a:bodyPr>
          <a:lstStyle/>
          <a:p>
            <a:r>
              <a:rPr lang="es-ES" smtClean="0"/>
              <a:t>k</a:t>
            </a:r>
            <a:r>
              <a:rPr lang="es-ES" baseline="-25000" smtClean="0"/>
              <a:t>E0</a:t>
            </a:r>
            <a:endParaRPr lang="es-CO"/>
          </a:p>
        </p:txBody>
      </p:sp>
      <p:sp>
        <p:nvSpPr>
          <p:cNvPr id="55" name="54 Rectángulo"/>
          <p:cNvSpPr/>
          <p:nvPr/>
        </p:nvSpPr>
        <p:spPr>
          <a:xfrm>
            <a:off x="6671002" y="5099105"/>
            <a:ext cx="1573406" cy="440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solidFill>
                  <a:schemeClr val="tx1"/>
                </a:solidFill>
              </a:rPr>
              <a:t>Respuesta</a:t>
            </a:r>
            <a:endParaRPr lang="es-CO">
              <a:solidFill>
                <a:schemeClr val="tx1"/>
              </a:solidFill>
            </a:endParaRPr>
          </a:p>
        </p:txBody>
      </p:sp>
    </p:spTree>
    <p:extLst>
      <p:ext uri="{BB962C8B-B14F-4D97-AF65-F5344CB8AC3E}">
        <p14:creationId xmlns:p14="http://schemas.microsoft.com/office/powerpoint/2010/main" val="1865922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de Compartimento de </a:t>
            </a:r>
            <a:r>
              <a:rPr lang="es-ES" sz="2800" b="1" smtClean="0">
                <a:solidFill>
                  <a:schemeClr val="bg1"/>
                </a:solidFill>
              </a:rPr>
              <a:t>Efectos (2)</a:t>
            </a:r>
            <a:endParaRPr lang="es-CO" sz="2800" b="1">
              <a:solidFill>
                <a:schemeClr val="bg1"/>
              </a:solidFill>
            </a:endParaRPr>
          </a:p>
        </p:txBody>
      </p:sp>
      <mc:AlternateContent xmlns:mc="http://schemas.openxmlformats.org/markup-compatibility/2006" xmlns:a14="http://schemas.microsoft.com/office/drawing/2010/main">
        <mc:Choice Requires="a14">
          <p:sp>
            <p:nvSpPr>
              <p:cNvPr id="5" name="4 CuadroTexto"/>
              <p:cNvSpPr txBox="1"/>
              <p:nvPr/>
            </p:nvSpPr>
            <p:spPr>
              <a:xfrm>
                <a:off x="3400301" y="1268760"/>
                <a:ext cx="2343398"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b="0" i="1" smtClean="0">
                              <a:latin typeface="Cambria Math"/>
                            </a:rPr>
                          </m:ctrlPr>
                        </m:fPr>
                        <m:num>
                          <m:r>
                            <m:rPr>
                              <m:sty m:val="p"/>
                            </m:rPr>
                            <a:rPr lang="es-ES" b="0" i="0" smtClean="0">
                              <a:latin typeface="Cambria Math"/>
                            </a:rPr>
                            <m:t>d</m:t>
                          </m:r>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e</m:t>
                              </m:r>
                            </m:sub>
                          </m:sSub>
                        </m:num>
                        <m:den>
                          <m:r>
                            <m:rPr>
                              <m:sty m:val="p"/>
                            </m:rPr>
                            <a:rPr lang="es-ES" b="0" i="0" smtClean="0">
                              <a:latin typeface="Cambria Math"/>
                            </a:rPr>
                            <m:t>dt</m:t>
                          </m:r>
                        </m:den>
                      </m:f>
                      <m:r>
                        <a:rPr lang="es-ES" b="0" i="0" smtClean="0">
                          <a:latin typeface="Cambria Math"/>
                        </a:rPr>
                        <m:t>=</m:t>
                      </m:r>
                      <m:sSub>
                        <m:sSubPr>
                          <m:ctrlPr>
                            <a:rPr lang="es-ES" b="0" i="1" smtClean="0">
                              <a:latin typeface="Cambria Math"/>
                            </a:rPr>
                          </m:ctrlPr>
                        </m:sSubPr>
                        <m:e>
                          <m:r>
                            <m:rPr>
                              <m:sty m:val="p"/>
                            </m:rPr>
                            <a:rPr lang="es-ES" b="0" i="0" smtClean="0">
                              <a:latin typeface="Cambria Math"/>
                            </a:rPr>
                            <m:t>k</m:t>
                          </m:r>
                        </m:e>
                        <m:sub>
                          <m:r>
                            <m:rPr>
                              <m:sty m:val="p"/>
                            </m:rPr>
                            <a:rPr lang="es-ES" b="0" i="0" smtClean="0">
                              <a:latin typeface="Cambria Math"/>
                            </a:rPr>
                            <m:t>e</m:t>
                          </m:r>
                          <m:r>
                            <a:rPr lang="es-ES" b="0" i="0" smtClean="0">
                              <a:latin typeface="Cambria Math"/>
                            </a:rPr>
                            <m:t>0</m:t>
                          </m:r>
                        </m:sub>
                      </m:sSub>
                      <m:r>
                        <a:rPr lang="es-ES" b="0" i="0" smtClean="0">
                          <a:latin typeface="Cambria Math"/>
                        </a:rPr>
                        <m:t>·(</m:t>
                      </m:r>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p</m:t>
                          </m:r>
                        </m:sub>
                      </m:sSub>
                      <m:r>
                        <a:rPr lang="es-ES" b="0" i="0" smtClean="0">
                          <a:latin typeface="Cambria Math"/>
                        </a:rPr>
                        <m:t>−</m:t>
                      </m:r>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e</m:t>
                          </m:r>
                        </m:sub>
                      </m:sSub>
                      <m:r>
                        <a:rPr lang="es-ES" b="0" i="0" smtClean="0">
                          <a:latin typeface="Cambria Math"/>
                        </a:rPr>
                        <m:t>)</m:t>
                      </m:r>
                    </m:oMath>
                  </m:oMathPara>
                </a14:m>
                <a:endParaRPr lang="es-CO"/>
              </a:p>
            </p:txBody>
          </p:sp>
        </mc:Choice>
        <mc:Fallback xmlns="">
          <p:sp>
            <p:nvSpPr>
              <p:cNvPr id="5" name="4 CuadroTexto"/>
              <p:cNvSpPr txBox="1">
                <a:spLocks noRot="1" noChangeAspect="1" noMove="1" noResize="1" noEditPoints="1" noAdjustHandles="1" noChangeArrowheads="1" noChangeShapeType="1" noTextEdit="1"/>
              </p:cNvSpPr>
              <p:nvPr/>
            </p:nvSpPr>
            <p:spPr>
              <a:xfrm>
                <a:off x="3400301" y="1268760"/>
                <a:ext cx="2343398" cy="618246"/>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5 CuadroTexto"/>
              <p:cNvSpPr txBox="1"/>
              <p:nvPr/>
            </p:nvSpPr>
            <p:spPr>
              <a:xfrm>
                <a:off x="2679239" y="2060848"/>
                <a:ext cx="3785523"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a:ea typeface="Cambria Math"/>
                        </a:rPr>
                        <m:t>ℒ</m:t>
                      </m:r>
                      <m:d>
                        <m:dPr>
                          <m:ctrlPr>
                            <a:rPr lang="es-ES" b="0" i="1" smtClean="0">
                              <a:latin typeface="Cambria Math"/>
                              <a:ea typeface="Cambria Math"/>
                            </a:rPr>
                          </m:ctrlPr>
                        </m:dPr>
                        <m:e>
                          <m:f>
                            <m:fPr>
                              <m:ctrlPr>
                                <a:rPr lang="es-ES" b="0" i="1" smtClean="0">
                                  <a:latin typeface="Cambria Math"/>
                                </a:rPr>
                              </m:ctrlPr>
                            </m:fPr>
                            <m:num>
                              <m:r>
                                <m:rPr>
                                  <m:sty m:val="p"/>
                                </m:rPr>
                                <a:rPr lang="es-ES" b="0" i="0" smtClean="0">
                                  <a:latin typeface="Cambria Math"/>
                                </a:rPr>
                                <m:t>d</m:t>
                              </m:r>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e</m:t>
                                  </m:r>
                                </m:sub>
                              </m:sSub>
                            </m:num>
                            <m:den>
                              <m:r>
                                <m:rPr>
                                  <m:sty m:val="p"/>
                                </m:rPr>
                                <a:rPr lang="es-ES" b="0" i="0" smtClean="0">
                                  <a:latin typeface="Cambria Math"/>
                                </a:rPr>
                                <m:t>dt</m:t>
                              </m:r>
                            </m:den>
                          </m:f>
                        </m:e>
                      </m:d>
                      <m:r>
                        <a:rPr lang="es-ES" b="0" i="0" smtClean="0">
                          <a:latin typeface="Cambria Math"/>
                        </a:rPr>
                        <m:t>=</m:t>
                      </m:r>
                      <m:r>
                        <a:rPr lang="es-ES" i="1">
                          <a:latin typeface="Cambria Math"/>
                          <a:ea typeface="Cambria Math"/>
                        </a:rPr>
                        <m:t>ℒ</m:t>
                      </m:r>
                      <m:d>
                        <m:dPr>
                          <m:ctrlPr>
                            <a:rPr lang="es-ES" b="0" i="1" smtClean="0">
                              <a:latin typeface="Cambria Math"/>
                              <a:ea typeface="Cambria Math"/>
                            </a:rPr>
                          </m:ctrlPr>
                        </m:dPr>
                        <m:e>
                          <m:sSub>
                            <m:sSubPr>
                              <m:ctrlPr>
                                <a:rPr lang="es-ES" b="0" i="1" smtClean="0">
                                  <a:latin typeface="Cambria Math"/>
                                </a:rPr>
                              </m:ctrlPr>
                            </m:sSubPr>
                            <m:e>
                              <m:r>
                                <m:rPr>
                                  <m:sty m:val="p"/>
                                </m:rPr>
                                <a:rPr lang="es-ES" b="0" i="0" smtClean="0">
                                  <a:latin typeface="Cambria Math"/>
                                </a:rPr>
                                <m:t>k</m:t>
                              </m:r>
                            </m:e>
                            <m:sub>
                              <m:r>
                                <m:rPr>
                                  <m:sty m:val="p"/>
                                </m:rPr>
                                <a:rPr lang="es-ES" b="0" i="0" smtClean="0">
                                  <a:latin typeface="Cambria Math"/>
                                </a:rPr>
                                <m:t>e</m:t>
                              </m:r>
                              <m:r>
                                <a:rPr lang="es-ES" b="0" i="0" smtClean="0">
                                  <a:latin typeface="Cambria Math"/>
                                </a:rPr>
                                <m:t>0</m:t>
                              </m:r>
                            </m:sub>
                          </m:sSub>
                          <m:r>
                            <a:rPr lang="es-ES" b="0" i="0" smtClean="0">
                              <a:latin typeface="Cambria Math"/>
                            </a:rPr>
                            <m:t>·</m:t>
                          </m:r>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p</m:t>
                              </m:r>
                            </m:sub>
                          </m:sSub>
                        </m:e>
                      </m:d>
                      <m:r>
                        <a:rPr lang="es-ES" b="0" i="0" smtClean="0">
                          <a:latin typeface="Cambria Math"/>
                        </a:rPr>
                        <m:t>−</m:t>
                      </m:r>
                      <m:r>
                        <a:rPr lang="es-ES" i="1">
                          <a:latin typeface="Cambria Math"/>
                          <a:ea typeface="Cambria Math"/>
                        </a:rPr>
                        <m:t>ℒ</m:t>
                      </m:r>
                      <m:d>
                        <m:dPr>
                          <m:ctrlPr>
                            <a:rPr lang="es-ES" b="0" i="1" smtClean="0">
                              <a:latin typeface="Cambria Math"/>
                              <a:ea typeface="Cambria Math"/>
                            </a:rPr>
                          </m:ctrlPr>
                        </m:dPr>
                        <m:e>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r>
                            <a:rPr lang="es-ES">
                              <a:latin typeface="Cambria Math"/>
                            </a:rPr>
                            <m:t>·</m:t>
                          </m:r>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e</m:t>
                              </m:r>
                            </m:sub>
                          </m:sSub>
                        </m:e>
                      </m:d>
                    </m:oMath>
                  </m:oMathPara>
                </a14:m>
                <a:endParaRPr lang="es-CO"/>
              </a:p>
            </p:txBody>
          </p:sp>
        </mc:Choice>
        <mc:Fallback xmlns="">
          <p:sp>
            <p:nvSpPr>
              <p:cNvPr id="6" name="5 CuadroTexto"/>
              <p:cNvSpPr txBox="1">
                <a:spLocks noRot="1" noChangeAspect="1" noMove="1" noResize="1" noEditPoints="1" noAdjustHandles="1" noChangeArrowheads="1" noChangeShapeType="1" noTextEdit="1"/>
              </p:cNvSpPr>
              <p:nvPr/>
            </p:nvSpPr>
            <p:spPr>
              <a:xfrm>
                <a:off x="2679239" y="2060848"/>
                <a:ext cx="3785523" cy="714683"/>
              </a:xfrm>
              <a:prstGeom prst="rect">
                <a:avLst/>
              </a:prstGeom>
              <a:blipFill rotWithShape="1">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6 CuadroTexto"/>
              <p:cNvSpPr txBox="1"/>
              <p:nvPr/>
            </p:nvSpPr>
            <p:spPr>
              <a:xfrm>
                <a:off x="2420161" y="2871216"/>
                <a:ext cx="4303679" cy="413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b="0" i="0" smtClean="0">
                          <a:latin typeface="Cambria Math"/>
                          <a:ea typeface="Cambria Math"/>
                        </a:rPr>
                        <m:t>s</m:t>
                      </m:r>
                      <m:r>
                        <a:rPr lang="es-ES" b="0" i="0" smtClean="0">
                          <a:latin typeface="Cambria Math"/>
                          <a:ea typeface="Cambria Math"/>
                        </a:rPr>
                        <m:t>ℒ</m:t>
                      </m:r>
                      <m:d>
                        <m:dPr>
                          <m:ctrlPr>
                            <a:rPr lang="es-ES" b="0" i="1" smtClean="0">
                              <a:latin typeface="Cambria Math"/>
                              <a:ea typeface="Cambria Math"/>
                            </a:rPr>
                          </m:ctrlPr>
                        </m:dPr>
                        <m:e>
                          <m:sSub>
                            <m:sSubPr>
                              <m:ctrlPr>
                                <a:rPr lang="es-ES" i="1">
                                  <a:latin typeface="Cambria Math"/>
                                </a:rPr>
                              </m:ctrlPr>
                            </m:sSubPr>
                            <m:e>
                              <m:r>
                                <m:rPr>
                                  <m:sty m:val="p"/>
                                </m:rPr>
                                <a:rPr lang="es-ES" i="0">
                                  <a:latin typeface="Cambria Math"/>
                                </a:rPr>
                                <m:t>C</m:t>
                              </m:r>
                            </m:e>
                            <m:sub>
                              <m:r>
                                <m:rPr>
                                  <m:sty m:val="p"/>
                                </m:rPr>
                                <a:rPr lang="es-ES" i="0">
                                  <a:latin typeface="Cambria Math"/>
                                </a:rPr>
                                <m:t>e</m:t>
                              </m:r>
                            </m:sub>
                          </m:sSub>
                        </m:e>
                      </m:d>
                      <m:r>
                        <a:rPr lang="es-ES" b="0" i="0" smtClean="0">
                          <a:latin typeface="Cambria Math"/>
                        </a:rPr>
                        <m:t>−</m:t>
                      </m:r>
                      <m:sSubSup>
                        <m:sSubSupPr>
                          <m:ctrlPr>
                            <a:rPr lang="es-ES" b="0" i="1" smtClean="0">
                              <a:latin typeface="Cambria Math"/>
                            </a:rPr>
                          </m:ctrlPr>
                        </m:sSubSupPr>
                        <m:e>
                          <m:r>
                            <m:rPr>
                              <m:sty m:val="p"/>
                            </m:rPr>
                            <a:rPr lang="es-ES" b="0" i="0" smtClean="0">
                              <a:latin typeface="Cambria Math"/>
                            </a:rPr>
                            <m:t>C</m:t>
                          </m:r>
                        </m:e>
                        <m:sub>
                          <m:r>
                            <m:rPr>
                              <m:sty m:val="p"/>
                            </m:rPr>
                            <a:rPr lang="es-ES" b="0" i="0" smtClean="0">
                              <a:latin typeface="Cambria Math"/>
                            </a:rPr>
                            <m:t>e</m:t>
                          </m:r>
                        </m:sub>
                        <m:sup>
                          <m:r>
                            <a:rPr lang="es-ES" b="0" i="0" smtClean="0">
                              <a:latin typeface="Cambria Math"/>
                            </a:rPr>
                            <m:t>0</m:t>
                          </m:r>
                        </m:sup>
                      </m:sSubSup>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a:rPr lang="es-ES" b="0" i="0" smtClean="0">
                          <a:latin typeface="Cambria Math"/>
                        </a:rPr>
                        <m:t>·</m:t>
                      </m:r>
                      <m:r>
                        <a:rPr lang="es-ES" i="0">
                          <a:latin typeface="Cambria Math"/>
                          <a:ea typeface="Cambria Math"/>
                        </a:rPr>
                        <m:t>ℒ</m:t>
                      </m:r>
                      <m:d>
                        <m:dPr>
                          <m:ctrlPr>
                            <a:rPr lang="es-ES" b="0" i="1" smtClean="0">
                              <a:latin typeface="Cambria Math"/>
                              <a:ea typeface="Cambria Math"/>
                            </a:rPr>
                          </m:ctrlPr>
                        </m:dPr>
                        <m:e>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p</m:t>
                              </m:r>
                            </m:sub>
                          </m:sSub>
                        </m:e>
                      </m:d>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a:rPr lang="es-ES" b="0" i="0" smtClean="0">
                          <a:latin typeface="Cambria Math"/>
                        </a:rPr>
                        <m:t>·</m:t>
                      </m:r>
                      <m:r>
                        <a:rPr lang="es-ES" i="0">
                          <a:latin typeface="Cambria Math"/>
                          <a:ea typeface="Cambria Math"/>
                        </a:rPr>
                        <m:t>ℒ</m:t>
                      </m:r>
                      <m:d>
                        <m:dPr>
                          <m:ctrlPr>
                            <a:rPr lang="es-ES" b="0" i="1" smtClean="0">
                              <a:latin typeface="Cambria Math"/>
                              <a:ea typeface="Cambria Math"/>
                            </a:rPr>
                          </m:ctrlPr>
                        </m:dPr>
                        <m:e>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e</m:t>
                              </m:r>
                            </m:sub>
                          </m:sSub>
                        </m:e>
                      </m:d>
                    </m:oMath>
                  </m:oMathPara>
                </a14:m>
                <a:endParaRPr lang="es-CO"/>
              </a:p>
            </p:txBody>
          </p:sp>
        </mc:Choice>
        <mc:Fallback xmlns="">
          <p:sp>
            <p:nvSpPr>
              <p:cNvPr id="7" name="6 CuadroTexto"/>
              <p:cNvSpPr txBox="1">
                <a:spLocks noRot="1" noChangeAspect="1" noMove="1" noResize="1" noEditPoints="1" noAdjustHandles="1" noChangeArrowheads="1" noChangeShapeType="1" noTextEdit="1"/>
              </p:cNvSpPr>
              <p:nvPr/>
            </p:nvSpPr>
            <p:spPr>
              <a:xfrm>
                <a:off x="2420161" y="2871216"/>
                <a:ext cx="4303679" cy="413768"/>
              </a:xfrm>
              <a:prstGeom prst="rect">
                <a:avLst/>
              </a:prstGeom>
              <a:blipFill rotWithShape="1">
                <a:blip r:embed="rId5"/>
                <a:stretch>
                  <a:fillRect b="-441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7 CuadroTexto"/>
              <p:cNvSpPr txBox="1"/>
              <p:nvPr/>
            </p:nvSpPr>
            <p:spPr>
              <a:xfrm>
                <a:off x="2937482" y="3447280"/>
                <a:ext cx="3269036" cy="413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s-ES" b="0" i="1" smtClean="0">
                              <a:latin typeface="Cambria Math"/>
                              <a:ea typeface="Cambria Math"/>
                            </a:rPr>
                          </m:ctrlPr>
                        </m:dPr>
                        <m:e>
                          <m:r>
                            <m:rPr>
                              <m:sty m:val="p"/>
                            </m:rPr>
                            <a:rPr lang="es-ES" b="0" i="0" smtClean="0">
                              <a:latin typeface="Cambria Math"/>
                              <a:ea typeface="Cambria Math"/>
                            </a:rPr>
                            <m:t>s</m:t>
                          </m:r>
                          <m:r>
                            <a:rPr lang="es-ES" b="0" i="1" smtClean="0">
                              <a:latin typeface="Cambria Math"/>
                              <a:ea typeface="Cambria Math"/>
                            </a:rPr>
                            <m:t>+</m:t>
                          </m:r>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e>
                      </m:d>
                      <m:r>
                        <a:rPr lang="es-ES">
                          <a:latin typeface="Cambria Math"/>
                        </a:rPr>
                        <m:t>·</m:t>
                      </m:r>
                      <m:r>
                        <a:rPr lang="es-ES">
                          <a:latin typeface="Cambria Math"/>
                          <a:ea typeface="Cambria Math"/>
                        </a:rPr>
                        <m:t>ℒ</m:t>
                      </m:r>
                      <m:d>
                        <m:dPr>
                          <m:ctrlPr>
                            <a:rPr lang="es-ES" i="1">
                              <a:latin typeface="Cambria Math"/>
                              <a:ea typeface="Cambria Math"/>
                            </a:rPr>
                          </m:ctrlPr>
                        </m:dPr>
                        <m:e>
                          <m:sSub>
                            <m:sSubPr>
                              <m:ctrlPr>
                                <a:rPr lang="es-ES" i="1">
                                  <a:latin typeface="Cambria Math"/>
                                </a:rPr>
                              </m:ctrlPr>
                            </m:sSubPr>
                            <m:e>
                              <m:r>
                                <m:rPr>
                                  <m:sty m:val="p"/>
                                </m:rPr>
                                <a:rPr lang="es-ES">
                                  <a:latin typeface="Cambria Math"/>
                                </a:rPr>
                                <m:t>C</m:t>
                              </m:r>
                            </m:e>
                            <m:sub>
                              <m:r>
                                <m:rPr>
                                  <m:sty m:val="p"/>
                                </m:rPr>
                                <a:rPr lang="es-ES">
                                  <a:latin typeface="Cambria Math"/>
                                </a:rPr>
                                <m:t>e</m:t>
                              </m:r>
                            </m:sub>
                          </m:sSub>
                        </m:e>
                      </m:d>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a:rPr lang="es-ES" b="0" i="0" smtClean="0">
                          <a:latin typeface="Cambria Math"/>
                        </a:rPr>
                        <m:t>·</m:t>
                      </m:r>
                      <m:r>
                        <a:rPr lang="es-ES" i="0">
                          <a:latin typeface="Cambria Math"/>
                          <a:ea typeface="Cambria Math"/>
                        </a:rPr>
                        <m:t>ℒ</m:t>
                      </m:r>
                      <m:d>
                        <m:dPr>
                          <m:ctrlPr>
                            <a:rPr lang="es-ES" b="0" i="1" smtClean="0">
                              <a:latin typeface="Cambria Math"/>
                              <a:ea typeface="Cambria Math"/>
                            </a:rPr>
                          </m:ctrlPr>
                        </m:dPr>
                        <m:e>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p</m:t>
                              </m:r>
                            </m:sub>
                          </m:sSub>
                        </m:e>
                      </m:d>
                    </m:oMath>
                  </m:oMathPara>
                </a14:m>
                <a:endParaRPr lang="es-CO"/>
              </a:p>
            </p:txBody>
          </p:sp>
        </mc:Choice>
        <mc:Fallback xmlns="">
          <p:sp>
            <p:nvSpPr>
              <p:cNvPr id="8" name="7 CuadroTexto"/>
              <p:cNvSpPr txBox="1">
                <a:spLocks noRot="1" noChangeAspect="1" noMove="1" noResize="1" noEditPoints="1" noAdjustHandles="1" noChangeArrowheads="1" noChangeShapeType="1" noTextEdit="1"/>
              </p:cNvSpPr>
              <p:nvPr/>
            </p:nvSpPr>
            <p:spPr>
              <a:xfrm>
                <a:off x="2937482" y="3447280"/>
                <a:ext cx="3269036" cy="413768"/>
              </a:xfrm>
              <a:prstGeom prst="rect">
                <a:avLst/>
              </a:prstGeom>
              <a:blipFill rotWithShape="1">
                <a:blip r:embed="rId6"/>
                <a:stretch>
                  <a:fillRect b="-441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8 CuadroTexto"/>
              <p:cNvSpPr txBox="1"/>
              <p:nvPr/>
            </p:nvSpPr>
            <p:spPr>
              <a:xfrm>
                <a:off x="6917842" y="2989919"/>
                <a:ext cx="1650132" cy="307777"/>
              </a:xfrm>
              <a:prstGeom prst="rect">
                <a:avLst/>
              </a:prstGeom>
              <a:noFill/>
            </p:spPr>
            <p:txBody>
              <a:bodyPr wrap="none" rtlCol="0">
                <a:spAutoFit/>
              </a:bodyPr>
              <a:lstStyle/>
              <a:p>
                <a:r>
                  <a:rPr lang="es-ES" sz="1400" smtClean="0"/>
                  <a:t>Se asume que </a:t>
                </a:r>
                <a14:m>
                  <m:oMath xmlns:m="http://schemas.openxmlformats.org/officeDocument/2006/math">
                    <m:sSubSup>
                      <m:sSubSupPr>
                        <m:ctrlPr>
                          <a:rPr lang="es-ES" sz="1400" i="1" smtClean="0">
                            <a:latin typeface="Cambria Math"/>
                          </a:rPr>
                        </m:ctrlPr>
                      </m:sSubSupPr>
                      <m:e>
                        <m:r>
                          <m:rPr>
                            <m:sty m:val="p"/>
                          </m:rPr>
                          <a:rPr lang="es-ES" sz="1400" b="0" i="0" smtClean="0">
                            <a:latin typeface="Cambria Math"/>
                          </a:rPr>
                          <m:t>C</m:t>
                        </m:r>
                      </m:e>
                      <m:sub>
                        <m:r>
                          <m:rPr>
                            <m:sty m:val="p"/>
                          </m:rPr>
                          <a:rPr lang="es-ES" sz="1400" b="0" i="0" smtClean="0">
                            <a:latin typeface="Cambria Math"/>
                          </a:rPr>
                          <m:t>e</m:t>
                        </m:r>
                      </m:sub>
                      <m:sup>
                        <m:r>
                          <a:rPr lang="es-ES" sz="1400" b="0" i="0" smtClean="0">
                            <a:latin typeface="Cambria Math"/>
                          </a:rPr>
                          <m:t>0</m:t>
                        </m:r>
                      </m:sup>
                    </m:sSubSup>
                  </m:oMath>
                </a14:m>
                <a:r>
                  <a:rPr lang="es-CO" sz="1400" smtClean="0"/>
                  <a:t>= 0</a:t>
                </a:r>
                <a:endParaRPr lang="es-CO" sz="1400"/>
              </a:p>
            </p:txBody>
          </p:sp>
        </mc:Choice>
        <mc:Fallback xmlns="">
          <p:sp>
            <p:nvSpPr>
              <p:cNvPr id="9" name="8 CuadroTexto"/>
              <p:cNvSpPr txBox="1">
                <a:spLocks noRot="1" noChangeAspect="1" noMove="1" noResize="1" noEditPoints="1" noAdjustHandles="1" noChangeArrowheads="1" noChangeShapeType="1" noTextEdit="1"/>
              </p:cNvSpPr>
              <p:nvPr/>
            </p:nvSpPr>
            <p:spPr>
              <a:xfrm>
                <a:off x="6917842" y="2989919"/>
                <a:ext cx="1650132" cy="307777"/>
              </a:xfrm>
              <a:prstGeom prst="rect">
                <a:avLst/>
              </a:prstGeom>
              <a:blipFill rotWithShape="1">
                <a:blip r:embed="rId7"/>
                <a:stretch>
                  <a:fillRect l="-1107" b="-1960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9 CuadroTexto"/>
              <p:cNvSpPr txBox="1"/>
              <p:nvPr/>
            </p:nvSpPr>
            <p:spPr>
              <a:xfrm>
                <a:off x="3470961" y="4005064"/>
                <a:ext cx="2202078" cy="719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mtClean="0">
                          <a:latin typeface="Cambria Math"/>
                          <a:ea typeface="Cambria Math"/>
                        </a:rPr>
                        <m:t>ℒ</m:t>
                      </m:r>
                      <m:d>
                        <m:dPr>
                          <m:ctrlPr>
                            <a:rPr lang="es-ES" i="1">
                              <a:latin typeface="Cambria Math"/>
                              <a:ea typeface="Cambria Math"/>
                            </a:rPr>
                          </m:ctrlPr>
                        </m:dPr>
                        <m:e>
                          <m:sSub>
                            <m:sSubPr>
                              <m:ctrlPr>
                                <a:rPr lang="es-ES" i="1">
                                  <a:latin typeface="Cambria Math"/>
                                </a:rPr>
                              </m:ctrlPr>
                            </m:sSubPr>
                            <m:e>
                              <m:r>
                                <m:rPr>
                                  <m:sty m:val="p"/>
                                </m:rPr>
                                <a:rPr lang="es-ES">
                                  <a:latin typeface="Cambria Math"/>
                                </a:rPr>
                                <m:t>C</m:t>
                              </m:r>
                            </m:e>
                            <m:sub>
                              <m:r>
                                <m:rPr>
                                  <m:sty m:val="p"/>
                                </m:rPr>
                                <a:rPr lang="es-ES">
                                  <a:latin typeface="Cambria Math"/>
                                </a:rPr>
                                <m:t>e</m:t>
                              </m:r>
                            </m:sub>
                          </m:sSub>
                        </m:e>
                      </m:d>
                      <m:r>
                        <a:rPr lang="es-ES" b="0" i="0" smtClean="0">
                          <a:latin typeface="Cambria Math"/>
                        </a:rPr>
                        <m:t>=</m:t>
                      </m:r>
                      <m:f>
                        <m:fPr>
                          <m:ctrlPr>
                            <a:rPr lang="es-ES" b="0" i="1" smtClean="0">
                              <a:latin typeface="Cambria Math"/>
                              <a:ea typeface="Cambria Math"/>
                            </a:rPr>
                          </m:ctrlPr>
                        </m:fPr>
                        <m:num>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r>
                            <a:rPr lang="es-ES">
                              <a:latin typeface="Cambria Math"/>
                            </a:rPr>
                            <m:t>·</m:t>
                          </m:r>
                          <m:r>
                            <a:rPr lang="es-ES" i="0">
                              <a:latin typeface="Cambria Math"/>
                              <a:ea typeface="Cambria Math"/>
                            </a:rPr>
                            <m:t>ℒ</m:t>
                          </m:r>
                          <m:d>
                            <m:dPr>
                              <m:ctrlPr>
                                <a:rPr lang="es-ES" b="0" i="1" smtClean="0">
                                  <a:latin typeface="Cambria Math"/>
                                  <a:ea typeface="Cambria Math"/>
                                </a:rPr>
                              </m:ctrlPr>
                            </m:dPr>
                            <m:e>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p</m:t>
                                  </m:r>
                                </m:sub>
                              </m:sSub>
                            </m:e>
                          </m:d>
                        </m:num>
                        <m:den>
                          <m:r>
                            <m:rPr>
                              <m:sty m:val="p"/>
                            </m:rPr>
                            <a:rPr lang="es-ES">
                              <a:latin typeface="Cambria Math"/>
                              <a:ea typeface="Cambria Math"/>
                            </a:rPr>
                            <m:t>s</m:t>
                          </m:r>
                          <m:r>
                            <a:rPr lang="es-ES" i="1">
                              <a:latin typeface="Cambria Math"/>
                              <a:ea typeface="Cambria Math"/>
                            </a:rPr>
                            <m:t>+</m:t>
                          </m:r>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den>
                      </m:f>
                    </m:oMath>
                  </m:oMathPara>
                </a14:m>
                <a:endParaRPr lang="es-CO"/>
              </a:p>
            </p:txBody>
          </p:sp>
        </mc:Choice>
        <mc:Fallback xmlns="">
          <p:sp>
            <p:nvSpPr>
              <p:cNvPr id="10" name="9 CuadroTexto"/>
              <p:cNvSpPr txBox="1">
                <a:spLocks noRot="1" noChangeAspect="1" noMove="1" noResize="1" noEditPoints="1" noAdjustHandles="1" noChangeArrowheads="1" noChangeShapeType="1" noTextEdit="1"/>
              </p:cNvSpPr>
              <p:nvPr/>
            </p:nvSpPr>
            <p:spPr>
              <a:xfrm>
                <a:off x="3470961" y="4005064"/>
                <a:ext cx="2202078" cy="719749"/>
              </a:xfrm>
              <a:prstGeom prst="rect">
                <a:avLst/>
              </a:prstGeom>
              <a:blipFill rotWithShape="1">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10 Rectángulo"/>
              <p:cNvSpPr/>
              <p:nvPr/>
            </p:nvSpPr>
            <p:spPr>
              <a:xfrm>
                <a:off x="3502060" y="4797152"/>
                <a:ext cx="2139881" cy="7046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a:latin typeface="Cambria Math"/>
                        </a:rPr>
                        <m:t>ℒ</m:t>
                      </m:r>
                      <m:d>
                        <m:dPr>
                          <m:ctrlPr>
                            <a:rPr lang="es-CO" i="1">
                              <a:latin typeface="Cambria Math"/>
                            </a:rPr>
                          </m:ctrlPr>
                        </m:dPr>
                        <m:e>
                          <m:sSub>
                            <m:sSubPr>
                              <m:ctrlPr>
                                <a:rPr lang="es-CO" i="1">
                                  <a:latin typeface="Cambria Math"/>
                                </a:rPr>
                              </m:ctrlPr>
                            </m:sSubPr>
                            <m:e>
                              <m:r>
                                <m:rPr>
                                  <m:sty m:val="p"/>
                                </m:rPr>
                                <a:rPr lang="es-ES">
                                  <a:latin typeface="Cambria Math"/>
                                </a:rPr>
                                <m:t>C</m:t>
                              </m:r>
                            </m:e>
                            <m:sub>
                              <m:r>
                                <m:rPr>
                                  <m:sty m:val="p"/>
                                </m:rPr>
                                <a:rPr lang="es-ES">
                                  <a:latin typeface="Cambria Math"/>
                                </a:rPr>
                                <m:t>P</m:t>
                              </m:r>
                            </m:sub>
                          </m:sSub>
                        </m:e>
                      </m:d>
                      <m:r>
                        <a:rPr lang="es-ES">
                          <a:latin typeface="Cambria Math"/>
                        </a:rPr>
                        <m:t>=</m:t>
                      </m:r>
                      <m:f>
                        <m:fPr>
                          <m:ctrlPr>
                            <a:rPr lang="es-CO" i="1">
                              <a:latin typeface="Cambria Math"/>
                            </a:rPr>
                          </m:ctrlPr>
                        </m:fPr>
                        <m:num>
                          <m:r>
                            <m:rPr>
                              <m:sty m:val="p"/>
                            </m:rPr>
                            <a:rPr lang="es-ES">
                              <a:latin typeface="Cambria Math"/>
                            </a:rPr>
                            <m:t>F</m:t>
                          </m:r>
                          <m:sSub>
                            <m:sSubPr>
                              <m:ctrlPr>
                                <a:rPr lang="es-CO" i="1">
                                  <a:latin typeface="Cambria Math"/>
                                </a:rPr>
                              </m:ctrlPr>
                            </m:sSubPr>
                            <m:e>
                              <m:r>
                                <m:rPr>
                                  <m:sty m:val="p"/>
                                </m:rPr>
                                <a:rPr lang="es-ES">
                                  <a:latin typeface="Cambria Math"/>
                                </a:rPr>
                                <m:t>k</m:t>
                              </m:r>
                            </m:e>
                            <m:sub>
                              <m:r>
                                <m:rPr>
                                  <m:sty m:val="p"/>
                                </m:rPr>
                                <a:rPr lang="es-ES">
                                  <a:latin typeface="Cambria Math"/>
                                </a:rPr>
                                <m:t>a</m:t>
                              </m:r>
                            </m:sub>
                          </m:sSub>
                          <m:sSub>
                            <m:sSubPr>
                              <m:ctrlPr>
                                <a:rPr lang="es-CO" i="1">
                                  <a:latin typeface="Cambria Math"/>
                                </a:rPr>
                              </m:ctrlPr>
                            </m:sSubPr>
                            <m:e>
                              <m:r>
                                <m:rPr>
                                  <m:sty m:val="p"/>
                                </m:rPr>
                                <a:rPr lang="es-ES">
                                  <a:latin typeface="Cambria Math"/>
                                </a:rPr>
                                <m:t>C</m:t>
                              </m:r>
                            </m:e>
                            <m:sub>
                              <m:r>
                                <a:rPr lang="es-ES">
                                  <a:latin typeface="Cambria Math"/>
                                </a:rPr>
                                <m:t>0</m:t>
                              </m:r>
                            </m:sub>
                          </m:sSub>
                          <m:sSup>
                            <m:sSupPr>
                              <m:ctrlPr>
                                <a:rPr lang="es-CO" i="1">
                                  <a:latin typeface="Cambria Math"/>
                                </a:rPr>
                              </m:ctrlPr>
                            </m:sSupPr>
                            <m:e>
                              <m:r>
                                <m:rPr>
                                  <m:sty m:val="p"/>
                                </m:rPr>
                                <a:rPr lang="es-ES">
                                  <a:latin typeface="Cambria Math"/>
                                </a:rPr>
                                <m:t>e</m:t>
                              </m:r>
                            </m:e>
                            <m:sup>
                              <m:r>
                                <a:rPr lang="es-ES" i="1">
                                  <a:latin typeface="Cambria Math"/>
                                </a:rPr>
                                <m:t>−</m:t>
                              </m:r>
                              <m:sSub>
                                <m:sSubPr>
                                  <m:ctrlPr>
                                    <a:rPr lang="es-CO" i="1">
                                      <a:latin typeface="Cambria Math"/>
                                    </a:rPr>
                                  </m:ctrlPr>
                                </m:sSubPr>
                                <m:e>
                                  <m:r>
                                    <m:rPr>
                                      <m:sty m:val="p"/>
                                    </m:rPr>
                                    <a:rPr lang="es-ES">
                                      <a:latin typeface="Cambria Math"/>
                                    </a:rPr>
                                    <m:t>k</m:t>
                                  </m:r>
                                </m:e>
                                <m:sub>
                                  <m:r>
                                    <m:rPr>
                                      <m:sty m:val="p"/>
                                    </m:rPr>
                                    <a:rPr lang="es-ES">
                                      <a:latin typeface="Cambria Math"/>
                                    </a:rPr>
                                    <m:t>a</m:t>
                                  </m:r>
                                </m:sub>
                              </m:sSub>
                              <m:r>
                                <m:rPr>
                                  <m:sty m:val="p"/>
                                </m:rPr>
                                <a:rPr lang="es-ES">
                                  <a:latin typeface="Cambria Math"/>
                                </a:rPr>
                                <m:t>t</m:t>
                              </m:r>
                            </m:sup>
                          </m:sSup>
                        </m:num>
                        <m:den>
                          <m:r>
                            <m:rPr>
                              <m:sty m:val="p"/>
                            </m:rPr>
                            <a:rPr lang="es-ES">
                              <a:latin typeface="Cambria Math"/>
                            </a:rPr>
                            <m:t>s</m:t>
                          </m:r>
                          <m:r>
                            <a:rPr lang="es-ES">
                              <a:latin typeface="Cambria Math"/>
                            </a:rPr>
                            <m:t>+</m:t>
                          </m:r>
                          <m:sSub>
                            <m:sSubPr>
                              <m:ctrlPr>
                                <a:rPr lang="es-ES" i="1">
                                  <a:latin typeface="Cambria Math"/>
                                </a:rPr>
                              </m:ctrlPr>
                            </m:sSubPr>
                            <m:e>
                              <m:r>
                                <a:rPr lang="es-ES" i="1">
                                  <a:latin typeface="Cambria Math"/>
                                </a:rPr>
                                <m:t>𝑘</m:t>
                              </m:r>
                            </m:e>
                            <m:sub>
                              <m:r>
                                <a:rPr lang="es-ES" i="1">
                                  <a:latin typeface="Cambria Math"/>
                                </a:rPr>
                                <m:t>𝐸𝐿</m:t>
                              </m:r>
                            </m:sub>
                          </m:sSub>
                        </m:den>
                      </m:f>
                    </m:oMath>
                  </m:oMathPara>
                </a14:m>
                <a:endParaRPr lang="es-CO"/>
              </a:p>
            </p:txBody>
          </p:sp>
        </mc:Choice>
        <mc:Fallback xmlns="">
          <p:sp>
            <p:nvSpPr>
              <p:cNvPr id="11" name="10 Rectángulo"/>
              <p:cNvSpPr>
                <a:spLocks noRot="1" noChangeAspect="1" noMove="1" noResize="1" noEditPoints="1" noAdjustHandles="1" noChangeArrowheads="1" noChangeShapeType="1" noTextEdit="1"/>
              </p:cNvSpPr>
              <p:nvPr/>
            </p:nvSpPr>
            <p:spPr>
              <a:xfrm>
                <a:off x="3502060" y="4797152"/>
                <a:ext cx="2139881" cy="704616"/>
              </a:xfrm>
              <a:prstGeom prst="rect">
                <a:avLst/>
              </a:prstGeom>
              <a:blipFill rotWithShape="1">
                <a:blip r:embed="rId9"/>
                <a:stretch>
                  <a:fillRect/>
                </a:stretch>
              </a:blipFill>
            </p:spPr>
            <p:txBody>
              <a:bodyPr/>
              <a:lstStyle/>
              <a:p>
                <a:r>
                  <a:rPr lang="es-CO">
                    <a:noFill/>
                  </a:rPr>
                  <a:t> </a:t>
                </a:r>
              </a:p>
            </p:txBody>
          </p:sp>
        </mc:Fallback>
      </mc:AlternateContent>
      <p:sp>
        <p:nvSpPr>
          <p:cNvPr id="12" name="11 CuadroTexto"/>
          <p:cNvSpPr txBox="1"/>
          <p:nvPr/>
        </p:nvSpPr>
        <p:spPr>
          <a:xfrm>
            <a:off x="6475590" y="5011508"/>
            <a:ext cx="2192111" cy="523220"/>
          </a:xfrm>
          <a:prstGeom prst="rect">
            <a:avLst/>
          </a:prstGeom>
          <a:noFill/>
        </p:spPr>
        <p:txBody>
          <a:bodyPr wrap="square" rtlCol="0">
            <a:spAutoFit/>
          </a:bodyPr>
          <a:lstStyle/>
          <a:p>
            <a:r>
              <a:rPr lang="es-ES" sz="1400" smtClean="0"/>
              <a:t>Se asume en el caso de un modelo de absorción</a:t>
            </a:r>
            <a:endParaRPr lang="es-CO" sz="1400"/>
          </a:p>
        </p:txBody>
      </p:sp>
      <mc:AlternateContent xmlns:mc="http://schemas.openxmlformats.org/markup-compatibility/2006" xmlns:a14="http://schemas.microsoft.com/office/drawing/2010/main">
        <mc:Choice Requires="a14">
          <p:sp>
            <p:nvSpPr>
              <p:cNvPr id="13" name="12 CuadroTexto"/>
              <p:cNvSpPr txBox="1"/>
              <p:nvPr/>
            </p:nvSpPr>
            <p:spPr>
              <a:xfrm>
                <a:off x="3115992" y="5647030"/>
                <a:ext cx="2912016" cy="710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mtClean="0">
                          <a:latin typeface="Cambria Math"/>
                          <a:ea typeface="Cambria Math"/>
                        </a:rPr>
                        <m:t>ℒ</m:t>
                      </m:r>
                      <m:d>
                        <m:dPr>
                          <m:ctrlPr>
                            <a:rPr lang="es-ES" i="1">
                              <a:latin typeface="Cambria Math"/>
                              <a:ea typeface="Cambria Math"/>
                            </a:rPr>
                          </m:ctrlPr>
                        </m:dPr>
                        <m:e>
                          <m:sSub>
                            <m:sSubPr>
                              <m:ctrlPr>
                                <a:rPr lang="es-ES" i="1">
                                  <a:latin typeface="Cambria Math"/>
                                </a:rPr>
                              </m:ctrlPr>
                            </m:sSubPr>
                            <m:e>
                              <m:r>
                                <m:rPr>
                                  <m:sty m:val="p"/>
                                </m:rPr>
                                <a:rPr lang="es-ES">
                                  <a:latin typeface="Cambria Math"/>
                                </a:rPr>
                                <m:t>C</m:t>
                              </m:r>
                            </m:e>
                            <m:sub>
                              <m:r>
                                <m:rPr>
                                  <m:sty m:val="p"/>
                                </m:rPr>
                                <a:rPr lang="es-ES">
                                  <a:latin typeface="Cambria Math"/>
                                </a:rPr>
                                <m:t>e</m:t>
                              </m:r>
                            </m:sub>
                          </m:sSub>
                        </m:e>
                      </m:d>
                      <m:r>
                        <a:rPr lang="es-ES" b="0" i="0" smtClean="0">
                          <a:latin typeface="Cambria Math"/>
                        </a:rPr>
                        <m:t>=</m:t>
                      </m:r>
                      <m:f>
                        <m:fPr>
                          <m:ctrlPr>
                            <a:rPr lang="es-ES" b="0" i="1" smtClean="0">
                              <a:latin typeface="Cambria Math"/>
                              <a:ea typeface="Cambria Math"/>
                            </a:rPr>
                          </m:ctrlPr>
                        </m:fPr>
                        <m:num>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r>
                            <a:rPr lang="es-ES">
                              <a:latin typeface="Cambria Math"/>
                            </a:rPr>
                            <m:t>·</m:t>
                          </m:r>
                          <m:r>
                            <m:rPr>
                              <m:sty m:val="p"/>
                            </m:rPr>
                            <a:rPr lang="es-ES">
                              <a:latin typeface="Cambria Math"/>
                            </a:rPr>
                            <m:t>F</m:t>
                          </m:r>
                          <m:sSub>
                            <m:sSubPr>
                              <m:ctrlPr>
                                <a:rPr lang="es-CO" i="1">
                                  <a:latin typeface="Cambria Math"/>
                                </a:rPr>
                              </m:ctrlPr>
                            </m:sSubPr>
                            <m:e>
                              <m:r>
                                <m:rPr>
                                  <m:sty m:val="p"/>
                                </m:rPr>
                                <a:rPr lang="es-ES">
                                  <a:latin typeface="Cambria Math"/>
                                </a:rPr>
                                <m:t>k</m:t>
                              </m:r>
                            </m:e>
                            <m:sub>
                              <m:r>
                                <m:rPr>
                                  <m:sty m:val="p"/>
                                </m:rPr>
                                <a:rPr lang="es-ES">
                                  <a:latin typeface="Cambria Math"/>
                                </a:rPr>
                                <m:t>a</m:t>
                              </m:r>
                            </m:sub>
                          </m:sSub>
                          <m:sSub>
                            <m:sSubPr>
                              <m:ctrlPr>
                                <a:rPr lang="es-CO" i="1">
                                  <a:latin typeface="Cambria Math"/>
                                </a:rPr>
                              </m:ctrlPr>
                            </m:sSubPr>
                            <m:e>
                              <m:r>
                                <m:rPr>
                                  <m:sty m:val="p"/>
                                </m:rPr>
                                <a:rPr lang="es-ES">
                                  <a:latin typeface="Cambria Math"/>
                                </a:rPr>
                                <m:t>C</m:t>
                              </m:r>
                            </m:e>
                            <m:sub>
                              <m:r>
                                <a:rPr lang="es-ES">
                                  <a:latin typeface="Cambria Math"/>
                                </a:rPr>
                                <m:t>0</m:t>
                              </m:r>
                            </m:sub>
                          </m:sSub>
                          <m:sSup>
                            <m:sSupPr>
                              <m:ctrlPr>
                                <a:rPr lang="es-CO" i="1">
                                  <a:latin typeface="Cambria Math"/>
                                </a:rPr>
                              </m:ctrlPr>
                            </m:sSupPr>
                            <m:e>
                              <m:r>
                                <m:rPr>
                                  <m:sty m:val="p"/>
                                </m:rPr>
                                <a:rPr lang="es-ES">
                                  <a:latin typeface="Cambria Math"/>
                                </a:rPr>
                                <m:t>e</m:t>
                              </m:r>
                            </m:e>
                            <m:sup>
                              <m:r>
                                <a:rPr lang="es-ES" i="1">
                                  <a:latin typeface="Cambria Math"/>
                                </a:rPr>
                                <m:t>−</m:t>
                              </m:r>
                              <m:sSub>
                                <m:sSubPr>
                                  <m:ctrlPr>
                                    <a:rPr lang="es-CO" i="1">
                                      <a:latin typeface="Cambria Math"/>
                                    </a:rPr>
                                  </m:ctrlPr>
                                </m:sSubPr>
                                <m:e>
                                  <m:r>
                                    <m:rPr>
                                      <m:sty m:val="p"/>
                                    </m:rPr>
                                    <a:rPr lang="es-ES">
                                      <a:latin typeface="Cambria Math"/>
                                    </a:rPr>
                                    <m:t>k</m:t>
                                  </m:r>
                                </m:e>
                                <m:sub>
                                  <m:r>
                                    <m:rPr>
                                      <m:sty m:val="p"/>
                                    </m:rPr>
                                    <a:rPr lang="es-ES">
                                      <a:latin typeface="Cambria Math"/>
                                    </a:rPr>
                                    <m:t>a</m:t>
                                  </m:r>
                                </m:sub>
                              </m:sSub>
                              <m:r>
                                <m:rPr>
                                  <m:sty m:val="p"/>
                                </m:rPr>
                                <a:rPr lang="es-ES">
                                  <a:latin typeface="Cambria Math"/>
                                </a:rPr>
                                <m:t>t</m:t>
                              </m:r>
                            </m:sup>
                          </m:sSup>
                        </m:num>
                        <m:den>
                          <m:r>
                            <a:rPr lang="es-ES" b="0" i="1" smtClean="0">
                              <a:latin typeface="Cambria Math"/>
                            </a:rPr>
                            <m:t>(</m:t>
                          </m:r>
                          <m:r>
                            <m:rPr>
                              <m:sty m:val="p"/>
                            </m:rPr>
                            <a:rPr lang="es-ES">
                              <a:latin typeface="Cambria Math"/>
                              <a:ea typeface="Cambria Math"/>
                            </a:rPr>
                            <m:t>s</m:t>
                          </m:r>
                          <m:r>
                            <a:rPr lang="es-ES" i="1">
                              <a:latin typeface="Cambria Math"/>
                              <a:ea typeface="Cambria Math"/>
                            </a:rPr>
                            <m:t>+</m:t>
                          </m:r>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r>
                            <a:rPr lang="es-ES" b="0" i="1" smtClean="0">
                              <a:latin typeface="Cambria Math"/>
                            </a:rPr>
                            <m:t>)(</m:t>
                          </m:r>
                          <m:r>
                            <m:rPr>
                              <m:sty m:val="p"/>
                            </m:rPr>
                            <a:rPr lang="es-ES">
                              <a:latin typeface="Cambria Math"/>
                            </a:rPr>
                            <m:t>s</m:t>
                          </m:r>
                          <m:r>
                            <a:rPr lang="es-ES">
                              <a:latin typeface="Cambria Math"/>
                            </a:rPr>
                            <m:t>+</m:t>
                          </m:r>
                          <m:sSub>
                            <m:sSubPr>
                              <m:ctrlPr>
                                <a:rPr lang="es-ES" i="1" smtClean="0">
                                  <a:latin typeface="Cambria Math"/>
                                </a:rPr>
                              </m:ctrlPr>
                            </m:sSubPr>
                            <m:e>
                              <m:r>
                                <a:rPr lang="es-ES" b="0" i="1" smtClean="0">
                                  <a:latin typeface="Cambria Math"/>
                                </a:rPr>
                                <m:t>𝑘</m:t>
                              </m:r>
                            </m:e>
                            <m:sub>
                              <m:r>
                                <a:rPr lang="es-ES" b="0" i="1" smtClean="0">
                                  <a:latin typeface="Cambria Math"/>
                                </a:rPr>
                                <m:t>𝐸𝐿</m:t>
                              </m:r>
                            </m:sub>
                          </m:sSub>
                          <m:r>
                            <a:rPr lang="es-ES" b="0" i="1" smtClean="0">
                              <a:latin typeface="Cambria Math"/>
                            </a:rPr>
                            <m:t>)</m:t>
                          </m:r>
                        </m:den>
                      </m:f>
                    </m:oMath>
                  </m:oMathPara>
                </a14:m>
                <a:endParaRPr lang="es-CO"/>
              </a:p>
            </p:txBody>
          </p:sp>
        </mc:Choice>
        <mc:Fallback xmlns="">
          <p:sp>
            <p:nvSpPr>
              <p:cNvPr id="13" name="12 CuadroTexto"/>
              <p:cNvSpPr txBox="1">
                <a:spLocks noRot="1" noChangeAspect="1" noMove="1" noResize="1" noEditPoints="1" noAdjustHandles="1" noChangeArrowheads="1" noChangeShapeType="1" noTextEdit="1"/>
              </p:cNvSpPr>
              <p:nvPr/>
            </p:nvSpPr>
            <p:spPr>
              <a:xfrm>
                <a:off x="3115992" y="5647030"/>
                <a:ext cx="2912016" cy="710451"/>
              </a:xfrm>
              <a:prstGeom prst="rect">
                <a:avLst/>
              </a:prstGeom>
              <a:blipFill rotWithShape="1">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214703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de Compartimento de Efectos </a:t>
            </a:r>
            <a:r>
              <a:rPr lang="es-ES" sz="2800" b="1" smtClean="0">
                <a:solidFill>
                  <a:schemeClr val="bg1"/>
                </a:solidFill>
              </a:rPr>
              <a:t>(3)</a:t>
            </a:r>
            <a:endParaRPr lang="es-CO" sz="2800" b="1">
              <a:solidFill>
                <a:schemeClr val="bg1"/>
              </a:solidFill>
            </a:endParaRPr>
          </a:p>
        </p:txBody>
      </p:sp>
      <mc:AlternateContent xmlns:mc="http://schemas.openxmlformats.org/markup-compatibility/2006" xmlns:a14="http://schemas.microsoft.com/office/drawing/2010/main">
        <mc:Choice Requires="a14">
          <p:sp>
            <p:nvSpPr>
              <p:cNvPr id="5" name="4 CuadroTexto"/>
              <p:cNvSpPr txBox="1"/>
              <p:nvPr/>
            </p:nvSpPr>
            <p:spPr>
              <a:xfrm>
                <a:off x="3088179" y="1268760"/>
                <a:ext cx="2912016" cy="710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mtClean="0">
                          <a:latin typeface="Cambria Math"/>
                          <a:ea typeface="Cambria Math"/>
                        </a:rPr>
                        <m:t>ℒ</m:t>
                      </m:r>
                      <m:d>
                        <m:dPr>
                          <m:ctrlPr>
                            <a:rPr lang="es-ES" i="1">
                              <a:latin typeface="Cambria Math"/>
                              <a:ea typeface="Cambria Math"/>
                            </a:rPr>
                          </m:ctrlPr>
                        </m:dPr>
                        <m:e>
                          <m:sSub>
                            <m:sSubPr>
                              <m:ctrlPr>
                                <a:rPr lang="es-ES" i="1">
                                  <a:latin typeface="Cambria Math"/>
                                </a:rPr>
                              </m:ctrlPr>
                            </m:sSubPr>
                            <m:e>
                              <m:r>
                                <m:rPr>
                                  <m:sty m:val="p"/>
                                </m:rPr>
                                <a:rPr lang="es-ES">
                                  <a:latin typeface="Cambria Math"/>
                                </a:rPr>
                                <m:t>C</m:t>
                              </m:r>
                            </m:e>
                            <m:sub>
                              <m:r>
                                <m:rPr>
                                  <m:sty m:val="p"/>
                                </m:rPr>
                                <a:rPr lang="es-ES">
                                  <a:latin typeface="Cambria Math"/>
                                </a:rPr>
                                <m:t>e</m:t>
                              </m:r>
                            </m:sub>
                          </m:sSub>
                        </m:e>
                      </m:d>
                      <m:r>
                        <a:rPr lang="es-ES" b="0" i="0" smtClean="0">
                          <a:latin typeface="Cambria Math"/>
                        </a:rPr>
                        <m:t>=</m:t>
                      </m:r>
                      <m:f>
                        <m:fPr>
                          <m:ctrlPr>
                            <a:rPr lang="es-ES" b="0" i="1" smtClean="0">
                              <a:latin typeface="Cambria Math"/>
                              <a:ea typeface="Cambria Math"/>
                            </a:rPr>
                          </m:ctrlPr>
                        </m:fPr>
                        <m:num>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r>
                            <a:rPr lang="es-ES">
                              <a:latin typeface="Cambria Math"/>
                            </a:rPr>
                            <m:t>·</m:t>
                          </m:r>
                          <m:r>
                            <m:rPr>
                              <m:sty m:val="p"/>
                            </m:rPr>
                            <a:rPr lang="es-ES">
                              <a:latin typeface="Cambria Math"/>
                            </a:rPr>
                            <m:t>F</m:t>
                          </m:r>
                          <m:sSub>
                            <m:sSubPr>
                              <m:ctrlPr>
                                <a:rPr lang="es-CO" i="1">
                                  <a:latin typeface="Cambria Math"/>
                                </a:rPr>
                              </m:ctrlPr>
                            </m:sSubPr>
                            <m:e>
                              <m:r>
                                <m:rPr>
                                  <m:sty m:val="p"/>
                                </m:rPr>
                                <a:rPr lang="es-ES">
                                  <a:latin typeface="Cambria Math"/>
                                </a:rPr>
                                <m:t>k</m:t>
                              </m:r>
                            </m:e>
                            <m:sub>
                              <m:r>
                                <m:rPr>
                                  <m:sty m:val="p"/>
                                </m:rPr>
                                <a:rPr lang="es-ES">
                                  <a:latin typeface="Cambria Math"/>
                                </a:rPr>
                                <m:t>a</m:t>
                              </m:r>
                            </m:sub>
                          </m:sSub>
                          <m:sSub>
                            <m:sSubPr>
                              <m:ctrlPr>
                                <a:rPr lang="es-CO" i="1">
                                  <a:latin typeface="Cambria Math"/>
                                </a:rPr>
                              </m:ctrlPr>
                            </m:sSubPr>
                            <m:e>
                              <m:r>
                                <m:rPr>
                                  <m:sty m:val="p"/>
                                </m:rPr>
                                <a:rPr lang="es-ES">
                                  <a:latin typeface="Cambria Math"/>
                                </a:rPr>
                                <m:t>C</m:t>
                              </m:r>
                            </m:e>
                            <m:sub>
                              <m:r>
                                <a:rPr lang="es-ES">
                                  <a:latin typeface="Cambria Math"/>
                                </a:rPr>
                                <m:t>0</m:t>
                              </m:r>
                            </m:sub>
                          </m:sSub>
                          <m:sSup>
                            <m:sSupPr>
                              <m:ctrlPr>
                                <a:rPr lang="es-CO" i="1">
                                  <a:latin typeface="Cambria Math"/>
                                </a:rPr>
                              </m:ctrlPr>
                            </m:sSupPr>
                            <m:e>
                              <m:r>
                                <m:rPr>
                                  <m:sty m:val="p"/>
                                </m:rPr>
                                <a:rPr lang="es-ES">
                                  <a:latin typeface="Cambria Math"/>
                                </a:rPr>
                                <m:t>e</m:t>
                              </m:r>
                            </m:e>
                            <m:sup>
                              <m:r>
                                <a:rPr lang="es-ES" i="1">
                                  <a:latin typeface="Cambria Math"/>
                                </a:rPr>
                                <m:t>−</m:t>
                              </m:r>
                              <m:sSub>
                                <m:sSubPr>
                                  <m:ctrlPr>
                                    <a:rPr lang="es-CO" i="1">
                                      <a:latin typeface="Cambria Math"/>
                                    </a:rPr>
                                  </m:ctrlPr>
                                </m:sSubPr>
                                <m:e>
                                  <m:r>
                                    <m:rPr>
                                      <m:sty m:val="p"/>
                                    </m:rPr>
                                    <a:rPr lang="es-ES">
                                      <a:latin typeface="Cambria Math"/>
                                    </a:rPr>
                                    <m:t>k</m:t>
                                  </m:r>
                                </m:e>
                                <m:sub>
                                  <m:r>
                                    <m:rPr>
                                      <m:sty m:val="p"/>
                                    </m:rPr>
                                    <a:rPr lang="es-ES">
                                      <a:latin typeface="Cambria Math"/>
                                    </a:rPr>
                                    <m:t>a</m:t>
                                  </m:r>
                                </m:sub>
                              </m:sSub>
                              <m:r>
                                <m:rPr>
                                  <m:sty m:val="p"/>
                                </m:rPr>
                                <a:rPr lang="es-ES">
                                  <a:latin typeface="Cambria Math"/>
                                </a:rPr>
                                <m:t>t</m:t>
                              </m:r>
                            </m:sup>
                          </m:sSup>
                        </m:num>
                        <m:den>
                          <m:r>
                            <a:rPr lang="es-ES" b="0" i="1" smtClean="0">
                              <a:latin typeface="Cambria Math"/>
                            </a:rPr>
                            <m:t>(</m:t>
                          </m:r>
                          <m:r>
                            <m:rPr>
                              <m:sty m:val="p"/>
                            </m:rPr>
                            <a:rPr lang="es-ES">
                              <a:latin typeface="Cambria Math"/>
                              <a:ea typeface="Cambria Math"/>
                            </a:rPr>
                            <m:t>s</m:t>
                          </m:r>
                          <m:r>
                            <a:rPr lang="es-ES" i="1">
                              <a:latin typeface="Cambria Math"/>
                              <a:ea typeface="Cambria Math"/>
                            </a:rPr>
                            <m:t>+</m:t>
                          </m:r>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r>
                            <a:rPr lang="es-ES" b="0" i="1" smtClean="0">
                              <a:latin typeface="Cambria Math"/>
                            </a:rPr>
                            <m:t>)(</m:t>
                          </m:r>
                          <m:r>
                            <m:rPr>
                              <m:sty m:val="p"/>
                            </m:rPr>
                            <a:rPr lang="es-ES">
                              <a:latin typeface="Cambria Math"/>
                            </a:rPr>
                            <m:t>s</m:t>
                          </m:r>
                          <m:r>
                            <a:rPr lang="es-ES">
                              <a:latin typeface="Cambria Math"/>
                            </a:rPr>
                            <m:t>+</m:t>
                          </m:r>
                          <m:sSub>
                            <m:sSubPr>
                              <m:ctrlPr>
                                <a:rPr lang="es-ES" i="1" smtClean="0">
                                  <a:latin typeface="Cambria Math"/>
                                </a:rPr>
                              </m:ctrlPr>
                            </m:sSubPr>
                            <m:e>
                              <m:r>
                                <a:rPr lang="es-ES" b="0" i="1" smtClean="0">
                                  <a:latin typeface="Cambria Math"/>
                                </a:rPr>
                                <m:t>𝑘</m:t>
                              </m:r>
                            </m:e>
                            <m:sub>
                              <m:r>
                                <a:rPr lang="es-ES" b="0" i="1" smtClean="0">
                                  <a:latin typeface="Cambria Math"/>
                                </a:rPr>
                                <m:t>𝐸𝐿</m:t>
                              </m:r>
                            </m:sub>
                          </m:sSub>
                          <m:r>
                            <a:rPr lang="es-ES" b="0" i="1" smtClean="0">
                              <a:latin typeface="Cambria Math"/>
                            </a:rPr>
                            <m:t>)</m:t>
                          </m:r>
                        </m:den>
                      </m:f>
                    </m:oMath>
                  </m:oMathPara>
                </a14:m>
                <a:endParaRPr lang="es-CO"/>
              </a:p>
            </p:txBody>
          </p:sp>
        </mc:Choice>
        <mc:Fallback xmlns="">
          <p:sp>
            <p:nvSpPr>
              <p:cNvPr id="5" name="4 CuadroTexto"/>
              <p:cNvSpPr txBox="1">
                <a:spLocks noRot="1" noChangeAspect="1" noMove="1" noResize="1" noEditPoints="1" noAdjustHandles="1" noChangeArrowheads="1" noChangeShapeType="1" noTextEdit="1"/>
              </p:cNvSpPr>
              <p:nvPr/>
            </p:nvSpPr>
            <p:spPr>
              <a:xfrm>
                <a:off x="3088179" y="1268760"/>
                <a:ext cx="2912016" cy="710451"/>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5 CuadroTexto"/>
              <p:cNvSpPr txBox="1"/>
              <p:nvPr/>
            </p:nvSpPr>
            <p:spPr>
              <a:xfrm>
                <a:off x="3088179" y="2276872"/>
                <a:ext cx="2803010" cy="659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i="0" smtClean="0">
                          <a:latin typeface="Cambria Math"/>
                          <a:ea typeface="Cambria Math"/>
                        </a:rPr>
                        <m:t>ℒ</m:t>
                      </m:r>
                      <m:d>
                        <m:dPr>
                          <m:ctrlPr>
                            <a:rPr lang="es-ES" i="1">
                              <a:latin typeface="Cambria Math"/>
                              <a:ea typeface="Cambria Math"/>
                            </a:rPr>
                          </m:ctrlPr>
                        </m:dPr>
                        <m:e>
                          <m:sSub>
                            <m:sSubPr>
                              <m:ctrlPr>
                                <a:rPr lang="es-ES" i="1">
                                  <a:latin typeface="Cambria Math"/>
                                </a:rPr>
                              </m:ctrlPr>
                            </m:sSubPr>
                            <m:e>
                              <m:r>
                                <m:rPr>
                                  <m:sty m:val="p"/>
                                </m:rPr>
                                <a:rPr lang="es-ES" i="0">
                                  <a:latin typeface="Cambria Math"/>
                                </a:rPr>
                                <m:t>C</m:t>
                              </m:r>
                            </m:e>
                            <m:sub>
                              <m:r>
                                <m:rPr>
                                  <m:sty m:val="p"/>
                                </m:rPr>
                                <a:rPr lang="es-ES" i="0">
                                  <a:latin typeface="Cambria Math"/>
                                </a:rPr>
                                <m:t>e</m:t>
                              </m:r>
                            </m:sub>
                          </m:sSub>
                        </m:e>
                      </m:d>
                      <m:r>
                        <a:rPr lang="es-ES" b="0" i="0" smtClean="0">
                          <a:latin typeface="Cambria Math"/>
                        </a:rPr>
                        <m:t>=</m:t>
                      </m:r>
                      <m:f>
                        <m:fPr>
                          <m:ctrlPr>
                            <a:rPr lang="es-ES" b="0" i="1" smtClean="0">
                              <a:latin typeface="Cambria Math"/>
                              <a:ea typeface="Cambria Math"/>
                            </a:rPr>
                          </m:ctrlPr>
                        </m:fPr>
                        <m:num>
                          <m:r>
                            <m:rPr>
                              <m:sty m:val="p"/>
                            </m:rPr>
                            <a:rPr lang="es-ES" b="0" i="0" smtClean="0">
                              <a:latin typeface="Cambria Math"/>
                            </a:rPr>
                            <m:t>A</m:t>
                          </m:r>
                        </m:num>
                        <m:den>
                          <m:r>
                            <m:rPr>
                              <m:sty m:val="p"/>
                            </m:rPr>
                            <a:rPr lang="es-ES" i="0">
                              <a:latin typeface="Cambria Math"/>
                              <a:ea typeface="Cambria Math"/>
                            </a:rPr>
                            <m:t>s</m:t>
                          </m:r>
                          <m:r>
                            <a:rPr lang="es-ES" i="0">
                              <a:latin typeface="Cambria Math"/>
                              <a:ea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den>
                      </m:f>
                      <m:r>
                        <a:rPr lang="es-ES" b="0" i="0" smtClean="0">
                          <a:latin typeface="Cambria Math"/>
                        </a:rPr>
                        <m:t>+</m:t>
                      </m:r>
                      <m:f>
                        <m:fPr>
                          <m:ctrlPr>
                            <a:rPr lang="es-ES" b="0" i="1" smtClean="0">
                              <a:latin typeface="Cambria Math"/>
                            </a:rPr>
                          </m:ctrlPr>
                        </m:fPr>
                        <m:num>
                          <m:r>
                            <m:rPr>
                              <m:sty m:val="p"/>
                            </m:rPr>
                            <a:rPr lang="es-ES" b="0" i="0" smtClean="0">
                              <a:latin typeface="Cambria Math"/>
                            </a:rPr>
                            <m:t>B</m:t>
                          </m:r>
                        </m:num>
                        <m:den>
                          <m:r>
                            <m:rPr>
                              <m:sty m:val="p"/>
                            </m:rPr>
                            <a:rPr lang="es-ES" i="0">
                              <a:latin typeface="Cambria Math"/>
                            </a:rPr>
                            <m:t>s</m:t>
                          </m:r>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EL</m:t>
                              </m:r>
                            </m:sub>
                          </m:sSub>
                        </m:den>
                      </m:f>
                    </m:oMath>
                  </m:oMathPara>
                </a14:m>
                <a:endParaRPr lang="es-CO"/>
              </a:p>
            </p:txBody>
          </p:sp>
        </mc:Choice>
        <mc:Fallback xmlns="">
          <p:sp>
            <p:nvSpPr>
              <p:cNvPr id="6" name="5 CuadroTexto"/>
              <p:cNvSpPr txBox="1">
                <a:spLocks noRot="1" noChangeAspect="1" noMove="1" noResize="1" noEditPoints="1" noAdjustHandles="1" noChangeArrowheads="1" noChangeShapeType="1" noTextEdit="1"/>
              </p:cNvSpPr>
              <p:nvPr/>
            </p:nvSpPr>
            <p:spPr>
              <a:xfrm>
                <a:off x="3088179" y="2276872"/>
                <a:ext cx="2803010" cy="659796"/>
              </a:xfrm>
              <a:prstGeom prst="rect">
                <a:avLst/>
              </a:prstGeom>
              <a:blipFill rotWithShape="1">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2 Rectángulo"/>
              <p:cNvSpPr/>
              <p:nvPr/>
            </p:nvSpPr>
            <p:spPr>
              <a:xfrm>
                <a:off x="2368769" y="3212976"/>
                <a:ext cx="4406463" cy="381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b="0" i="0" smtClean="0">
                          <a:latin typeface="Cambria Math"/>
                        </a:rPr>
                        <m:t>sA</m:t>
                      </m:r>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EL</m:t>
                          </m:r>
                        </m:sub>
                      </m:sSub>
                      <m:r>
                        <m:rPr>
                          <m:sty m:val="p"/>
                        </m:rPr>
                        <a:rPr lang="es-ES" b="0" i="0" smtClean="0">
                          <a:latin typeface="Cambria Math"/>
                        </a:rPr>
                        <m:t>A</m:t>
                      </m:r>
                      <m:r>
                        <a:rPr lang="es-ES" b="0" i="0" smtClean="0">
                          <a:latin typeface="Cambria Math"/>
                        </a:rPr>
                        <m:t>+</m:t>
                      </m:r>
                      <m:r>
                        <m:rPr>
                          <m:sty m:val="p"/>
                        </m:rPr>
                        <a:rPr lang="es-ES" b="0" i="0" smtClean="0">
                          <a:latin typeface="Cambria Math"/>
                        </a:rPr>
                        <m:t>sB</m:t>
                      </m:r>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m:rPr>
                          <m:sty m:val="p"/>
                        </m:rPr>
                        <a:rPr lang="es-ES" b="0" i="0" smtClean="0">
                          <a:latin typeface="Cambria Math"/>
                        </a:rPr>
                        <m:t>B</m:t>
                      </m:r>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a:rPr lang="es-ES" i="0">
                          <a:latin typeface="Cambria Math"/>
                        </a:rPr>
                        <m:t>·</m:t>
                      </m:r>
                      <m:r>
                        <m:rPr>
                          <m:sty m:val="p"/>
                        </m:rPr>
                        <a:rPr lang="es-ES" i="0">
                          <a:latin typeface="Cambria Math"/>
                        </a:rPr>
                        <m:t>F</m:t>
                      </m:r>
                      <m:sSub>
                        <m:sSubPr>
                          <m:ctrlPr>
                            <a:rPr lang="es-CO" i="1">
                              <a:latin typeface="Cambria Math"/>
                            </a:rPr>
                          </m:ctrlPr>
                        </m:sSubPr>
                        <m:e>
                          <m:r>
                            <m:rPr>
                              <m:sty m:val="p"/>
                            </m:rPr>
                            <a:rPr lang="es-ES" i="0">
                              <a:latin typeface="Cambria Math"/>
                            </a:rPr>
                            <m:t>k</m:t>
                          </m:r>
                        </m:e>
                        <m:sub>
                          <m:r>
                            <m:rPr>
                              <m:sty m:val="p"/>
                            </m:rPr>
                            <a:rPr lang="es-ES" i="0">
                              <a:latin typeface="Cambria Math"/>
                            </a:rPr>
                            <m:t>a</m:t>
                          </m:r>
                        </m:sub>
                      </m:sSub>
                      <m:sSub>
                        <m:sSubPr>
                          <m:ctrlPr>
                            <a:rPr lang="es-CO" i="1">
                              <a:latin typeface="Cambria Math"/>
                            </a:rPr>
                          </m:ctrlPr>
                        </m:sSubPr>
                        <m:e>
                          <m:r>
                            <m:rPr>
                              <m:sty m:val="p"/>
                            </m:rPr>
                            <a:rPr lang="es-ES" i="0">
                              <a:latin typeface="Cambria Math"/>
                            </a:rPr>
                            <m:t>C</m:t>
                          </m:r>
                        </m:e>
                        <m:sub>
                          <m:r>
                            <a:rPr lang="es-ES" i="0">
                              <a:latin typeface="Cambria Math"/>
                            </a:rPr>
                            <m:t>0</m:t>
                          </m:r>
                        </m:sub>
                      </m:sSub>
                      <m:sSup>
                        <m:sSupPr>
                          <m:ctrlPr>
                            <a:rPr lang="es-CO" i="1">
                              <a:latin typeface="Cambria Math"/>
                            </a:rPr>
                          </m:ctrlPr>
                        </m:sSupPr>
                        <m:e>
                          <m:r>
                            <m:rPr>
                              <m:sty m:val="p"/>
                            </m:rPr>
                            <a:rPr lang="es-ES" i="0">
                              <a:latin typeface="Cambria Math"/>
                            </a:rPr>
                            <m:t>e</m:t>
                          </m:r>
                        </m:e>
                        <m:sup>
                          <m:r>
                            <a:rPr lang="es-ES" i="0">
                              <a:latin typeface="Cambria Math"/>
                            </a:rPr>
                            <m:t>−</m:t>
                          </m:r>
                          <m:sSub>
                            <m:sSubPr>
                              <m:ctrlPr>
                                <a:rPr lang="es-CO" i="1">
                                  <a:latin typeface="Cambria Math"/>
                                </a:rPr>
                              </m:ctrlPr>
                            </m:sSubPr>
                            <m:e>
                              <m:r>
                                <m:rPr>
                                  <m:sty m:val="p"/>
                                </m:rPr>
                                <a:rPr lang="es-ES" i="0">
                                  <a:latin typeface="Cambria Math"/>
                                </a:rPr>
                                <m:t>k</m:t>
                              </m:r>
                            </m:e>
                            <m:sub>
                              <m:r>
                                <m:rPr>
                                  <m:sty m:val="p"/>
                                </m:rPr>
                                <a:rPr lang="es-ES" i="0">
                                  <a:latin typeface="Cambria Math"/>
                                </a:rPr>
                                <m:t>a</m:t>
                              </m:r>
                            </m:sub>
                          </m:sSub>
                          <m:r>
                            <m:rPr>
                              <m:sty m:val="p"/>
                            </m:rPr>
                            <a:rPr lang="es-ES" i="0">
                              <a:latin typeface="Cambria Math"/>
                            </a:rPr>
                            <m:t>t</m:t>
                          </m:r>
                        </m:sup>
                      </m:sSup>
                    </m:oMath>
                  </m:oMathPara>
                </a14:m>
                <a:endParaRPr lang="es-CO"/>
              </a:p>
            </p:txBody>
          </p:sp>
        </mc:Choice>
        <mc:Fallback xmlns="">
          <p:sp>
            <p:nvSpPr>
              <p:cNvPr id="3" name="2 Rectángulo"/>
              <p:cNvSpPr>
                <a:spLocks noRot="1" noChangeAspect="1" noMove="1" noResize="1" noEditPoints="1" noAdjustHandles="1" noChangeArrowheads="1" noChangeShapeType="1" noTextEdit="1"/>
              </p:cNvSpPr>
              <p:nvPr/>
            </p:nvSpPr>
            <p:spPr>
              <a:xfrm>
                <a:off x="2368769" y="3212976"/>
                <a:ext cx="4406463" cy="381643"/>
              </a:xfrm>
              <a:prstGeom prst="rect">
                <a:avLst/>
              </a:prstGeom>
              <a:blipFill rotWithShape="1">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6 Rectángulo"/>
              <p:cNvSpPr/>
              <p:nvPr/>
            </p:nvSpPr>
            <p:spPr>
              <a:xfrm>
                <a:off x="3844890" y="3717032"/>
                <a:ext cx="15191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b="0" i="0" smtClean="0">
                          <a:latin typeface="Cambria Math"/>
                        </a:rPr>
                        <m:t>s</m:t>
                      </m:r>
                      <m:d>
                        <m:dPr>
                          <m:ctrlPr>
                            <a:rPr lang="es-ES" b="0" i="1" smtClean="0">
                              <a:latin typeface="Cambria Math"/>
                            </a:rPr>
                          </m:ctrlPr>
                        </m:dPr>
                        <m:e>
                          <m:r>
                            <m:rPr>
                              <m:sty m:val="p"/>
                            </m:rPr>
                            <a:rPr lang="es-ES" b="0" i="0" smtClean="0">
                              <a:latin typeface="Cambria Math"/>
                            </a:rPr>
                            <m:t>A</m:t>
                          </m:r>
                          <m:r>
                            <a:rPr lang="es-ES" b="0" i="0" smtClean="0">
                              <a:latin typeface="Cambria Math"/>
                            </a:rPr>
                            <m:t>+</m:t>
                          </m:r>
                          <m:r>
                            <m:rPr>
                              <m:sty m:val="p"/>
                            </m:rPr>
                            <a:rPr lang="es-ES" b="0" i="0" smtClean="0">
                              <a:latin typeface="Cambria Math"/>
                            </a:rPr>
                            <m:t>B</m:t>
                          </m:r>
                        </m:e>
                      </m:d>
                      <m:r>
                        <a:rPr lang="es-ES" b="0" i="0" smtClean="0">
                          <a:latin typeface="Cambria Math"/>
                        </a:rPr>
                        <m:t>=0</m:t>
                      </m:r>
                    </m:oMath>
                  </m:oMathPara>
                </a14:m>
                <a:endParaRPr lang="es-CO"/>
              </a:p>
            </p:txBody>
          </p:sp>
        </mc:Choice>
        <mc:Fallback xmlns="">
          <p:sp>
            <p:nvSpPr>
              <p:cNvPr id="7" name="6 Rectángulo"/>
              <p:cNvSpPr>
                <a:spLocks noRot="1" noChangeAspect="1" noMove="1" noResize="1" noEditPoints="1" noAdjustHandles="1" noChangeArrowheads="1" noChangeShapeType="1" noTextEdit="1"/>
              </p:cNvSpPr>
              <p:nvPr/>
            </p:nvSpPr>
            <p:spPr>
              <a:xfrm>
                <a:off x="3844890" y="3717032"/>
                <a:ext cx="1519198" cy="369332"/>
              </a:xfrm>
              <a:prstGeom prst="rect">
                <a:avLst/>
              </a:prstGeom>
              <a:blipFill rotWithShape="1">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7 Rectángulo"/>
              <p:cNvSpPr/>
              <p:nvPr/>
            </p:nvSpPr>
            <p:spPr>
              <a:xfrm>
                <a:off x="4150675" y="4067780"/>
                <a:ext cx="9973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b="0" i="0" smtClean="0">
                          <a:latin typeface="Cambria Math"/>
                        </a:rPr>
                        <m:t>A</m:t>
                      </m:r>
                      <m:r>
                        <a:rPr lang="es-ES" b="0" i="0" smtClean="0">
                          <a:latin typeface="Cambria Math"/>
                        </a:rPr>
                        <m:t>=−</m:t>
                      </m:r>
                      <m:r>
                        <m:rPr>
                          <m:sty m:val="p"/>
                        </m:rPr>
                        <a:rPr lang="es-ES" b="0" i="0" smtClean="0">
                          <a:latin typeface="Cambria Math"/>
                        </a:rPr>
                        <m:t>B</m:t>
                      </m:r>
                    </m:oMath>
                  </m:oMathPara>
                </a14:m>
                <a:endParaRPr lang="es-CO"/>
              </a:p>
            </p:txBody>
          </p:sp>
        </mc:Choice>
        <mc:Fallback xmlns="">
          <p:sp>
            <p:nvSpPr>
              <p:cNvPr id="8" name="7 Rectángulo"/>
              <p:cNvSpPr>
                <a:spLocks noRot="1" noChangeAspect="1" noMove="1" noResize="1" noEditPoints="1" noAdjustHandles="1" noChangeArrowheads="1" noChangeShapeType="1" noTextEdit="1"/>
              </p:cNvSpPr>
              <p:nvPr/>
            </p:nvSpPr>
            <p:spPr>
              <a:xfrm>
                <a:off x="4150675" y="4067780"/>
                <a:ext cx="997389" cy="369332"/>
              </a:xfrm>
              <a:prstGeom prst="rect">
                <a:avLst/>
              </a:prstGeom>
              <a:blipFill rotWithShape="1">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8 Rectángulo"/>
              <p:cNvSpPr/>
              <p:nvPr/>
            </p:nvSpPr>
            <p:spPr>
              <a:xfrm>
                <a:off x="2919027" y="4437112"/>
                <a:ext cx="3370923" cy="381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a:rPr>
                          </m:ctrlPr>
                        </m:sSubPr>
                        <m:e>
                          <m:r>
                            <m:rPr>
                              <m:sty m:val="p"/>
                            </m:rPr>
                            <a:rPr lang="es-ES" i="0">
                              <a:latin typeface="Cambria Math"/>
                            </a:rPr>
                            <m:t>k</m:t>
                          </m:r>
                        </m:e>
                        <m:sub>
                          <m:r>
                            <m:rPr>
                              <m:sty m:val="p"/>
                            </m:rPr>
                            <a:rPr lang="es-ES" i="0">
                              <a:latin typeface="Cambria Math"/>
                            </a:rPr>
                            <m:t>EL</m:t>
                          </m:r>
                        </m:sub>
                      </m:sSub>
                      <m:r>
                        <m:rPr>
                          <m:sty m:val="p"/>
                        </m:rPr>
                        <a:rPr lang="es-ES" b="0" i="0" smtClean="0">
                          <a:latin typeface="Cambria Math"/>
                        </a:rPr>
                        <m:t>A</m:t>
                      </m:r>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m:rPr>
                          <m:sty m:val="p"/>
                        </m:rPr>
                        <a:rPr lang="es-ES" b="0" i="0" smtClean="0">
                          <a:latin typeface="Cambria Math"/>
                        </a:rPr>
                        <m:t>B</m:t>
                      </m:r>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a:rPr lang="es-ES" i="0">
                          <a:latin typeface="Cambria Math"/>
                        </a:rPr>
                        <m:t>·</m:t>
                      </m:r>
                      <m:r>
                        <m:rPr>
                          <m:sty m:val="p"/>
                        </m:rPr>
                        <a:rPr lang="es-ES" i="0">
                          <a:latin typeface="Cambria Math"/>
                        </a:rPr>
                        <m:t>F</m:t>
                      </m:r>
                      <m:sSub>
                        <m:sSubPr>
                          <m:ctrlPr>
                            <a:rPr lang="es-CO" i="1">
                              <a:latin typeface="Cambria Math"/>
                            </a:rPr>
                          </m:ctrlPr>
                        </m:sSubPr>
                        <m:e>
                          <m:r>
                            <m:rPr>
                              <m:sty m:val="p"/>
                            </m:rPr>
                            <a:rPr lang="es-ES" i="0">
                              <a:latin typeface="Cambria Math"/>
                            </a:rPr>
                            <m:t>k</m:t>
                          </m:r>
                        </m:e>
                        <m:sub>
                          <m:r>
                            <m:rPr>
                              <m:sty m:val="p"/>
                            </m:rPr>
                            <a:rPr lang="es-ES" i="0">
                              <a:latin typeface="Cambria Math"/>
                            </a:rPr>
                            <m:t>a</m:t>
                          </m:r>
                        </m:sub>
                      </m:sSub>
                      <m:sSub>
                        <m:sSubPr>
                          <m:ctrlPr>
                            <a:rPr lang="es-CO" i="1">
                              <a:latin typeface="Cambria Math"/>
                            </a:rPr>
                          </m:ctrlPr>
                        </m:sSubPr>
                        <m:e>
                          <m:r>
                            <m:rPr>
                              <m:sty m:val="p"/>
                            </m:rPr>
                            <a:rPr lang="es-ES" i="0">
                              <a:latin typeface="Cambria Math"/>
                            </a:rPr>
                            <m:t>C</m:t>
                          </m:r>
                        </m:e>
                        <m:sub>
                          <m:r>
                            <a:rPr lang="es-ES" i="0">
                              <a:latin typeface="Cambria Math"/>
                            </a:rPr>
                            <m:t>0</m:t>
                          </m:r>
                        </m:sub>
                      </m:sSub>
                      <m:sSup>
                        <m:sSupPr>
                          <m:ctrlPr>
                            <a:rPr lang="es-CO" i="1">
                              <a:latin typeface="Cambria Math"/>
                            </a:rPr>
                          </m:ctrlPr>
                        </m:sSupPr>
                        <m:e>
                          <m:r>
                            <m:rPr>
                              <m:sty m:val="p"/>
                            </m:rPr>
                            <a:rPr lang="es-ES" i="0">
                              <a:latin typeface="Cambria Math"/>
                            </a:rPr>
                            <m:t>e</m:t>
                          </m:r>
                        </m:e>
                        <m:sup>
                          <m:r>
                            <a:rPr lang="es-ES" i="0">
                              <a:latin typeface="Cambria Math"/>
                            </a:rPr>
                            <m:t>−</m:t>
                          </m:r>
                          <m:sSub>
                            <m:sSubPr>
                              <m:ctrlPr>
                                <a:rPr lang="es-CO" i="1">
                                  <a:latin typeface="Cambria Math"/>
                                </a:rPr>
                              </m:ctrlPr>
                            </m:sSubPr>
                            <m:e>
                              <m:r>
                                <m:rPr>
                                  <m:sty m:val="p"/>
                                </m:rPr>
                                <a:rPr lang="es-ES" i="0">
                                  <a:latin typeface="Cambria Math"/>
                                </a:rPr>
                                <m:t>k</m:t>
                              </m:r>
                            </m:e>
                            <m:sub>
                              <m:r>
                                <m:rPr>
                                  <m:sty m:val="p"/>
                                </m:rPr>
                                <a:rPr lang="es-ES" i="0">
                                  <a:latin typeface="Cambria Math"/>
                                </a:rPr>
                                <m:t>a</m:t>
                              </m:r>
                            </m:sub>
                          </m:sSub>
                          <m:r>
                            <m:rPr>
                              <m:sty m:val="p"/>
                            </m:rPr>
                            <a:rPr lang="es-ES" i="0">
                              <a:latin typeface="Cambria Math"/>
                            </a:rPr>
                            <m:t>t</m:t>
                          </m:r>
                        </m:sup>
                      </m:sSup>
                    </m:oMath>
                  </m:oMathPara>
                </a14:m>
                <a:endParaRPr lang="es-CO"/>
              </a:p>
            </p:txBody>
          </p:sp>
        </mc:Choice>
        <mc:Fallback xmlns="">
          <p:sp>
            <p:nvSpPr>
              <p:cNvPr id="9" name="8 Rectángulo"/>
              <p:cNvSpPr>
                <a:spLocks noRot="1" noChangeAspect="1" noMove="1" noResize="1" noEditPoints="1" noAdjustHandles="1" noChangeArrowheads="1" noChangeShapeType="1" noTextEdit="1"/>
              </p:cNvSpPr>
              <p:nvPr/>
            </p:nvSpPr>
            <p:spPr>
              <a:xfrm>
                <a:off x="2919027" y="4437112"/>
                <a:ext cx="3370923" cy="381643"/>
              </a:xfrm>
              <a:prstGeom prst="rect">
                <a:avLst/>
              </a:prstGeom>
              <a:blipFill rotWithShape="1">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9 Rectángulo"/>
              <p:cNvSpPr/>
              <p:nvPr/>
            </p:nvSpPr>
            <p:spPr>
              <a:xfrm>
                <a:off x="2963907" y="4971155"/>
                <a:ext cx="3374129" cy="381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a:rPr>
                          </m:ctrlPr>
                        </m:sSubPr>
                        <m:e>
                          <m:r>
                            <m:rPr>
                              <m:sty m:val="p"/>
                            </m:rPr>
                            <a:rPr lang="es-ES" i="0">
                              <a:latin typeface="Cambria Math"/>
                            </a:rPr>
                            <m:t>k</m:t>
                          </m:r>
                        </m:e>
                        <m:sub>
                          <m:r>
                            <m:rPr>
                              <m:sty m:val="p"/>
                            </m:rPr>
                            <a:rPr lang="es-ES" i="0">
                              <a:latin typeface="Cambria Math"/>
                            </a:rPr>
                            <m:t>EL</m:t>
                          </m:r>
                        </m:sub>
                      </m:sSub>
                      <m:r>
                        <m:rPr>
                          <m:sty m:val="p"/>
                        </m:rPr>
                        <a:rPr lang="es-ES" b="0" i="0" smtClean="0">
                          <a:latin typeface="Cambria Math"/>
                        </a:rPr>
                        <m:t>A</m:t>
                      </m:r>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m:rPr>
                          <m:sty m:val="p"/>
                        </m:rPr>
                        <a:rPr lang="es-ES" b="0" i="0" smtClean="0">
                          <a:latin typeface="Cambria Math"/>
                        </a:rPr>
                        <m:t>A</m:t>
                      </m:r>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a:rPr lang="es-ES" i="0">
                          <a:latin typeface="Cambria Math"/>
                        </a:rPr>
                        <m:t>·</m:t>
                      </m:r>
                      <m:r>
                        <m:rPr>
                          <m:sty m:val="p"/>
                        </m:rPr>
                        <a:rPr lang="es-ES" i="0">
                          <a:latin typeface="Cambria Math"/>
                        </a:rPr>
                        <m:t>F</m:t>
                      </m:r>
                      <m:sSub>
                        <m:sSubPr>
                          <m:ctrlPr>
                            <a:rPr lang="es-CO" i="1">
                              <a:latin typeface="Cambria Math"/>
                            </a:rPr>
                          </m:ctrlPr>
                        </m:sSubPr>
                        <m:e>
                          <m:r>
                            <m:rPr>
                              <m:sty m:val="p"/>
                            </m:rPr>
                            <a:rPr lang="es-ES" i="0">
                              <a:latin typeface="Cambria Math"/>
                            </a:rPr>
                            <m:t>k</m:t>
                          </m:r>
                        </m:e>
                        <m:sub>
                          <m:r>
                            <m:rPr>
                              <m:sty m:val="p"/>
                            </m:rPr>
                            <a:rPr lang="es-ES" i="0">
                              <a:latin typeface="Cambria Math"/>
                            </a:rPr>
                            <m:t>a</m:t>
                          </m:r>
                        </m:sub>
                      </m:sSub>
                      <m:sSub>
                        <m:sSubPr>
                          <m:ctrlPr>
                            <a:rPr lang="es-CO" i="1">
                              <a:latin typeface="Cambria Math"/>
                            </a:rPr>
                          </m:ctrlPr>
                        </m:sSubPr>
                        <m:e>
                          <m:r>
                            <m:rPr>
                              <m:sty m:val="p"/>
                            </m:rPr>
                            <a:rPr lang="es-ES" i="0">
                              <a:latin typeface="Cambria Math"/>
                            </a:rPr>
                            <m:t>C</m:t>
                          </m:r>
                        </m:e>
                        <m:sub>
                          <m:r>
                            <a:rPr lang="es-ES" i="0">
                              <a:latin typeface="Cambria Math"/>
                            </a:rPr>
                            <m:t>0</m:t>
                          </m:r>
                        </m:sub>
                      </m:sSub>
                      <m:sSup>
                        <m:sSupPr>
                          <m:ctrlPr>
                            <a:rPr lang="es-CO" i="1">
                              <a:latin typeface="Cambria Math"/>
                            </a:rPr>
                          </m:ctrlPr>
                        </m:sSupPr>
                        <m:e>
                          <m:r>
                            <m:rPr>
                              <m:sty m:val="p"/>
                            </m:rPr>
                            <a:rPr lang="es-ES" i="0">
                              <a:latin typeface="Cambria Math"/>
                            </a:rPr>
                            <m:t>e</m:t>
                          </m:r>
                        </m:e>
                        <m:sup>
                          <m:r>
                            <a:rPr lang="es-ES" i="0">
                              <a:latin typeface="Cambria Math"/>
                            </a:rPr>
                            <m:t>−</m:t>
                          </m:r>
                          <m:sSub>
                            <m:sSubPr>
                              <m:ctrlPr>
                                <a:rPr lang="es-CO" i="1">
                                  <a:latin typeface="Cambria Math"/>
                                </a:rPr>
                              </m:ctrlPr>
                            </m:sSubPr>
                            <m:e>
                              <m:r>
                                <m:rPr>
                                  <m:sty m:val="p"/>
                                </m:rPr>
                                <a:rPr lang="es-ES" i="0">
                                  <a:latin typeface="Cambria Math"/>
                                </a:rPr>
                                <m:t>k</m:t>
                              </m:r>
                            </m:e>
                            <m:sub>
                              <m:r>
                                <m:rPr>
                                  <m:sty m:val="p"/>
                                </m:rPr>
                                <a:rPr lang="es-ES" i="0">
                                  <a:latin typeface="Cambria Math"/>
                                </a:rPr>
                                <m:t>a</m:t>
                              </m:r>
                            </m:sub>
                          </m:sSub>
                          <m:r>
                            <m:rPr>
                              <m:sty m:val="p"/>
                            </m:rPr>
                            <a:rPr lang="es-ES" i="0">
                              <a:latin typeface="Cambria Math"/>
                            </a:rPr>
                            <m:t>t</m:t>
                          </m:r>
                        </m:sup>
                      </m:sSup>
                    </m:oMath>
                  </m:oMathPara>
                </a14:m>
                <a:endParaRPr lang="es-CO"/>
              </a:p>
            </p:txBody>
          </p:sp>
        </mc:Choice>
        <mc:Fallback xmlns="">
          <p:sp>
            <p:nvSpPr>
              <p:cNvPr id="10" name="9 Rectángulo"/>
              <p:cNvSpPr>
                <a:spLocks noRot="1" noChangeAspect="1" noMove="1" noResize="1" noEditPoints="1" noAdjustHandles="1" noChangeArrowheads="1" noChangeShapeType="1" noTextEdit="1"/>
              </p:cNvSpPr>
              <p:nvPr/>
            </p:nvSpPr>
            <p:spPr>
              <a:xfrm>
                <a:off x="2963907" y="4971155"/>
                <a:ext cx="3374129" cy="381643"/>
              </a:xfrm>
              <a:prstGeom prst="rect">
                <a:avLst/>
              </a:prstGeom>
              <a:blipFill rotWithShape="1">
                <a:blip r:embed="rId9"/>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1" name="10 Rectángulo"/>
              <p:cNvSpPr/>
              <p:nvPr/>
            </p:nvSpPr>
            <p:spPr>
              <a:xfrm>
                <a:off x="3550770" y="5528977"/>
                <a:ext cx="2107436" cy="7083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b="0" i="0" smtClean="0">
                          <a:solidFill>
                            <a:schemeClr val="accent1"/>
                          </a:solidFill>
                          <a:latin typeface="Cambria Math"/>
                        </a:rPr>
                        <m:t>A</m:t>
                      </m:r>
                      <m:r>
                        <a:rPr lang="es-ES" b="0" i="0" smtClean="0">
                          <a:solidFill>
                            <a:schemeClr val="accent1"/>
                          </a:solidFill>
                          <a:latin typeface="Cambria Math"/>
                        </a:rPr>
                        <m:t>=</m:t>
                      </m:r>
                      <m:f>
                        <m:fPr>
                          <m:ctrlPr>
                            <a:rPr lang="es-ES" b="0" i="1" smtClean="0">
                              <a:solidFill>
                                <a:schemeClr val="accent1"/>
                              </a:solidFill>
                              <a:latin typeface="Cambria Math"/>
                            </a:rPr>
                          </m:ctrlPr>
                        </m:fPr>
                        <m:num>
                          <m:r>
                            <m:rPr>
                              <m:sty m:val="p"/>
                            </m:rPr>
                            <a:rPr lang="es-ES" i="0">
                              <a:solidFill>
                                <a:schemeClr val="accent1"/>
                              </a:solidFill>
                              <a:latin typeface="Cambria Math"/>
                            </a:rPr>
                            <m:t>F</m:t>
                          </m:r>
                          <m:sSub>
                            <m:sSubPr>
                              <m:ctrlPr>
                                <a:rPr lang="es-ES" i="1">
                                  <a:solidFill>
                                    <a:schemeClr val="accent1"/>
                                  </a:solidFill>
                                  <a:latin typeface="Cambria Math"/>
                                </a:rPr>
                              </m:ctrlPr>
                            </m:sSubPr>
                            <m:e>
                              <m:r>
                                <m:rPr>
                                  <m:sty m:val="p"/>
                                </m:rPr>
                                <a:rPr lang="es-ES">
                                  <a:solidFill>
                                    <a:schemeClr val="accent1"/>
                                  </a:solidFill>
                                  <a:latin typeface="Cambria Math"/>
                                </a:rPr>
                                <m:t>k</m:t>
                              </m:r>
                            </m:e>
                            <m:sub>
                              <m:r>
                                <m:rPr>
                                  <m:sty m:val="p"/>
                                </m:rPr>
                                <a:rPr lang="es-ES">
                                  <a:solidFill>
                                    <a:schemeClr val="accent1"/>
                                  </a:solidFill>
                                  <a:latin typeface="Cambria Math"/>
                                </a:rPr>
                                <m:t>e</m:t>
                              </m:r>
                              <m:r>
                                <a:rPr lang="es-ES">
                                  <a:solidFill>
                                    <a:schemeClr val="accent1"/>
                                  </a:solidFill>
                                  <a:latin typeface="Cambria Math"/>
                                </a:rPr>
                                <m:t>0</m:t>
                              </m:r>
                            </m:sub>
                          </m:sSub>
                          <m:sSub>
                            <m:sSubPr>
                              <m:ctrlPr>
                                <a:rPr lang="es-CO" i="1">
                                  <a:solidFill>
                                    <a:schemeClr val="accent1"/>
                                  </a:solidFill>
                                  <a:latin typeface="Cambria Math"/>
                                </a:rPr>
                              </m:ctrlPr>
                            </m:sSubPr>
                            <m:e>
                              <m:r>
                                <m:rPr>
                                  <m:sty m:val="p"/>
                                </m:rPr>
                                <a:rPr lang="es-ES" i="0">
                                  <a:solidFill>
                                    <a:schemeClr val="accent1"/>
                                  </a:solidFill>
                                  <a:latin typeface="Cambria Math"/>
                                </a:rPr>
                                <m:t>k</m:t>
                              </m:r>
                            </m:e>
                            <m:sub>
                              <m:r>
                                <m:rPr>
                                  <m:sty m:val="p"/>
                                </m:rPr>
                                <a:rPr lang="es-ES" i="0">
                                  <a:solidFill>
                                    <a:schemeClr val="accent1"/>
                                  </a:solidFill>
                                  <a:latin typeface="Cambria Math"/>
                                </a:rPr>
                                <m:t>a</m:t>
                              </m:r>
                            </m:sub>
                          </m:sSub>
                          <m:sSub>
                            <m:sSubPr>
                              <m:ctrlPr>
                                <a:rPr lang="es-CO" i="1">
                                  <a:solidFill>
                                    <a:schemeClr val="accent1"/>
                                  </a:solidFill>
                                  <a:latin typeface="Cambria Math"/>
                                </a:rPr>
                              </m:ctrlPr>
                            </m:sSubPr>
                            <m:e>
                              <m:r>
                                <m:rPr>
                                  <m:sty m:val="p"/>
                                </m:rPr>
                                <a:rPr lang="es-ES" i="0">
                                  <a:solidFill>
                                    <a:schemeClr val="accent1"/>
                                  </a:solidFill>
                                  <a:latin typeface="Cambria Math"/>
                                </a:rPr>
                                <m:t>C</m:t>
                              </m:r>
                            </m:e>
                            <m:sub>
                              <m:r>
                                <a:rPr lang="es-ES" i="0">
                                  <a:solidFill>
                                    <a:schemeClr val="accent1"/>
                                  </a:solidFill>
                                  <a:latin typeface="Cambria Math"/>
                                </a:rPr>
                                <m:t>0</m:t>
                              </m:r>
                            </m:sub>
                          </m:sSub>
                          <m:sSup>
                            <m:sSupPr>
                              <m:ctrlPr>
                                <a:rPr lang="es-CO" i="1">
                                  <a:solidFill>
                                    <a:schemeClr val="accent1"/>
                                  </a:solidFill>
                                  <a:latin typeface="Cambria Math"/>
                                </a:rPr>
                              </m:ctrlPr>
                            </m:sSupPr>
                            <m:e>
                              <m:r>
                                <m:rPr>
                                  <m:sty m:val="p"/>
                                </m:rPr>
                                <a:rPr lang="es-ES" i="0">
                                  <a:solidFill>
                                    <a:schemeClr val="accent1"/>
                                  </a:solidFill>
                                  <a:latin typeface="Cambria Math"/>
                                </a:rPr>
                                <m:t>e</m:t>
                              </m:r>
                            </m:e>
                            <m:sup>
                              <m:r>
                                <a:rPr lang="es-ES" i="0">
                                  <a:solidFill>
                                    <a:schemeClr val="accent1"/>
                                  </a:solidFill>
                                  <a:latin typeface="Cambria Math"/>
                                </a:rPr>
                                <m:t>−</m:t>
                              </m:r>
                              <m:sSub>
                                <m:sSubPr>
                                  <m:ctrlPr>
                                    <a:rPr lang="es-CO" i="1">
                                      <a:solidFill>
                                        <a:schemeClr val="accent1"/>
                                      </a:solidFill>
                                      <a:latin typeface="Cambria Math"/>
                                    </a:rPr>
                                  </m:ctrlPr>
                                </m:sSubPr>
                                <m:e>
                                  <m:r>
                                    <m:rPr>
                                      <m:sty m:val="p"/>
                                    </m:rPr>
                                    <a:rPr lang="es-ES" i="0">
                                      <a:solidFill>
                                        <a:schemeClr val="accent1"/>
                                      </a:solidFill>
                                      <a:latin typeface="Cambria Math"/>
                                    </a:rPr>
                                    <m:t>k</m:t>
                                  </m:r>
                                </m:e>
                                <m:sub>
                                  <m:r>
                                    <m:rPr>
                                      <m:sty m:val="p"/>
                                    </m:rPr>
                                    <a:rPr lang="es-ES" i="0">
                                      <a:solidFill>
                                        <a:schemeClr val="accent1"/>
                                      </a:solidFill>
                                      <a:latin typeface="Cambria Math"/>
                                    </a:rPr>
                                    <m:t>a</m:t>
                                  </m:r>
                                </m:sub>
                              </m:sSub>
                              <m:r>
                                <m:rPr>
                                  <m:sty m:val="p"/>
                                </m:rPr>
                                <a:rPr lang="es-ES" i="0">
                                  <a:solidFill>
                                    <a:schemeClr val="accent1"/>
                                  </a:solidFill>
                                  <a:latin typeface="Cambria Math"/>
                                </a:rPr>
                                <m:t>t</m:t>
                              </m:r>
                            </m:sup>
                          </m:sSup>
                        </m:num>
                        <m:den>
                          <m:sSub>
                            <m:sSubPr>
                              <m:ctrlPr>
                                <a:rPr lang="es-ES" i="1">
                                  <a:solidFill>
                                    <a:schemeClr val="accent1"/>
                                  </a:solidFill>
                                  <a:latin typeface="Cambria Math"/>
                                </a:rPr>
                              </m:ctrlPr>
                            </m:sSubPr>
                            <m:e>
                              <m:r>
                                <m:rPr>
                                  <m:sty m:val="p"/>
                                </m:rPr>
                                <a:rPr lang="es-ES">
                                  <a:solidFill>
                                    <a:schemeClr val="accent1"/>
                                  </a:solidFill>
                                  <a:latin typeface="Cambria Math"/>
                                </a:rPr>
                                <m:t>k</m:t>
                              </m:r>
                            </m:e>
                            <m:sub>
                              <m:r>
                                <m:rPr>
                                  <m:sty m:val="p"/>
                                </m:rPr>
                                <a:rPr lang="es-ES">
                                  <a:solidFill>
                                    <a:schemeClr val="accent1"/>
                                  </a:solidFill>
                                  <a:latin typeface="Cambria Math"/>
                                </a:rPr>
                                <m:t>EL</m:t>
                              </m:r>
                            </m:sub>
                          </m:sSub>
                          <m:r>
                            <a:rPr lang="es-ES">
                              <a:solidFill>
                                <a:schemeClr val="accent1"/>
                              </a:solidFill>
                              <a:latin typeface="Cambria Math"/>
                            </a:rPr>
                            <m:t>−</m:t>
                          </m:r>
                          <m:sSub>
                            <m:sSubPr>
                              <m:ctrlPr>
                                <a:rPr lang="es-ES" i="1">
                                  <a:solidFill>
                                    <a:schemeClr val="accent1"/>
                                  </a:solidFill>
                                  <a:latin typeface="Cambria Math"/>
                                </a:rPr>
                              </m:ctrlPr>
                            </m:sSubPr>
                            <m:e>
                              <m:r>
                                <m:rPr>
                                  <m:sty m:val="p"/>
                                </m:rPr>
                                <a:rPr lang="es-ES">
                                  <a:solidFill>
                                    <a:schemeClr val="accent1"/>
                                  </a:solidFill>
                                  <a:latin typeface="Cambria Math"/>
                                </a:rPr>
                                <m:t>k</m:t>
                              </m:r>
                            </m:e>
                            <m:sub>
                              <m:r>
                                <m:rPr>
                                  <m:sty m:val="p"/>
                                </m:rPr>
                                <a:rPr lang="es-ES">
                                  <a:solidFill>
                                    <a:schemeClr val="accent1"/>
                                  </a:solidFill>
                                  <a:latin typeface="Cambria Math"/>
                                </a:rPr>
                                <m:t>e</m:t>
                              </m:r>
                              <m:r>
                                <a:rPr lang="es-ES">
                                  <a:solidFill>
                                    <a:schemeClr val="accent1"/>
                                  </a:solidFill>
                                  <a:latin typeface="Cambria Math"/>
                                </a:rPr>
                                <m:t>0</m:t>
                              </m:r>
                            </m:sub>
                          </m:sSub>
                        </m:den>
                      </m:f>
                    </m:oMath>
                  </m:oMathPara>
                </a14:m>
                <a:endParaRPr lang="es-CO">
                  <a:solidFill>
                    <a:schemeClr val="accent1"/>
                  </a:solidFill>
                </a:endParaRPr>
              </a:p>
            </p:txBody>
          </p:sp>
        </mc:Choice>
        <mc:Fallback>
          <p:sp>
            <p:nvSpPr>
              <p:cNvPr id="11" name="10 Rectángulo"/>
              <p:cNvSpPr>
                <a:spLocks noRot="1" noChangeAspect="1" noMove="1" noResize="1" noEditPoints="1" noAdjustHandles="1" noChangeArrowheads="1" noChangeShapeType="1" noTextEdit="1"/>
              </p:cNvSpPr>
              <p:nvPr/>
            </p:nvSpPr>
            <p:spPr>
              <a:xfrm>
                <a:off x="3550770" y="5528977"/>
                <a:ext cx="2107436" cy="708335"/>
              </a:xfrm>
              <a:prstGeom prst="rect">
                <a:avLst/>
              </a:prstGeom>
              <a:blipFill rotWithShape="1">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925482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de Compartimento de Efectos </a:t>
            </a:r>
            <a:r>
              <a:rPr lang="es-ES" sz="2800" b="1" smtClean="0">
                <a:solidFill>
                  <a:schemeClr val="bg1"/>
                </a:solidFill>
              </a:rPr>
              <a:t>(4)</a:t>
            </a:r>
            <a:endParaRPr lang="es-CO" sz="2800" b="1">
              <a:solidFill>
                <a:schemeClr val="bg1"/>
              </a:solidFill>
            </a:endParaRPr>
          </a:p>
        </p:txBody>
      </p:sp>
      <mc:AlternateContent xmlns:mc="http://schemas.openxmlformats.org/markup-compatibility/2006" xmlns:a14="http://schemas.microsoft.com/office/drawing/2010/main">
        <mc:Choice Requires="a14">
          <p:sp>
            <p:nvSpPr>
              <p:cNvPr id="5" name="4 CuadroTexto"/>
              <p:cNvSpPr txBox="1"/>
              <p:nvPr/>
            </p:nvSpPr>
            <p:spPr>
              <a:xfrm>
                <a:off x="1976931" y="1435942"/>
                <a:ext cx="5190139"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s-ES" i="1" smtClean="0">
                              <a:latin typeface="Cambria Math"/>
                              <a:ea typeface="Cambria Math"/>
                            </a:rPr>
                          </m:ctrlPr>
                        </m:sSupPr>
                        <m:e>
                          <m:r>
                            <a:rPr lang="es-ES" i="0">
                              <a:latin typeface="Cambria Math"/>
                              <a:ea typeface="Cambria Math"/>
                            </a:rPr>
                            <m:t>ℒ</m:t>
                          </m:r>
                        </m:e>
                        <m:sup>
                          <m:r>
                            <a:rPr lang="es-ES" b="0" i="0" smtClean="0">
                              <a:latin typeface="Cambria Math"/>
                              <a:ea typeface="Cambria Math"/>
                            </a:rPr>
                            <m:t>−1</m:t>
                          </m:r>
                        </m:sup>
                      </m:sSup>
                      <m:r>
                        <a:rPr lang="es-ES" b="0" i="0" smtClean="0">
                          <a:latin typeface="Cambria Math"/>
                          <a:ea typeface="Cambria Math"/>
                        </a:rPr>
                        <m:t>(</m:t>
                      </m:r>
                      <m:r>
                        <a:rPr lang="es-ES" i="0" smtClean="0">
                          <a:latin typeface="Cambria Math"/>
                          <a:ea typeface="Cambria Math"/>
                        </a:rPr>
                        <m:t>ℒ</m:t>
                      </m:r>
                      <m:d>
                        <m:dPr>
                          <m:ctrlPr>
                            <a:rPr lang="es-ES" i="1">
                              <a:latin typeface="Cambria Math"/>
                              <a:ea typeface="Cambria Math"/>
                            </a:rPr>
                          </m:ctrlPr>
                        </m:dPr>
                        <m:e>
                          <m:sSub>
                            <m:sSubPr>
                              <m:ctrlPr>
                                <a:rPr lang="es-ES" i="1">
                                  <a:latin typeface="Cambria Math"/>
                                </a:rPr>
                              </m:ctrlPr>
                            </m:sSubPr>
                            <m:e>
                              <m:r>
                                <m:rPr>
                                  <m:sty m:val="p"/>
                                </m:rPr>
                                <a:rPr lang="es-ES" i="0">
                                  <a:latin typeface="Cambria Math"/>
                                </a:rPr>
                                <m:t>C</m:t>
                              </m:r>
                            </m:e>
                            <m:sub>
                              <m:r>
                                <m:rPr>
                                  <m:sty m:val="p"/>
                                </m:rPr>
                                <a:rPr lang="es-ES" i="0">
                                  <a:latin typeface="Cambria Math"/>
                                </a:rPr>
                                <m:t>e</m:t>
                              </m:r>
                            </m:sub>
                          </m:sSub>
                        </m:e>
                      </m:d>
                      <m:r>
                        <a:rPr lang="es-ES" b="0" i="0" smtClean="0">
                          <a:latin typeface="Cambria Math"/>
                        </a:rPr>
                        <m:t>)=</m:t>
                      </m:r>
                      <m:f>
                        <m:fPr>
                          <m:ctrlPr>
                            <a:rPr lang="es-ES" b="0" i="1" smtClean="0">
                              <a:latin typeface="Cambria Math"/>
                            </a:rPr>
                          </m:ctrlPr>
                        </m:fPr>
                        <m:num>
                          <m:r>
                            <a:rPr lang="es-ES" b="0" i="0" smtClean="0">
                              <a:latin typeface="Cambria Math"/>
                            </a:rPr>
                            <m:t>1</m:t>
                          </m:r>
                        </m:num>
                        <m:den>
                          <m:r>
                            <m:rPr>
                              <m:sty m:val="p"/>
                            </m:rPr>
                            <a:rPr lang="es-ES" b="0" i="0" smtClean="0">
                              <a:latin typeface="Cambria Math"/>
                            </a:rPr>
                            <m:t>A</m:t>
                          </m:r>
                        </m:den>
                      </m:f>
                      <m:sSup>
                        <m:sSupPr>
                          <m:ctrlPr>
                            <a:rPr lang="es-ES" b="0" i="1" smtClean="0">
                              <a:latin typeface="Cambria Math"/>
                            </a:rPr>
                          </m:ctrlPr>
                        </m:sSupPr>
                        <m:e>
                          <m:r>
                            <a:rPr lang="es-ES" i="0">
                              <a:latin typeface="Cambria Math"/>
                              <a:ea typeface="Cambria Math"/>
                            </a:rPr>
                            <m:t>ℒ</m:t>
                          </m:r>
                        </m:e>
                        <m:sup>
                          <m:r>
                            <a:rPr lang="es-ES" b="0" i="0" smtClean="0">
                              <a:latin typeface="Cambria Math"/>
                            </a:rPr>
                            <m:t>−1</m:t>
                          </m:r>
                        </m:sup>
                      </m:sSup>
                      <m:d>
                        <m:dPr>
                          <m:ctrlPr>
                            <a:rPr lang="es-ES" b="0" i="1" smtClean="0">
                              <a:latin typeface="Cambria Math"/>
                            </a:rPr>
                          </m:ctrlPr>
                        </m:dPr>
                        <m:e>
                          <m:f>
                            <m:fPr>
                              <m:ctrlPr>
                                <a:rPr lang="es-ES" b="0" i="1" smtClean="0">
                                  <a:latin typeface="Cambria Math"/>
                                  <a:ea typeface="Cambria Math"/>
                                </a:rPr>
                              </m:ctrlPr>
                            </m:fPr>
                            <m:num>
                              <m:r>
                                <a:rPr lang="es-ES" b="0" i="0" smtClean="0">
                                  <a:latin typeface="Cambria Math"/>
                                  <a:ea typeface="Cambria Math"/>
                                </a:rPr>
                                <m:t>1</m:t>
                              </m:r>
                            </m:num>
                            <m:den>
                              <m:r>
                                <m:rPr>
                                  <m:sty m:val="p"/>
                                </m:rPr>
                                <a:rPr lang="es-ES" i="0">
                                  <a:latin typeface="Cambria Math"/>
                                  <a:ea typeface="Cambria Math"/>
                                </a:rPr>
                                <m:t>s</m:t>
                              </m:r>
                              <m:r>
                                <a:rPr lang="es-ES" i="0">
                                  <a:latin typeface="Cambria Math"/>
                                  <a:ea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den>
                          </m:f>
                        </m:e>
                      </m:d>
                      <m:r>
                        <a:rPr lang="es-ES" b="0" i="0" smtClean="0">
                          <a:latin typeface="Cambria Math"/>
                        </a:rPr>
                        <m:t>+</m:t>
                      </m:r>
                      <m:f>
                        <m:fPr>
                          <m:ctrlPr>
                            <a:rPr lang="es-ES" b="0" i="1" smtClean="0">
                              <a:latin typeface="Cambria Math"/>
                            </a:rPr>
                          </m:ctrlPr>
                        </m:fPr>
                        <m:num>
                          <m:r>
                            <a:rPr lang="es-ES" b="0" i="0" smtClean="0">
                              <a:latin typeface="Cambria Math"/>
                            </a:rPr>
                            <m:t>1</m:t>
                          </m:r>
                        </m:num>
                        <m:den>
                          <m:r>
                            <m:rPr>
                              <m:sty m:val="p"/>
                            </m:rPr>
                            <a:rPr lang="es-ES" b="0" i="0" smtClean="0">
                              <a:latin typeface="Cambria Math"/>
                            </a:rPr>
                            <m:t>B</m:t>
                          </m:r>
                        </m:den>
                      </m:f>
                      <m:sSup>
                        <m:sSupPr>
                          <m:ctrlPr>
                            <a:rPr lang="es-ES" b="0" i="1" smtClean="0">
                              <a:latin typeface="Cambria Math"/>
                            </a:rPr>
                          </m:ctrlPr>
                        </m:sSupPr>
                        <m:e>
                          <m:r>
                            <a:rPr lang="es-ES" i="0">
                              <a:latin typeface="Cambria Math"/>
                              <a:ea typeface="Cambria Math"/>
                            </a:rPr>
                            <m:t>ℒ</m:t>
                          </m:r>
                        </m:e>
                        <m:sup>
                          <m:r>
                            <a:rPr lang="es-ES" b="0" i="0" smtClean="0">
                              <a:latin typeface="Cambria Math"/>
                            </a:rPr>
                            <m:t>−1</m:t>
                          </m:r>
                        </m:sup>
                      </m:sSup>
                      <m:d>
                        <m:dPr>
                          <m:ctrlPr>
                            <a:rPr lang="es-ES" b="0" i="1" smtClean="0">
                              <a:latin typeface="Cambria Math"/>
                            </a:rPr>
                          </m:ctrlPr>
                        </m:dPr>
                        <m:e>
                          <m:f>
                            <m:fPr>
                              <m:ctrlPr>
                                <a:rPr lang="es-ES" b="0" i="1" smtClean="0">
                                  <a:latin typeface="Cambria Math"/>
                                </a:rPr>
                              </m:ctrlPr>
                            </m:fPr>
                            <m:num>
                              <m:r>
                                <a:rPr lang="es-ES" b="0" i="0" smtClean="0">
                                  <a:latin typeface="Cambria Math"/>
                                </a:rPr>
                                <m:t>1</m:t>
                              </m:r>
                            </m:num>
                            <m:den>
                              <m:r>
                                <m:rPr>
                                  <m:sty m:val="p"/>
                                </m:rPr>
                                <a:rPr lang="es-ES" i="0">
                                  <a:latin typeface="Cambria Math"/>
                                </a:rPr>
                                <m:t>s</m:t>
                              </m:r>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EL</m:t>
                                  </m:r>
                                </m:sub>
                              </m:sSub>
                            </m:den>
                          </m:f>
                        </m:e>
                      </m:d>
                    </m:oMath>
                  </m:oMathPara>
                </a14:m>
                <a:endParaRPr lang="es-CO"/>
              </a:p>
            </p:txBody>
          </p:sp>
        </mc:Choice>
        <mc:Fallback xmlns="">
          <p:sp>
            <p:nvSpPr>
              <p:cNvPr id="5" name="4 CuadroTexto"/>
              <p:cNvSpPr txBox="1">
                <a:spLocks noRot="1" noChangeAspect="1" noMove="1" noResize="1" noEditPoints="1" noAdjustHandles="1" noChangeArrowheads="1" noChangeShapeType="1" noTextEdit="1"/>
              </p:cNvSpPr>
              <p:nvPr/>
            </p:nvSpPr>
            <p:spPr>
              <a:xfrm>
                <a:off x="1976931" y="1435942"/>
                <a:ext cx="5190139" cy="714683"/>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5 CuadroTexto"/>
              <p:cNvSpPr txBox="1"/>
              <p:nvPr/>
            </p:nvSpPr>
            <p:spPr>
              <a:xfrm>
                <a:off x="3276132" y="2490859"/>
                <a:ext cx="2591735" cy="381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a:rPr>
                          </m:ctrlPr>
                        </m:sSubPr>
                        <m:e>
                          <m:r>
                            <m:rPr>
                              <m:sty m:val="p"/>
                            </m:rPr>
                            <a:rPr lang="es-ES">
                              <a:latin typeface="Cambria Math"/>
                            </a:rPr>
                            <m:t>C</m:t>
                          </m:r>
                        </m:e>
                        <m:sub>
                          <m:r>
                            <m:rPr>
                              <m:sty m:val="p"/>
                            </m:rPr>
                            <a:rPr lang="es-ES">
                              <a:latin typeface="Cambria Math"/>
                            </a:rPr>
                            <m:t>e</m:t>
                          </m:r>
                        </m:sub>
                      </m:sSub>
                      <m:r>
                        <a:rPr lang="es-ES" b="0" i="0" smtClean="0">
                          <a:latin typeface="Cambria Math"/>
                        </a:rPr>
                        <m:t>=</m:t>
                      </m:r>
                      <m:r>
                        <a:rPr lang="es-ES" b="0" i="1" smtClean="0">
                          <a:latin typeface="Cambria Math"/>
                        </a:rPr>
                        <m:t>𝐴</m:t>
                      </m:r>
                      <m:r>
                        <a:rPr lang="es-ES" b="0" i="0" smtClean="0">
                          <a:latin typeface="Cambria Math"/>
                        </a:rPr>
                        <m:t>(</m:t>
                      </m:r>
                      <m:sSup>
                        <m:sSupPr>
                          <m:ctrlPr>
                            <a:rPr lang="es-ES" b="0" i="1" smtClean="0">
                              <a:latin typeface="Cambria Math"/>
                            </a:rPr>
                          </m:ctrlPr>
                        </m:sSupPr>
                        <m:e>
                          <m:r>
                            <m:rPr>
                              <m:sty m:val="p"/>
                            </m:rPr>
                            <a:rPr lang="es-ES" b="0" i="0" smtClean="0">
                              <a:latin typeface="Cambria Math"/>
                            </a:rPr>
                            <m:t>e</m:t>
                          </m:r>
                        </m:e>
                        <m:sup>
                          <m:r>
                            <a:rPr lang="es-ES" b="0" i="1" smtClean="0">
                              <a:latin typeface="Cambria Math"/>
                            </a:rPr>
                            <m:t>−</m:t>
                          </m:r>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r>
                            <a:rPr lang="es-ES" b="0" i="1" smtClean="0">
                              <a:latin typeface="Cambria Math"/>
                            </a:rPr>
                            <m:t>𝑡</m:t>
                          </m:r>
                        </m:sup>
                      </m:sSup>
                      <m:r>
                        <a:rPr lang="es-ES" b="0" i="0" smtClean="0">
                          <a:latin typeface="Cambria Math"/>
                        </a:rPr>
                        <m:t>−</m:t>
                      </m:r>
                      <m:sSup>
                        <m:sSupPr>
                          <m:ctrlPr>
                            <a:rPr lang="es-ES" b="0" i="1" smtClean="0">
                              <a:latin typeface="Cambria Math"/>
                            </a:rPr>
                          </m:ctrlPr>
                        </m:sSupPr>
                        <m:e>
                          <m:r>
                            <m:rPr>
                              <m:sty m:val="p"/>
                            </m:rPr>
                            <a:rPr lang="es-ES" b="0" i="0" smtClean="0">
                              <a:latin typeface="Cambria Math"/>
                            </a:rPr>
                            <m:t>e</m:t>
                          </m:r>
                        </m:e>
                        <m:sup>
                          <m:r>
                            <a:rPr lang="es-ES" b="0" i="1" smtClean="0">
                              <a:latin typeface="Cambria Math"/>
                            </a:rPr>
                            <m:t>−</m:t>
                          </m:r>
                          <m:sSub>
                            <m:sSubPr>
                              <m:ctrlPr>
                                <a:rPr lang="es-ES" i="1">
                                  <a:latin typeface="Cambria Math"/>
                                </a:rPr>
                              </m:ctrlPr>
                            </m:sSubPr>
                            <m:e>
                              <m:r>
                                <m:rPr>
                                  <m:sty m:val="p"/>
                                </m:rPr>
                                <a:rPr lang="es-ES">
                                  <a:latin typeface="Cambria Math"/>
                                </a:rPr>
                                <m:t>k</m:t>
                              </m:r>
                            </m:e>
                            <m:sub>
                              <m:r>
                                <m:rPr>
                                  <m:sty m:val="p"/>
                                </m:rPr>
                                <a:rPr lang="es-ES">
                                  <a:latin typeface="Cambria Math"/>
                                </a:rPr>
                                <m:t>EL</m:t>
                              </m:r>
                            </m:sub>
                          </m:sSub>
                          <m:r>
                            <a:rPr lang="es-ES" b="0" i="1" smtClean="0">
                              <a:latin typeface="Cambria Math"/>
                            </a:rPr>
                            <m:t>𝑡</m:t>
                          </m:r>
                        </m:sup>
                      </m:sSup>
                      <m:r>
                        <a:rPr lang="es-ES" b="0" i="1" smtClean="0">
                          <a:latin typeface="Cambria Math"/>
                        </a:rPr>
                        <m:t>)</m:t>
                      </m:r>
                    </m:oMath>
                  </m:oMathPara>
                </a14:m>
                <a:endParaRPr lang="es-CO"/>
              </a:p>
            </p:txBody>
          </p:sp>
        </mc:Choice>
        <mc:Fallback xmlns="">
          <p:sp>
            <p:nvSpPr>
              <p:cNvPr id="6" name="5 CuadroTexto"/>
              <p:cNvSpPr txBox="1">
                <a:spLocks noRot="1" noChangeAspect="1" noMove="1" noResize="1" noEditPoints="1" noAdjustHandles="1" noChangeArrowheads="1" noChangeShapeType="1" noTextEdit="1"/>
              </p:cNvSpPr>
              <p:nvPr/>
            </p:nvSpPr>
            <p:spPr>
              <a:xfrm>
                <a:off x="3276132" y="2490859"/>
                <a:ext cx="2591735" cy="381643"/>
              </a:xfrm>
              <a:prstGeom prst="rect">
                <a:avLst/>
              </a:prstGeom>
              <a:blipFill rotWithShape="1">
                <a:blip r:embed="rId4"/>
                <a:stretch>
                  <a:fillRect b="-12903"/>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7" name="6 CuadroTexto"/>
              <p:cNvSpPr txBox="1"/>
              <p:nvPr/>
            </p:nvSpPr>
            <p:spPr>
              <a:xfrm>
                <a:off x="1763688" y="3374285"/>
                <a:ext cx="3906326" cy="7083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a:rPr>
                          </m:ctrlPr>
                        </m:sSubPr>
                        <m:e>
                          <m:r>
                            <m:rPr>
                              <m:sty m:val="p"/>
                            </m:rPr>
                            <a:rPr lang="es-ES" i="0">
                              <a:latin typeface="Cambria Math"/>
                            </a:rPr>
                            <m:t>C</m:t>
                          </m:r>
                        </m:e>
                        <m:sub>
                          <m:r>
                            <m:rPr>
                              <m:sty m:val="p"/>
                            </m:rPr>
                            <a:rPr lang="es-ES" i="0">
                              <a:latin typeface="Cambria Math"/>
                            </a:rPr>
                            <m:t>e</m:t>
                          </m:r>
                        </m:sub>
                      </m:sSub>
                      <m:r>
                        <a:rPr lang="es-ES" b="0" i="0" smtClean="0">
                          <a:latin typeface="Cambria Math"/>
                        </a:rPr>
                        <m:t>=</m:t>
                      </m:r>
                      <m:f>
                        <m:fPr>
                          <m:ctrlPr>
                            <a:rPr lang="es-ES" i="1">
                              <a:latin typeface="Cambria Math"/>
                            </a:rPr>
                          </m:ctrlPr>
                        </m:fPr>
                        <m:num>
                          <m:r>
                            <m:rPr>
                              <m:sty m:val="p"/>
                            </m:rPr>
                            <a:rPr lang="es-ES" i="0">
                              <a:latin typeface="Cambria Math"/>
                            </a:rPr>
                            <m:t>F</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sSub>
                            <m:sSubPr>
                              <m:ctrlPr>
                                <a:rPr lang="es-CO" i="1">
                                  <a:latin typeface="Cambria Math"/>
                                </a:rPr>
                              </m:ctrlPr>
                            </m:sSubPr>
                            <m:e>
                              <m:r>
                                <m:rPr>
                                  <m:sty m:val="p"/>
                                </m:rPr>
                                <a:rPr lang="es-ES" i="0">
                                  <a:latin typeface="Cambria Math"/>
                                </a:rPr>
                                <m:t>k</m:t>
                              </m:r>
                            </m:e>
                            <m:sub>
                              <m:r>
                                <m:rPr>
                                  <m:sty m:val="p"/>
                                </m:rPr>
                                <a:rPr lang="es-ES" i="0">
                                  <a:latin typeface="Cambria Math"/>
                                </a:rPr>
                                <m:t>a</m:t>
                              </m:r>
                            </m:sub>
                          </m:sSub>
                          <m:sSub>
                            <m:sSubPr>
                              <m:ctrlPr>
                                <a:rPr lang="es-CO" i="1">
                                  <a:latin typeface="Cambria Math"/>
                                </a:rPr>
                              </m:ctrlPr>
                            </m:sSubPr>
                            <m:e>
                              <m:r>
                                <m:rPr>
                                  <m:sty m:val="p"/>
                                </m:rPr>
                                <a:rPr lang="es-ES" i="0">
                                  <a:latin typeface="Cambria Math"/>
                                </a:rPr>
                                <m:t>C</m:t>
                              </m:r>
                            </m:e>
                            <m:sub>
                              <m:r>
                                <a:rPr lang="es-ES" i="0">
                                  <a:latin typeface="Cambria Math"/>
                                </a:rPr>
                                <m:t>0</m:t>
                              </m:r>
                            </m:sub>
                          </m:sSub>
                          <m:sSup>
                            <m:sSupPr>
                              <m:ctrlPr>
                                <a:rPr lang="es-CO" i="1">
                                  <a:latin typeface="Cambria Math"/>
                                </a:rPr>
                              </m:ctrlPr>
                            </m:sSupPr>
                            <m:e>
                              <m:r>
                                <m:rPr>
                                  <m:sty m:val="p"/>
                                </m:rPr>
                                <a:rPr lang="es-ES" i="0">
                                  <a:latin typeface="Cambria Math"/>
                                </a:rPr>
                                <m:t>e</m:t>
                              </m:r>
                            </m:e>
                            <m:sup>
                              <m:r>
                                <a:rPr lang="es-ES" i="0">
                                  <a:latin typeface="Cambria Math"/>
                                </a:rPr>
                                <m:t>−</m:t>
                              </m:r>
                              <m:sSub>
                                <m:sSubPr>
                                  <m:ctrlPr>
                                    <a:rPr lang="es-CO" i="1">
                                      <a:latin typeface="Cambria Math"/>
                                    </a:rPr>
                                  </m:ctrlPr>
                                </m:sSubPr>
                                <m:e>
                                  <m:r>
                                    <m:rPr>
                                      <m:sty m:val="p"/>
                                    </m:rPr>
                                    <a:rPr lang="es-ES" i="0">
                                      <a:latin typeface="Cambria Math"/>
                                    </a:rPr>
                                    <m:t>k</m:t>
                                  </m:r>
                                </m:e>
                                <m:sub>
                                  <m:r>
                                    <m:rPr>
                                      <m:sty m:val="p"/>
                                    </m:rPr>
                                    <a:rPr lang="es-ES" i="0">
                                      <a:latin typeface="Cambria Math"/>
                                    </a:rPr>
                                    <m:t>a</m:t>
                                  </m:r>
                                </m:sub>
                              </m:sSub>
                              <m:r>
                                <m:rPr>
                                  <m:sty m:val="p"/>
                                </m:rPr>
                                <a:rPr lang="es-ES" i="0">
                                  <a:latin typeface="Cambria Math"/>
                                </a:rPr>
                                <m:t>t</m:t>
                              </m:r>
                            </m:sup>
                          </m:sSup>
                        </m:num>
                        <m:den>
                          <m:sSub>
                            <m:sSubPr>
                              <m:ctrlPr>
                                <a:rPr lang="es-ES" i="1">
                                  <a:latin typeface="Cambria Math"/>
                                </a:rPr>
                              </m:ctrlPr>
                            </m:sSubPr>
                            <m:e>
                              <m:r>
                                <m:rPr>
                                  <m:sty m:val="p"/>
                                </m:rPr>
                                <a:rPr lang="es-ES" i="0">
                                  <a:latin typeface="Cambria Math"/>
                                </a:rPr>
                                <m:t>k</m:t>
                              </m:r>
                            </m:e>
                            <m:sub>
                              <m:r>
                                <m:rPr>
                                  <m:sty m:val="p"/>
                                </m:rPr>
                                <a:rPr lang="es-ES" i="0">
                                  <a:latin typeface="Cambria Math"/>
                                </a:rPr>
                                <m:t>EL</m:t>
                              </m:r>
                            </m:sub>
                          </m:sSub>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den>
                      </m:f>
                      <m:r>
                        <a:rPr lang="es-ES" b="0" i="0" smtClean="0">
                          <a:latin typeface="Cambria Math"/>
                        </a:rPr>
                        <m:t>(</m:t>
                      </m:r>
                      <m:sSup>
                        <m:sSupPr>
                          <m:ctrlPr>
                            <a:rPr lang="es-ES" b="0" i="1" smtClean="0">
                              <a:latin typeface="Cambria Math"/>
                            </a:rPr>
                          </m:ctrlPr>
                        </m:sSupPr>
                        <m:e>
                          <m:r>
                            <m:rPr>
                              <m:sty m:val="p"/>
                            </m:rPr>
                            <a:rPr lang="es-ES" b="0" i="0" smtClean="0">
                              <a:latin typeface="Cambria Math"/>
                            </a:rPr>
                            <m:t>e</m:t>
                          </m:r>
                        </m:e>
                        <m:sup>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m:rPr>
                              <m:sty m:val="p"/>
                            </m:rPr>
                            <a:rPr lang="es-ES" b="0" i="0" smtClean="0">
                              <a:latin typeface="Cambria Math"/>
                            </a:rPr>
                            <m:t>t</m:t>
                          </m:r>
                        </m:sup>
                      </m:sSup>
                      <m:r>
                        <a:rPr lang="es-ES" b="0" i="0" smtClean="0">
                          <a:latin typeface="Cambria Math"/>
                        </a:rPr>
                        <m:t>−</m:t>
                      </m:r>
                      <m:sSup>
                        <m:sSupPr>
                          <m:ctrlPr>
                            <a:rPr lang="es-ES" b="0" i="1" smtClean="0">
                              <a:latin typeface="Cambria Math"/>
                            </a:rPr>
                          </m:ctrlPr>
                        </m:sSupPr>
                        <m:e>
                          <m:r>
                            <m:rPr>
                              <m:sty m:val="p"/>
                            </m:rPr>
                            <a:rPr lang="es-ES" b="0" i="0" smtClean="0">
                              <a:latin typeface="Cambria Math"/>
                            </a:rPr>
                            <m:t>e</m:t>
                          </m:r>
                        </m:e>
                        <m:sup>
                          <m:r>
                            <a:rPr lang="es-ES" b="0" i="0" smtClean="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EL</m:t>
                              </m:r>
                            </m:sub>
                          </m:sSub>
                          <m:r>
                            <m:rPr>
                              <m:sty m:val="p"/>
                            </m:rPr>
                            <a:rPr lang="es-ES" b="0" i="0" smtClean="0">
                              <a:latin typeface="Cambria Math"/>
                            </a:rPr>
                            <m:t>t</m:t>
                          </m:r>
                        </m:sup>
                      </m:sSup>
                      <m:r>
                        <a:rPr lang="es-ES" b="0" i="0" smtClean="0">
                          <a:latin typeface="Cambria Math"/>
                        </a:rPr>
                        <m:t>)</m:t>
                      </m:r>
                    </m:oMath>
                  </m:oMathPara>
                </a14:m>
                <a:endParaRPr lang="es-CO"/>
              </a:p>
            </p:txBody>
          </p:sp>
        </mc:Choice>
        <mc:Fallback>
          <p:sp>
            <p:nvSpPr>
              <p:cNvPr id="7" name="6 CuadroTexto"/>
              <p:cNvSpPr txBox="1">
                <a:spLocks noRot="1" noChangeAspect="1" noMove="1" noResize="1" noEditPoints="1" noAdjustHandles="1" noChangeArrowheads="1" noChangeShapeType="1" noTextEdit="1"/>
              </p:cNvSpPr>
              <p:nvPr/>
            </p:nvSpPr>
            <p:spPr>
              <a:xfrm>
                <a:off x="1763688" y="3374285"/>
                <a:ext cx="3906326" cy="708335"/>
              </a:xfrm>
              <a:prstGeom prst="rect">
                <a:avLst/>
              </a:prstGeom>
              <a:blipFill rotWithShape="1">
                <a:blip r:embed="rId5"/>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3" name="2 CuadroTexto"/>
              <p:cNvSpPr txBox="1"/>
              <p:nvPr/>
            </p:nvSpPr>
            <p:spPr>
              <a:xfrm>
                <a:off x="2238407" y="4437112"/>
                <a:ext cx="4667187" cy="1328733"/>
              </a:xfrm>
              <a:prstGeom prst="roundRect">
                <a:avLst/>
              </a:prstGeom>
              <a:solidFill>
                <a:srgbClr val="9BBB59">
                  <a:alpha val="10196"/>
                </a:srgbClr>
              </a:solidFill>
              <a:ln>
                <a:solidFill>
                  <a:schemeClr val="accent3"/>
                </a:solidFill>
              </a:ln>
              <a:effectLst>
                <a:outerShdw blurRad="152400" dist="317500" dir="5400000" sx="90000" sy="-19000" rotWithShape="0">
                  <a:prstClr val="black">
                    <a:alpha val="15000"/>
                  </a:prstClr>
                </a:outerShdw>
              </a:effectLst>
            </p:spPr>
            <p:txBody>
              <a:bodyPr wrap="none" rtlCol="0">
                <a:spAutoFit/>
              </a:bodyPr>
              <a:lstStyle/>
              <a:p>
                <a:pPr/>
                <a14:m>
                  <m:oMathPara xmlns:m="http://schemas.openxmlformats.org/officeDocument/2006/math">
                    <m:oMathParaPr>
                      <m:jc m:val="center"/>
                    </m:oMathParaPr>
                    <m:oMath xmlns:m="http://schemas.openxmlformats.org/officeDocument/2006/math">
                      <m:r>
                        <m:rPr>
                          <m:sty m:val="p"/>
                        </m:rPr>
                        <a:rPr lang="es-ES" b="0" i="0" smtClean="0">
                          <a:latin typeface="Cambria Math"/>
                        </a:rPr>
                        <m:t>E</m:t>
                      </m:r>
                      <m:r>
                        <a:rPr lang="es-ES" b="0" i="0" smtClean="0">
                          <a:latin typeface="Cambria Math"/>
                        </a:rPr>
                        <m:t>=</m:t>
                      </m:r>
                      <m:f>
                        <m:fPr>
                          <m:ctrlPr>
                            <a:rPr lang="es-ES" b="0" i="1" smtClean="0">
                              <a:latin typeface="Cambria Math"/>
                            </a:rPr>
                          </m:ctrlPr>
                        </m:fPr>
                        <m:num>
                          <m:sSub>
                            <m:sSubPr>
                              <m:ctrlPr>
                                <a:rPr lang="es-ES" b="0" i="1" smtClean="0">
                                  <a:latin typeface="Cambria Math"/>
                                </a:rPr>
                              </m:ctrlPr>
                            </m:sSubPr>
                            <m:e>
                              <m:r>
                                <m:rPr>
                                  <m:sty m:val="p"/>
                                </m:rPr>
                                <a:rPr lang="es-ES" b="0" i="0" smtClean="0">
                                  <a:latin typeface="Cambria Math"/>
                                </a:rPr>
                                <m:t>E</m:t>
                              </m:r>
                            </m:e>
                            <m:sub>
                              <m:r>
                                <m:rPr>
                                  <m:sty m:val="p"/>
                                </m:rPr>
                                <a:rPr lang="es-ES" b="0" i="0" smtClean="0">
                                  <a:latin typeface="Cambria Math"/>
                                </a:rPr>
                                <m:t>max</m:t>
                              </m:r>
                            </m:sub>
                          </m:sSub>
                          <m:f>
                            <m:fPr>
                              <m:ctrlPr>
                                <a:rPr lang="es-ES" i="1">
                                  <a:latin typeface="Cambria Math"/>
                                </a:rPr>
                              </m:ctrlPr>
                            </m:fPr>
                            <m:num>
                              <m:r>
                                <m:rPr>
                                  <m:sty m:val="p"/>
                                </m:rPr>
                                <a:rPr lang="es-ES" i="0">
                                  <a:latin typeface="Cambria Math"/>
                                </a:rPr>
                                <m:t>F</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sSub>
                                <m:sSubPr>
                                  <m:ctrlPr>
                                    <a:rPr lang="es-CO" i="1">
                                      <a:latin typeface="Cambria Math"/>
                                    </a:rPr>
                                  </m:ctrlPr>
                                </m:sSubPr>
                                <m:e>
                                  <m:r>
                                    <m:rPr>
                                      <m:sty m:val="p"/>
                                    </m:rPr>
                                    <a:rPr lang="es-ES" i="0">
                                      <a:latin typeface="Cambria Math"/>
                                    </a:rPr>
                                    <m:t>k</m:t>
                                  </m:r>
                                </m:e>
                                <m:sub>
                                  <m:r>
                                    <m:rPr>
                                      <m:sty m:val="p"/>
                                    </m:rPr>
                                    <a:rPr lang="es-ES" i="0">
                                      <a:latin typeface="Cambria Math"/>
                                    </a:rPr>
                                    <m:t>a</m:t>
                                  </m:r>
                                </m:sub>
                              </m:sSub>
                              <m:sSub>
                                <m:sSubPr>
                                  <m:ctrlPr>
                                    <a:rPr lang="es-CO" i="1">
                                      <a:latin typeface="Cambria Math"/>
                                    </a:rPr>
                                  </m:ctrlPr>
                                </m:sSubPr>
                                <m:e>
                                  <m:r>
                                    <m:rPr>
                                      <m:sty m:val="p"/>
                                    </m:rPr>
                                    <a:rPr lang="es-ES" i="0">
                                      <a:latin typeface="Cambria Math"/>
                                    </a:rPr>
                                    <m:t>C</m:t>
                                  </m:r>
                                </m:e>
                                <m:sub>
                                  <m:r>
                                    <a:rPr lang="es-ES" i="0">
                                      <a:latin typeface="Cambria Math"/>
                                    </a:rPr>
                                    <m:t>0</m:t>
                                  </m:r>
                                </m:sub>
                              </m:sSub>
                              <m:sSup>
                                <m:sSupPr>
                                  <m:ctrlPr>
                                    <a:rPr lang="es-CO" i="1">
                                      <a:latin typeface="Cambria Math"/>
                                    </a:rPr>
                                  </m:ctrlPr>
                                </m:sSupPr>
                                <m:e>
                                  <m:r>
                                    <m:rPr>
                                      <m:sty m:val="p"/>
                                    </m:rPr>
                                    <a:rPr lang="es-ES" i="0">
                                      <a:latin typeface="Cambria Math"/>
                                    </a:rPr>
                                    <m:t>e</m:t>
                                  </m:r>
                                </m:e>
                                <m:sup>
                                  <m:r>
                                    <a:rPr lang="es-ES" i="0">
                                      <a:latin typeface="Cambria Math"/>
                                    </a:rPr>
                                    <m:t>−</m:t>
                                  </m:r>
                                  <m:sSub>
                                    <m:sSubPr>
                                      <m:ctrlPr>
                                        <a:rPr lang="es-CO" i="1">
                                          <a:latin typeface="Cambria Math"/>
                                        </a:rPr>
                                      </m:ctrlPr>
                                    </m:sSubPr>
                                    <m:e>
                                      <m:r>
                                        <m:rPr>
                                          <m:sty m:val="p"/>
                                        </m:rPr>
                                        <a:rPr lang="es-ES" i="0">
                                          <a:latin typeface="Cambria Math"/>
                                        </a:rPr>
                                        <m:t>k</m:t>
                                      </m:r>
                                    </m:e>
                                    <m:sub>
                                      <m:r>
                                        <m:rPr>
                                          <m:sty m:val="p"/>
                                        </m:rPr>
                                        <a:rPr lang="es-ES" i="0">
                                          <a:latin typeface="Cambria Math"/>
                                        </a:rPr>
                                        <m:t>a</m:t>
                                      </m:r>
                                    </m:sub>
                                  </m:sSub>
                                  <m:r>
                                    <m:rPr>
                                      <m:sty m:val="p"/>
                                    </m:rPr>
                                    <a:rPr lang="es-ES" i="0">
                                      <a:latin typeface="Cambria Math"/>
                                    </a:rPr>
                                    <m:t>t</m:t>
                                  </m:r>
                                </m:sup>
                              </m:sSup>
                            </m:num>
                            <m:den>
                              <m:sSub>
                                <m:sSubPr>
                                  <m:ctrlPr>
                                    <a:rPr lang="es-ES" i="1">
                                      <a:latin typeface="Cambria Math"/>
                                    </a:rPr>
                                  </m:ctrlPr>
                                </m:sSubPr>
                                <m:e>
                                  <m:r>
                                    <m:rPr>
                                      <m:sty m:val="p"/>
                                    </m:rPr>
                                    <a:rPr lang="es-ES" i="0">
                                      <a:latin typeface="Cambria Math"/>
                                    </a:rPr>
                                    <m:t>k</m:t>
                                  </m:r>
                                </m:e>
                                <m:sub>
                                  <m:r>
                                    <m:rPr>
                                      <m:sty m:val="p"/>
                                    </m:rPr>
                                    <a:rPr lang="es-ES" i="0">
                                      <a:latin typeface="Cambria Math"/>
                                    </a:rPr>
                                    <m:t>EL</m:t>
                                  </m:r>
                                </m:sub>
                              </m:sSub>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den>
                          </m:f>
                          <m:r>
                            <a:rPr lang="es-ES" i="0">
                              <a:latin typeface="Cambria Math"/>
                            </a:rPr>
                            <m:t>(</m:t>
                          </m:r>
                          <m:sSup>
                            <m:sSupPr>
                              <m:ctrlPr>
                                <a:rPr lang="es-ES" i="1">
                                  <a:latin typeface="Cambria Math"/>
                                </a:rPr>
                              </m:ctrlPr>
                            </m:sSupPr>
                            <m:e>
                              <m:r>
                                <m:rPr>
                                  <m:sty m:val="p"/>
                                </m:rPr>
                                <a:rPr lang="es-ES" i="0">
                                  <a:latin typeface="Cambria Math"/>
                                </a:rPr>
                                <m:t>e</m:t>
                              </m:r>
                            </m:e>
                            <m:sup>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m:rPr>
                                  <m:sty m:val="p"/>
                                </m:rPr>
                                <a:rPr lang="es-ES" i="0">
                                  <a:latin typeface="Cambria Math"/>
                                </a:rPr>
                                <m:t>t</m:t>
                              </m:r>
                            </m:sup>
                          </m:sSup>
                          <m:r>
                            <a:rPr lang="es-ES" i="0">
                              <a:latin typeface="Cambria Math"/>
                            </a:rPr>
                            <m:t>−</m:t>
                          </m:r>
                          <m:sSup>
                            <m:sSupPr>
                              <m:ctrlPr>
                                <a:rPr lang="es-ES" i="1">
                                  <a:latin typeface="Cambria Math"/>
                                </a:rPr>
                              </m:ctrlPr>
                            </m:sSupPr>
                            <m:e>
                              <m:r>
                                <m:rPr>
                                  <m:sty m:val="p"/>
                                </m:rPr>
                                <a:rPr lang="es-ES" i="0">
                                  <a:latin typeface="Cambria Math"/>
                                </a:rPr>
                                <m:t>e</m:t>
                              </m:r>
                            </m:e>
                            <m:sup>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EL</m:t>
                                  </m:r>
                                </m:sub>
                              </m:sSub>
                              <m:r>
                                <m:rPr>
                                  <m:sty m:val="p"/>
                                </m:rPr>
                                <a:rPr lang="es-ES" i="0">
                                  <a:latin typeface="Cambria Math"/>
                                </a:rPr>
                                <m:t>t</m:t>
                              </m:r>
                            </m:sup>
                          </m:sSup>
                          <m:r>
                            <a:rPr lang="es-ES" i="0">
                              <a:latin typeface="Cambria Math"/>
                            </a:rPr>
                            <m:t>)</m:t>
                          </m:r>
                          <m:r>
                            <m:rPr>
                              <m:nor/>
                            </m:rPr>
                            <a:rPr lang="es-CO"/>
                            <m:t> </m:t>
                          </m:r>
                        </m:num>
                        <m:den>
                          <m:sSub>
                            <m:sSubPr>
                              <m:ctrlPr>
                                <a:rPr lang="es-ES" b="0" i="1" smtClean="0">
                                  <a:latin typeface="Cambria Math"/>
                                </a:rPr>
                              </m:ctrlPr>
                            </m:sSubPr>
                            <m:e>
                              <m:r>
                                <m:rPr>
                                  <m:sty m:val="p"/>
                                </m:rPr>
                                <a:rPr lang="es-ES" b="0" i="0" smtClean="0">
                                  <a:latin typeface="Cambria Math"/>
                                </a:rPr>
                                <m:t>EC</m:t>
                              </m:r>
                            </m:e>
                            <m:sub>
                              <m:r>
                                <a:rPr lang="es-ES" b="0" i="0" smtClean="0">
                                  <a:latin typeface="Cambria Math"/>
                                </a:rPr>
                                <m:t>50</m:t>
                              </m:r>
                            </m:sub>
                          </m:sSub>
                          <m:r>
                            <a:rPr lang="es-ES" b="0" i="0" smtClean="0">
                              <a:latin typeface="Cambria Math"/>
                            </a:rPr>
                            <m:t>+</m:t>
                          </m:r>
                          <m:f>
                            <m:fPr>
                              <m:ctrlPr>
                                <a:rPr lang="es-ES" i="1">
                                  <a:latin typeface="Cambria Math"/>
                                </a:rPr>
                              </m:ctrlPr>
                            </m:fPr>
                            <m:num>
                              <m:r>
                                <m:rPr>
                                  <m:sty m:val="p"/>
                                </m:rPr>
                                <a:rPr lang="es-ES" i="0">
                                  <a:latin typeface="Cambria Math"/>
                                </a:rPr>
                                <m:t>F</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sSub>
                                <m:sSubPr>
                                  <m:ctrlPr>
                                    <a:rPr lang="es-CO" i="1">
                                      <a:latin typeface="Cambria Math"/>
                                    </a:rPr>
                                  </m:ctrlPr>
                                </m:sSubPr>
                                <m:e>
                                  <m:r>
                                    <m:rPr>
                                      <m:sty m:val="p"/>
                                    </m:rPr>
                                    <a:rPr lang="es-ES" i="0">
                                      <a:latin typeface="Cambria Math"/>
                                    </a:rPr>
                                    <m:t>k</m:t>
                                  </m:r>
                                </m:e>
                                <m:sub>
                                  <m:r>
                                    <m:rPr>
                                      <m:sty m:val="p"/>
                                    </m:rPr>
                                    <a:rPr lang="es-ES" i="0">
                                      <a:latin typeface="Cambria Math"/>
                                    </a:rPr>
                                    <m:t>a</m:t>
                                  </m:r>
                                </m:sub>
                              </m:sSub>
                              <m:sSub>
                                <m:sSubPr>
                                  <m:ctrlPr>
                                    <a:rPr lang="es-CO" i="1">
                                      <a:latin typeface="Cambria Math"/>
                                    </a:rPr>
                                  </m:ctrlPr>
                                </m:sSubPr>
                                <m:e>
                                  <m:r>
                                    <m:rPr>
                                      <m:sty m:val="p"/>
                                    </m:rPr>
                                    <a:rPr lang="es-ES" i="0">
                                      <a:latin typeface="Cambria Math"/>
                                    </a:rPr>
                                    <m:t>C</m:t>
                                  </m:r>
                                </m:e>
                                <m:sub>
                                  <m:r>
                                    <a:rPr lang="es-ES" i="0">
                                      <a:latin typeface="Cambria Math"/>
                                    </a:rPr>
                                    <m:t>0</m:t>
                                  </m:r>
                                </m:sub>
                              </m:sSub>
                              <m:sSup>
                                <m:sSupPr>
                                  <m:ctrlPr>
                                    <a:rPr lang="es-CO" i="1">
                                      <a:latin typeface="Cambria Math"/>
                                    </a:rPr>
                                  </m:ctrlPr>
                                </m:sSupPr>
                                <m:e>
                                  <m:r>
                                    <m:rPr>
                                      <m:sty m:val="p"/>
                                    </m:rPr>
                                    <a:rPr lang="es-ES" i="0">
                                      <a:latin typeface="Cambria Math"/>
                                    </a:rPr>
                                    <m:t>e</m:t>
                                  </m:r>
                                </m:e>
                                <m:sup>
                                  <m:r>
                                    <a:rPr lang="es-ES" i="0">
                                      <a:latin typeface="Cambria Math"/>
                                    </a:rPr>
                                    <m:t>−</m:t>
                                  </m:r>
                                  <m:sSub>
                                    <m:sSubPr>
                                      <m:ctrlPr>
                                        <a:rPr lang="es-CO" i="1">
                                          <a:latin typeface="Cambria Math"/>
                                        </a:rPr>
                                      </m:ctrlPr>
                                    </m:sSubPr>
                                    <m:e>
                                      <m:r>
                                        <m:rPr>
                                          <m:sty m:val="p"/>
                                        </m:rPr>
                                        <a:rPr lang="es-ES" i="0">
                                          <a:latin typeface="Cambria Math"/>
                                        </a:rPr>
                                        <m:t>k</m:t>
                                      </m:r>
                                    </m:e>
                                    <m:sub>
                                      <m:r>
                                        <m:rPr>
                                          <m:sty m:val="p"/>
                                        </m:rPr>
                                        <a:rPr lang="es-ES" i="0">
                                          <a:latin typeface="Cambria Math"/>
                                        </a:rPr>
                                        <m:t>a</m:t>
                                      </m:r>
                                    </m:sub>
                                  </m:sSub>
                                  <m:r>
                                    <m:rPr>
                                      <m:sty m:val="p"/>
                                    </m:rPr>
                                    <a:rPr lang="es-ES" i="0">
                                      <a:latin typeface="Cambria Math"/>
                                    </a:rPr>
                                    <m:t>t</m:t>
                                  </m:r>
                                </m:sup>
                              </m:sSup>
                            </m:num>
                            <m:den>
                              <m:sSub>
                                <m:sSubPr>
                                  <m:ctrlPr>
                                    <a:rPr lang="es-ES" i="1">
                                      <a:latin typeface="Cambria Math"/>
                                    </a:rPr>
                                  </m:ctrlPr>
                                </m:sSubPr>
                                <m:e>
                                  <m:r>
                                    <m:rPr>
                                      <m:sty m:val="p"/>
                                    </m:rPr>
                                    <a:rPr lang="es-ES" i="0">
                                      <a:latin typeface="Cambria Math"/>
                                    </a:rPr>
                                    <m:t>k</m:t>
                                  </m:r>
                                </m:e>
                                <m:sub>
                                  <m:r>
                                    <m:rPr>
                                      <m:sty m:val="p"/>
                                    </m:rPr>
                                    <a:rPr lang="es-ES" i="0">
                                      <a:latin typeface="Cambria Math"/>
                                    </a:rPr>
                                    <m:t>EL</m:t>
                                  </m:r>
                                </m:sub>
                              </m:sSub>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den>
                          </m:f>
                          <m:r>
                            <a:rPr lang="es-ES" i="0">
                              <a:latin typeface="Cambria Math"/>
                            </a:rPr>
                            <m:t>(</m:t>
                          </m:r>
                          <m:sSup>
                            <m:sSupPr>
                              <m:ctrlPr>
                                <a:rPr lang="es-ES" i="1">
                                  <a:latin typeface="Cambria Math"/>
                                </a:rPr>
                              </m:ctrlPr>
                            </m:sSupPr>
                            <m:e>
                              <m:r>
                                <m:rPr>
                                  <m:sty m:val="p"/>
                                </m:rPr>
                                <a:rPr lang="es-ES" i="0">
                                  <a:latin typeface="Cambria Math"/>
                                </a:rPr>
                                <m:t>e</m:t>
                              </m:r>
                            </m:e>
                            <m:sup>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m:rPr>
                                  <m:sty m:val="p"/>
                                </m:rPr>
                                <a:rPr lang="es-ES" i="0">
                                  <a:latin typeface="Cambria Math"/>
                                </a:rPr>
                                <m:t>t</m:t>
                              </m:r>
                            </m:sup>
                          </m:sSup>
                          <m:r>
                            <a:rPr lang="es-ES" i="0">
                              <a:latin typeface="Cambria Math"/>
                            </a:rPr>
                            <m:t>−</m:t>
                          </m:r>
                          <m:sSup>
                            <m:sSupPr>
                              <m:ctrlPr>
                                <a:rPr lang="es-ES" i="1">
                                  <a:latin typeface="Cambria Math"/>
                                </a:rPr>
                              </m:ctrlPr>
                            </m:sSupPr>
                            <m:e>
                              <m:r>
                                <m:rPr>
                                  <m:sty m:val="p"/>
                                </m:rPr>
                                <a:rPr lang="es-ES" i="0">
                                  <a:latin typeface="Cambria Math"/>
                                </a:rPr>
                                <m:t>e</m:t>
                              </m:r>
                            </m:e>
                            <m:sup>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EL</m:t>
                                  </m:r>
                                </m:sub>
                              </m:sSub>
                              <m:r>
                                <m:rPr>
                                  <m:sty m:val="p"/>
                                </m:rPr>
                                <a:rPr lang="es-ES" i="0">
                                  <a:latin typeface="Cambria Math"/>
                                </a:rPr>
                                <m:t>t</m:t>
                              </m:r>
                            </m:sup>
                          </m:sSup>
                          <m:r>
                            <a:rPr lang="es-ES" i="0">
                              <a:latin typeface="Cambria Math"/>
                            </a:rPr>
                            <m:t>)</m:t>
                          </m:r>
                          <m:r>
                            <m:rPr>
                              <m:nor/>
                            </m:rPr>
                            <a:rPr lang="es-CO"/>
                            <m:t> </m:t>
                          </m:r>
                        </m:den>
                      </m:f>
                    </m:oMath>
                  </m:oMathPara>
                </a14:m>
                <a:endParaRPr lang="es-CO"/>
              </a:p>
            </p:txBody>
          </p:sp>
        </mc:Choice>
        <mc:Fallback>
          <p:sp>
            <p:nvSpPr>
              <p:cNvPr id="3" name="2 CuadroTexto"/>
              <p:cNvSpPr txBox="1">
                <a:spLocks noRot="1" noChangeAspect="1" noMove="1" noResize="1" noEditPoints="1" noAdjustHandles="1" noChangeArrowheads="1" noChangeShapeType="1" noTextEdit="1"/>
              </p:cNvSpPr>
              <p:nvPr/>
            </p:nvSpPr>
            <p:spPr>
              <a:xfrm>
                <a:off x="2238407" y="4437112"/>
                <a:ext cx="4667187" cy="1328733"/>
              </a:xfrm>
              <a:prstGeom prst="roundRect">
                <a:avLst/>
              </a:prstGeom>
              <a:blipFill rotWithShape="1">
                <a:blip r:embed="rId6"/>
                <a:stretch>
                  <a:fillRect/>
                </a:stretch>
              </a:blipFill>
              <a:ln>
                <a:solidFill>
                  <a:schemeClr val="accent3"/>
                </a:solidFill>
              </a:ln>
              <a:effectLst>
                <a:outerShdw blurRad="152400" dist="317500" dir="5400000" sx="90000" sy="-19000" rotWithShape="0">
                  <a:prstClr val="black">
                    <a:alpha val="15000"/>
                  </a:prstClr>
                </a:outerShdw>
              </a:effectLst>
            </p:spPr>
            <p:txBody>
              <a:bodyPr/>
              <a:lstStyle/>
              <a:p>
                <a:r>
                  <a:rPr lang="es-CO">
                    <a:noFill/>
                  </a:rPr>
                  <a:t> </a:t>
                </a:r>
              </a:p>
            </p:txBody>
          </p:sp>
        </mc:Fallback>
      </mc:AlternateContent>
      <p:sp>
        <p:nvSpPr>
          <p:cNvPr id="4" name="3 CuadroTexto"/>
          <p:cNvSpPr txBox="1"/>
          <p:nvPr/>
        </p:nvSpPr>
        <p:spPr>
          <a:xfrm>
            <a:off x="6300192" y="3466842"/>
            <a:ext cx="2370403" cy="523220"/>
          </a:xfrm>
          <a:prstGeom prst="rect">
            <a:avLst/>
          </a:prstGeom>
          <a:noFill/>
        </p:spPr>
        <p:txBody>
          <a:bodyPr wrap="square" rtlCol="0">
            <a:spAutoFit/>
          </a:bodyPr>
          <a:lstStyle/>
          <a:p>
            <a:r>
              <a:rPr lang="es-ES" sz="1400" b="1" smtClean="0"/>
              <a:t>Modelo PK con absorción y compartimento de efectos</a:t>
            </a:r>
            <a:endParaRPr lang="es-CO" sz="1400" b="1"/>
          </a:p>
        </p:txBody>
      </p:sp>
    </p:spTree>
    <p:extLst>
      <p:ext uri="{BB962C8B-B14F-4D97-AF65-F5344CB8AC3E}">
        <p14:creationId xmlns:p14="http://schemas.microsoft.com/office/powerpoint/2010/main" val="3989880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de Compartimento de Efectos </a:t>
            </a:r>
            <a:r>
              <a:rPr lang="es-ES" sz="2800" b="1" smtClean="0">
                <a:solidFill>
                  <a:schemeClr val="bg1"/>
                </a:solidFill>
              </a:rPr>
              <a:t>(5)</a:t>
            </a:r>
            <a:endParaRPr lang="es-CO" sz="2800" b="1">
              <a:solidFill>
                <a:schemeClr val="bg1"/>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54" y="1196752"/>
            <a:ext cx="7393078" cy="385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369793" y="5050820"/>
            <a:ext cx="8172401" cy="523220"/>
          </a:xfrm>
          <a:prstGeom prst="rect">
            <a:avLst/>
          </a:prstGeom>
          <a:noFill/>
        </p:spPr>
        <p:txBody>
          <a:bodyPr wrap="square" rtlCol="0">
            <a:spAutoFit/>
          </a:bodyPr>
          <a:lstStyle/>
          <a:p>
            <a:r>
              <a:rPr lang="es-ES" sz="1400" smtClean="0"/>
              <a:t>Perfiles temporales de concentración-respuesta simulado obtenidos usando un modelo de compartimento de efectos para describir la influencia de K</a:t>
            </a:r>
            <a:r>
              <a:rPr lang="es-ES" sz="1400" baseline="-25000" smtClean="0"/>
              <a:t>e0</a:t>
            </a:r>
            <a:r>
              <a:rPr lang="es-ES" sz="1400" smtClean="0"/>
              <a:t>. que es la constante de velocidad de retraso distribucional.</a:t>
            </a:r>
            <a:endParaRPr lang="es-CO" sz="1400"/>
          </a:p>
        </p:txBody>
      </p:sp>
      <p:sp>
        <p:nvSpPr>
          <p:cNvPr id="7" name="6 Rectángulo"/>
          <p:cNvSpPr/>
          <p:nvPr/>
        </p:nvSpPr>
        <p:spPr>
          <a:xfrm>
            <a:off x="369793" y="5949280"/>
            <a:ext cx="8138901" cy="46166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spTree>
    <p:extLst>
      <p:ext uri="{BB962C8B-B14F-4D97-AF65-F5344CB8AC3E}">
        <p14:creationId xmlns:p14="http://schemas.microsoft.com/office/powerpoint/2010/main" val="846663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 de Compartimento de Efectos </a:t>
            </a:r>
            <a:r>
              <a:rPr lang="es-ES" sz="2800" b="1" smtClean="0">
                <a:solidFill>
                  <a:schemeClr val="bg1"/>
                </a:solidFill>
              </a:rPr>
              <a:t>(6)</a:t>
            </a:r>
            <a:endParaRPr lang="es-CO" sz="2800" b="1">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2776"/>
            <a:ext cx="4752528" cy="3504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5786765" y="1772816"/>
            <a:ext cx="3227106" cy="578882"/>
          </a:xfrm>
          <a:prstGeom prst="roundRect">
            <a:avLst/>
          </a:prstGeom>
          <a:solidFill>
            <a:srgbClr val="002060">
              <a:alpha val="5098"/>
            </a:srgbClr>
          </a:solidFill>
          <a:ln>
            <a:solidFill>
              <a:srgbClr val="002060"/>
            </a:solidFill>
          </a:ln>
        </p:spPr>
        <p:txBody>
          <a:bodyPr wrap="square" rtlCol="0">
            <a:spAutoFit/>
          </a:bodyPr>
          <a:lstStyle/>
          <a:p>
            <a:pPr algn="ctr"/>
            <a:r>
              <a:rPr lang="es-ES" sz="1400" smtClean="0"/>
              <a:t>Fenómeno de </a:t>
            </a:r>
            <a:r>
              <a:rPr lang="es-ES" sz="1400" b="1" smtClean="0"/>
              <a:t>histéresis</a:t>
            </a:r>
            <a:r>
              <a:rPr lang="es-ES" sz="1400" smtClean="0"/>
              <a:t> en sentido levógiro, debido al retraso distribucional.</a:t>
            </a:r>
            <a:endParaRPr lang="es-CO" sz="1400"/>
          </a:p>
        </p:txBody>
      </p:sp>
      <p:sp>
        <p:nvSpPr>
          <p:cNvPr id="6" name="5 Rectángulo"/>
          <p:cNvSpPr/>
          <p:nvPr/>
        </p:nvSpPr>
        <p:spPr>
          <a:xfrm>
            <a:off x="369793" y="5949280"/>
            <a:ext cx="8138901" cy="46166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sp>
        <p:nvSpPr>
          <p:cNvPr id="8" name="7 Redondear rectángulo de esquina diagonal"/>
          <p:cNvSpPr/>
          <p:nvPr/>
        </p:nvSpPr>
        <p:spPr>
          <a:xfrm>
            <a:off x="1973549" y="5225198"/>
            <a:ext cx="5196903" cy="646986"/>
          </a:xfrm>
          <a:prstGeom prst="round2DiagRect">
            <a:avLst/>
          </a:prstGeom>
          <a:solidFill>
            <a:srgbClr val="F79646">
              <a:alpha val="21176"/>
            </a:srgbClr>
          </a:solidFill>
          <a:ln>
            <a:solidFill>
              <a:schemeClr val="accent6">
                <a:lumMod val="75000"/>
              </a:schemeClr>
            </a:solidFill>
          </a:ln>
        </p:spPr>
        <p:txBody>
          <a:bodyPr wrap="square">
            <a:spAutoFit/>
          </a:bodyPr>
          <a:lstStyle/>
          <a:p>
            <a:pPr algn="ctr"/>
            <a:r>
              <a:rPr lang="es-ES" sz="1600" smtClean="0"/>
              <a:t>El </a:t>
            </a:r>
            <a:r>
              <a:rPr lang="es-ES" sz="1600" b="1" smtClean="0"/>
              <a:t>tiempo de pico</a:t>
            </a:r>
            <a:r>
              <a:rPr lang="es-ES" sz="1600" smtClean="0"/>
              <a:t> en efecto farmacológico y su </a:t>
            </a:r>
            <a:r>
              <a:rPr lang="es-ES" sz="1600" b="1" smtClean="0"/>
              <a:t>valor máximo</a:t>
            </a:r>
            <a:r>
              <a:rPr lang="es-ES" sz="1600" smtClean="0"/>
              <a:t> no dependen de la dosis administrada al paciente.</a:t>
            </a:r>
            <a:endParaRPr lang="es-CO" sz="1600"/>
          </a:p>
        </p:txBody>
      </p:sp>
      <p:pic>
        <p:nvPicPr>
          <p:cNvPr id="1029" name="Picture 5" descr="Image result for anticlockwi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443" y="2667359"/>
            <a:ext cx="1047750" cy="99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052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3200" b="1" smtClean="0">
                <a:solidFill>
                  <a:schemeClr val="bg1"/>
                </a:solidFill>
              </a:rPr>
              <a:t>Utilidad de Modelos PK-PD</a:t>
            </a:r>
            <a:endParaRPr lang="es-CO" sz="3200" b="1">
              <a:solidFill>
                <a:schemeClr val="bg1"/>
              </a:solidFill>
            </a:endParaRPr>
          </a:p>
        </p:txBody>
      </p:sp>
      <p:sp>
        <p:nvSpPr>
          <p:cNvPr id="3" name="2 Marcador de contenido"/>
          <p:cNvSpPr>
            <a:spLocks noGrp="1"/>
          </p:cNvSpPr>
          <p:nvPr>
            <p:ph idx="1"/>
          </p:nvPr>
        </p:nvSpPr>
        <p:spPr>
          <a:xfrm>
            <a:off x="3275856" y="1600200"/>
            <a:ext cx="5554960" cy="4781127"/>
          </a:xfrm>
        </p:spPr>
        <p:txBody>
          <a:bodyPr>
            <a:normAutofit/>
          </a:bodyPr>
          <a:lstStyle/>
          <a:p>
            <a:pPr marL="457200" indent="-457200">
              <a:buFont typeface="+mj-lt"/>
              <a:buAutoNum type="arabicPeriod"/>
            </a:pPr>
            <a:r>
              <a:rPr lang="es-ES" sz="2000" smtClean="0"/>
              <a:t>Determinar régimenes de dosificación para alcanzar concentraciones en plasma con seguridad y eficacia óptima.</a:t>
            </a:r>
          </a:p>
          <a:p>
            <a:pPr marL="457200" indent="-457200">
              <a:buFont typeface="+mj-lt"/>
              <a:buAutoNum type="arabicPeriod"/>
            </a:pPr>
            <a:endParaRPr lang="es-ES" sz="2000" smtClean="0"/>
          </a:p>
          <a:p>
            <a:pPr marL="457200" indent="-457200">
              <a:buFont typeface="+mj-lt"/>
              <a:buAutoNum type="arabicPeriod"/>
            </a:pPr>
            <a:r>
              <a:rPr lang="es-ES" sz="2000" smtClean="0"/>
              <a:t>Conocer el balance riesgo-beneficio de un fármaco en particular.</a:t>
            </a:r>
          </a:p>
          <a:p>
            <a:pPr marL="457200" indent="-457200">
              <a:buFont typeface="+mj-lt"/>
              <a:buAutoNum type="arabicPeriod"/>
            </a:pPr>
            <a:endParaRPr lang="es-ES" sz="2000" smtClean="0"/>
          </a:p>
          <a:p>
            <a:pPr marL="457200" indent="-457200">
              <a:buFont typeface="+mj-lt"/>
              <a:buAutoNum type="arabicPeriod"/>
            </a:pPr>
            <a:r>
              <a:rPr lang="es-ES" sz="2000" smtClean="0"/>
              <a:t>Predecir la seguridad y eficacia que tendrá un fármaco en un ensayo clínico controlado desde un diseño de estudio.</a:t>
            </a:r>
          </a:p>
          <a:p>
            <a:pPr marL="457200" indent="-457200">
              <a:buFont typeface="+mj-lt"/>
              <a:buAutoNum type="arabicPeriod"/>
            </a:pPr>
            <a:endParaRPr lang="es-ES" sz="2000" smtClean="0"/>
          </a:p>
          <a:p>
            <a:pPr marL="457200" indent="-457200">
              <a:buFont typeface="+mj-lt"/>
              <a:buAutoNum type="arabicPeriod"/>
            </a:pPr>
            <a:r>
              <a:rPr lang="es-ES" sz="2000" smtClean="0"/>
              <a:t>Entender la relación entre componentes de un sistema fisiológico y relacionarlo con la respuesta farmacológica.</a:t>
            </a:r>
            <a:endParaRPr lang="es-CO" sz="2000"/>
          </a:p>
        </p:txBody>
      </p:sp>
      <p:pic>
        <p:nvPicPr>
          <p:cNvPr id="4098" name="Picture 2" descr="Image result for tool icon"/>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576" y="2708920"/>
            <a:ext cx="1894027" cy="173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379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400" b="1" smtClean="0">
                <a:solidFill>
                  <a:schemeClr val="bg1"/>
                </a:solidFill>
              </a:rPr>
              <a:t>Respuesta farmacológica tiempo dependiente</a:t>
            </a:r>
            <a:endParaRPr lang="es-CO" sz="2400" b="1">
              <a:solidFill>
                <a:schemeClr val="bg1"/>
              </a:solidFill>
            </a:endParaRPr>
          </a:p>
        </p:txBody>
      </p:sp>
      <p:pic>
        <p:nvPicPr>
          <p:cNvPr id="8" name="7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28658" y="1556792"/>
            <a:ext cx="5886684" cy="3701008"/>
          </a:xfrm>
        </p:spPr>
      </p:pic>
      <p:sp>
        <p:nvSpPr>
          <p:cNvPr id="9" name="8 CuadroTexto"/>
          <p:cNvSpPr txBox="1"/>
          <p:nvPr/>
        </p:nvSpPr>
        <p:spPr>
          <a:xfrm>
            <a:off x="2483768" y="5473928"/>
            <a:ext cx="4176464" cy="646986"/>
          </a:xfrm>
          <a:prstGeom prst="roundRect">
            <a:avLst/>
          </a:prstGeom>
          <a:solidFill>
            <a:srgbClr val="9BBB59">
              <a:alpha val="10196"/>
            </a:srgbClr>
          </a:solidFill>
          <a:ln>
            <a:solidFill>
              <a:schemeClr val="accent3"/>
            </a:solidFill>
          </a:ln>
        </p:spPr>
        <p:txBody>
          <a:bodyPr wrap="square" rtlCol="0">
            <a:spAutoFit/>
          </a:bodyPr>
          <a:lstStyle/>
          <a:p>
            <a:pPr algn="ctr"/>
            <a:r>
              <a:rPr lang="es-ES" sz="1600" smtClean="0"/>
              <a:t>Estas se caracterizan por la presentación de un fenómeno de histéresis en sentido dextrógiro.</a:t>
            </a:r>
            <a:endParaRPr lang="es-CO" sz="1600"/>
          </a:p>
        </p:txBody>
      </p:sp>
    </p:spTree>
    <p:extLst>
      <p:ext uri="{BB962C8B-B14F-4D97-AF65-F5344CB8AC3E}">
        <p14:creationId xmlns:p14="http://schemas.microsoft.com/office/powerpoint/2010/main" val="117068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400" b="1">
                <a:solidFill>
                  <a:schemeClr val="bg1"/>
                </a:solidFill>
              </a:rPr>
              <a:t>Respuesta farmacológica tiempo </a:t>
            </a:r>
            <a:r>
              <a:rPr lang="es-ES" sz="2400" b="1" smtClean="0">
                <a:solidFill>
                  <a:schemeClr val="bg1"/>
                </a:solidFill>
              </a:rPr>
              <a:t>dependiente (2)</a:t>
            </a:r>
            <a:endParaRPr lang="es-CO" sz="2400" b="1">
              <a:solidFill>
                <a:schemeClr val="bg1"/>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3601" y="1412776"/>
            <a:ext cx="4936671" cy="3456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287524" y="5157192"/>
            <a:ext cx="8568952" cy="646331"/>
          </a:xfrm>
          <a:prstGeom prst="rect">
            <a:avLst/>
          </a:prstGeom>
          <a:noFill/>
        </p:spPr>
        <p:txBody>
          <a:bodyPr wrap="square" rtlCol="0">
            <a:spAutoFit/>
          </a:bodyPr>
          <a:lstStyle/>
          <a:p>
            <a:pPr algn="just"/>
            <a:r>
              <a:rPr lang="es-ES" sz="1200" smtClean="0"/>
              <a:t>Respuesta en señal SEF de EEG a concentraciones cambiantes de fentanilo (A) y alfentanilo (B). Los gráficos son de datos provenientes de pacientes tras la administración de una infusión de fármaco rápida. El tiempo es indicado por la flechas. La histéresis dextrógira indica una demora significativa entre la sangre y el sitio del efecto. </a:t>
            </a:r>
            <a:endParaRPr lang="es-CO" sz="1200"/>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38" y="2816195"/>
            <a:ext cx="1317245" cy="190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8431" y="2971466"/>
            <a:ext cx="1224136" cy="175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2 Rectángulo"/>
          <p:cNvSpPr/>
          <p:nvPr/>
        </p:nvSpPr>
        <p:spPr>
          <a:xfrm>
            <a:off x="369793" y="5949280"/>
            <a:ext cx="8138901" cy="46166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pic>
        <p:nvPicPr>
          <p:cNvPr id="14" name="Picture 6" descr="Image result for clockwi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05" y="1502237"/>
            <a:ext cx="957709" cy="90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489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400" b="1">
                <a:solidFill>
                  <a:schemeClr val="bg1"/>
                </a:solidFill>
              </a:rPr>
              <a:t>Respuesta farmacológica tiempo dependiente </a:t>
            </a:r>
            <a:r>
              <a:rPr lang="es-ES" sz="2400" b="1" smtClean="0">
                <a:solidFill>
                  <a:schemeClr val="bg1"/>
                </a:solidFill>
              </a:rPr>
              <a:t>(3)</a:t>
            </a:r>
            <a:endParaRPr lang="es-CO" sz="2400" b="1">
              <a:solidFill>
                <a:schemeClr val="bg1"/>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5723" y="1772816"/>
            <a:ext cx="3952554"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369792" y="5157192"/>
            <a:ext cx="8138901" cy="584775"/>
          </a:xfrm>
          <a:prstGeom prst="rect">
            <a:avLst/>
          </a:prstGeom>
          <a:noFill/>
        </p:spPr>
        <p:txBody>
          <a:bodyPr wrap="square" rtlCol="0">
            <a:spAutoFit/>
          </a:bodyPr>
          <a:lstStyle/>
          <a:p>
            <a:pPr algn="just"/>
            <a:r>
              <a:rPr lang="es-ES" sz="1600" smtClean="0"/>
              <a:t>Giro de histéresis dextrógiro típico para tolerancia visto tras administracion intranasal de cocacína relacionado al grado de euforia experimentado</a:t>
            </a:r>
            <a:endParaRPr lang="es-CO" sz="1600"/>
          </a:p>
        </p:txBody>
      </p:sp>
      <p:sp>
        <p:nvSpPr>
          <p:cNvPr id="6" name="5 Rectángulo"/>
          <p:cNvSpPr/>
          <p:nvPr/>
        </p:nvSpPr>
        <p:spPr>
          <a:xfrm>
            <a:off x="369793" y="5949280"/>
            <a:ext cx="8138901" cy="46166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68967" b="83910"/>
          <a:stretch/>
        </p:blipFill>
        <p:spPr bwMode="auto">
          <a:xfrm>
            <a:off x="6804248" y="2852936"/>
            <a:ext cx="2054343" cy="1296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descr="Image result for clockw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2701719"/>
            <a:ext cx="1080120" cy="102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796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5800" y="2747963"/>
            <a:ext cx="7772400" cy="1362075"/>
          </a:xfrm>
        </p:spPr>
        <p:txBody>
          <a:bodyPr/>
          <a:lstStyle/>
          <a:p>
            <a:pPr algn="ctr"/>
            <a:r>
              <a:rPr lang="es-ES" cap="none" smtClean="0">
                <a:solidFill>
                  <a:srgbClr val="FF0000"/>
                </a:solidFill>
              </a:rPr>
              <a:t>Modelos PK-PD de Respuesta Indirecta</a:t>
            </a:r>
            <a:endParaRPr lang="es-CO" cap="none">
              <a:solidFill>
                <a:srgbClr val="FF0000"/>
              </a:solidFill>
            </a:endParaRPr>
          </a:p>
        </p:txBody>
      </p:sp>
    </p:spTree>
    <p:extLst>
      <p:ext uri="{BB962C8B-B14F-4D97-AF65-F5344CB8AC3E}">
        <p14:creationId xmlns:p14="http://schemas.microsoft.com/office/powerpoint/2010/main" val="7312847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Modelo de Respuesta Indirecta</a:t>
            </a:r>
            <a:endParaRPr lang="es-CO" sz="2800" b="1">
              <a:solidFill>
                <a:schemeClr val="bg1"/>
              </a:solidFill>
            </a:endParaRPr>
          </a:p>
        </p:txBody>
      </p:sp>
      <p:sp>
        <p:nvSpPr>
          <p:cNvPr id="4" name="3 Marcador de contenido"/>
          <p:cNvSpPr>
            <a:spLocks noGrp="1"/>
          </p:cNvSpPr>
          <p:nvPr>
            <p:ph idx="1"/>
          </p:nvPr>
        </p:nvSpPr>
        <p:spPr>
          <a:xfrm>
            <a:off x="323528" y="1268760"/>
            <a:ext cx="8214084" cy="820688"/>
          </a:xfrm>
          <a:prstGeom prst="cube">
            <a:avLst/>
          </a:prstGeom>
          <a:solidFill>
            <a:srgbClr val="C6D9F1">
              <a:alpha val="10196"/>
            </a:srgbClr>
          </a:solidFill>
          <a:ln>
            <a:solidFill>
              <a:schemeClr val="tx2"/>
            </a:solidFill>
          </a:ln>
        </p:spPr>
        <p:txBody>
          <a:bodyPr>
            <a:noAutofit/>
          </a:bodyPr>
          <a:lstStyle/>
          <a:p>
            <a:pPr marL="0" indent="0" algn="ctr">
              <a:buNone/>
            </a:pPr>
            <a:r>
              <a:rPr lang="es-ES" sz="1500" smtClean="0"/>
              <a:t>En muchas ocasiones un efecto farmacológico que presenta una demora, en comparación con las concentraciones en el perfil plasmáticos, no se puede describir por un comportamiento de efectos.</a:t>
            </a:r>
            <a:endParaRPr lang="es-CO" sz="1500"/>
          </a:p>
        </p:txBody>
      </p:sp>
      <p:sp>
        <p:nvSpPr>
          <p:cNvPr id="5" name="3 Marcador de contenido"/>
          <p:cNvSpPr txBox="1">
            <a:spLocks/>
          </p:cNvSpPr>
          <p:nvPr/>
        </p:nvSpPr>
        <p:spPr>
          <a:xfrm>
            <a:off x="1874286" y="2420888"/>
            <a:ext cx="5112568" cy="864095"/>
          </a:xfrm>
          <a:prstGeom prst="foldedCorner">
            <a:avLst/>
          </a:prstGeom>
          <a:solidFill>
            <a:srgbClr val="FFFF00">
              <a:alpha val="38039"/>
            </a:srgbClr>
          </a:solidFill>
          <a:ln>
            <a:solidFill>
              <a:srgbClr val="FFC000"/>
            </a:solid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s-ES" sz="1500" smtClean="0"/>
              <a:t>En una </a:t>
            </a:r>
            <a:r>
              <a:rPr lang="es-ES" sz="1500" b="1" smtClean="0"/>
              <a:t>respuesta farmacológica indirecta</a:t>
            </a:r>
            <a:r>
              <a:rPr lang="es-ES" sz="1500" smtClean="0"/>
              <a:t>, el fármaco puede activar un receptor que afecte la producción o degradación de un compuesto endógeno que sí afecta la respuesta.</a:t>
            </a:r>
            <a:endParaRPr lang="es-CO" sz="1500"/>
          </a:p>
        </p:txBody>
      </p:sp>
      <mc:AlternateContent xmlns:mc="http://schemas.openxmlformats.org/markup-compatibility/2006" xmlns:a14="http://schemas.microsoft.com/office/drawing/2010/main">
        <mc:Choice Requires="a14">
          <p:sp>
            <p:nvSpPr>
              <p:cNvPr id="3" name="2 CuadroTexto"/>
              <p:cNvSpPr txBox="1"/>
              <p:nvPr/>
            </p:nvSpPr>
            <p:spPr>
              <a:xfrm>
                <a:off x="3234121" y="3816948"/>
                <a:ext cx="2374176" cy="676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2000" b="0" i="1" smtClean="0">
                              <a:latin typeface="Cambria Math"/>
                            </a:rPr>
                          </m:ctrlPr>
                        </m:fPr>
                        <m:num>
                          <m:r>
                            <m:rPr>
                              <m:sty m:val="p"/>
                            </m:rPr>
                            <a:rPr lang="es-ES" sz="2000" b="0" i="0" smtClean="0">
                              <a:latin typeface="Cambria Math"/>
                            </a:rPr>
                            <m:t>dR</m:t>
                          </m:r>
                        </m:num>
                        <m:den>
                          <m:r>
                            <m:rPr>
                              <m:sty m:val="p"/>
                            </m:rPr>
                            <a:rPr lang="es-ES" sz="2000" b="0" i="0" smtClean="0">
                              <a:latin typeface="Cambria Math"/>
                            </a:rPr>
                            <m:t>dt</m:t>
                          </m:r>
                        </m:den>
                      </m:f>
                      <m:r>
                        <a:rPr lang="es-ES" sz="2000" b="0" i="0" smtClean="0">
                          <a:latin typeface="Cambria Math"/>
                        </a:rPr>
                        <m:t>=</m:t>
                      </m:r>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in</m:t>
                          </m:r>
                        </m:sub>
                      </m:sSub>
                      <m:r>
                        <a:rPr lang="es-ES" sz="2000" b="0" i="0" smtClean="0">
                          <a:latin typeface="Cambria Math"/>
                        </a:rPr>
                        <m:t>−</m:t>
                      </m:r>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out</m:t>
                          </m:r>
                        </m:sub>
                      </m:sSub>
                      <m:r>
                        <a:rPr lang="es-ES" sz="2000" b="0" i="0" smtClean="0">
                          <a:latin typeface="Cambria Math"/>
                        </a:rPr>
                        <m:t>·</m:t>
                      </m:r>
                      <m:r>
                        <m:rPr>
                          <m:sty m:val="p"/>
                        </m:rPr>
                        <a:rPr lang="es-ES" sz="2000" b="0" i="0" smtClean="0">
                          <a:latin typeface="Cambria Math"/>
                        </a:rPr>
                        <m:t>R</m:t>
                      </m:r>
                    </m:oMath>
                  </m:oMathPara>
                </a14:m>
                <a:endParaRPr lang="es-CO" sz="2000"/>
              </a:p>
            </p:txBody>
          </p:sp>
        </mc:Choice>
        <mc:Fallback xmlns="">
          <p:sp>
            <p:nvSpPr>
              <p:cNvPr id="3" name="2 CuadroTexto"/>
              <p:cNvSpPr txBox="1">
                <a:spLocks noRot="1" noChangeAspect="1" noMove="1" noResize="1" noEditPoints="1" noAdjustHandles="1" noChangeArrowheads="1" noChangeShapeType="1" noTextEdit="1"/>
              </p:cNvSpPr>
              <p:nvPr/>
            </p:nvSpPr>
            <p:spPr>
              <a:xfrm>
                <a:off x="3234121" y="3816948"/>
                <a:ext cx="2374176" cy="676660"/>
              </a:xfrm>
              <a:prstGeom prst="rect">
                <a:avLst/>
              </a:prstGeom>
              <a:blipFill rotWithShape="1">
                <a:blip r:embed="rId3"/>
                <a:stretch>
                  <a:fillRect/>
                </a:stretch>
              </a:blipFill>
            </p:spPr>
            <p:txBody>
              <a:bodyPr/>
              <a:lstStyle/>
              <a:p>
                <a:r>
                  <a:rPr lang="es-CO">
                    <a:noFill/>
                  </a:rPr>
                  <a:t> </a:t>
                </a:r>
              </a:p>
            </p:txBody>
          </p:sp>
        </mc:Fallback>
      </mc:AlternateContent>
      <p:sp>
        <p:nvSpPr>
          <p:cNvPr id="6" name="5 Rectángulo redondeado"/>
          <p:cNvSpPr/>
          <p:nvPr/>
        </p:nvSpPr>
        <p:spPr>
          <a:xfrm>
            <a:off x="3923928" y="3816948"/>
            <a:ext cx="506642" cy="764180"/>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Rectángulo redondeado"/>
          <p:cNvSpPr/>
          <p:nvPr/>
        </p:nvSpPr>
        <p:spPr>
          <a:xfrm>
            <a:off x="4621236" y="3816948"/>
            <a:ext cx="506642" cy="764180"/>
          </a:xfrm>
          <a:prstGeom prst="round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CuadroTexto"/>
          <p:cNvSpPr txBox="1"/>
          <p:nvPr/>
        </p:nvSpPr>
        <p:spPr>
          <a:xfrm>
            <a:off x="2512519" y="4941168"/>
            <a:ext cx="4118963" cy="1077218"/>
          </a:xfrm>
          <a:prstGeom prst="rect">
            <a:avLst/>
          </a:prstGeom>
          <a:noFill/>
        </p:spPr>
        <p:txBody>
          <a:bodyPr wrap="square" rtlCol="0">
            <a:spAutoFit/>
          </a:bodyPr>
          <a:lstStyle/>
          <a:p>
            <a:r>
              <a:rPr lang="es-ES" sz="1500" b="1" smtClean="0"/>
              <a:t>Modelo I</a:t>
            </a:r>
            <a:r>
              <a:rPr lang="es-CO" sz="1500" smtClean="0"/>
              <a:t> - Inhibición de la producción (</a:t>
            </a:r>
            <a:r>
              <a:rPr lang="es-ES" sz="1600" smtClean="0"/>
              <a:t>k</a:t>
            </a:r>
            <a:r>
              <a:rPr lang="es-ES" sz="1600" baseline="-25000" smtClean="0"/>
              <a:t>in</a:t>
            </a:r>
            <a:r>
              <a:rPr lang="es-CO" sz="1500" smtClean="0"/>
              <a:t>)</a:t>
            </a:r>
          </a:p>
          <a:p>
            <a:r>
              <a:rPr lang="es-ES" sz="1500" b="1"/>
              <a:t>Modelo </a:t>
            </a:r>
            <a:r>
              <a:rPr lang="es-ES" sz="1500" b="1" smtClean="0"/>
              <a:t>II</a:t>
            </a:r>
            <a:r>
              <a:rPr lang="es-ES" sz="1500" smtClean="0"/>
              <a:t> </a:t>
            </a:r>
            <a:r>
              <a:rPr lang="es-CO" sz="1500" smtClean="0"/>
              <a:t>- </a:t>
            </a:r>
            <a:r>
              <a:rPr lang="es-CO" sz="1500"/>
              <a:t>Inhibición de la </a:t>
            </a:r>
            <a:r>
              <a:rPr lang="es-CO" sz="1500" smtClean="0"/>
              <a:t>degradación</a:t>
            </a:r>
            <a:r>
              <a:rPr lang="es-ES" sz="1600"/>
              <a:t> (k</a:t>
            </a:r>
            <a:r>
              <a:rPr lang="es-ES" sz="1600" baseline="-25000"/>
              <a:t>out</a:t>
            </a:r>
            <a:r>
              <a:rPr lang="es-ES" sz="1600" smtClean="0"/>
              <a:t>)</a:t>
            </a:r>
            <a:endParaRPr lang="es-CO" sz="1500"/>
          </a:p>
          <a:p>
            <a:r>
              <a:rPr lang="es-ES" sz="1500" b="1" smtClean="0"/>
              <a:t>Modelo III</a:t>
            </a:r>
            <a:r>
              <a:rPr lang="es-CO" sz="1500" smtClean="0"/>
              <a:t> - Estimulación de </a:t>
            </a:r>
            <a:r>
              <a:rPr lang="es-CO" sz="1500"/>
              <a:t>la </a:t>
            </a:r>
            <a:r>
              <a:rPr lang="es-CO" sz="1500" smtClean="0"/>
              <a:t>producción (</a:t>
            </a:r>
            <a:r>
              <a:rPr lang="es-ES" sz="1600" smtClean="0"/>
              <a:t>k</a:t>
            </a:r>
            <a:r>
              <a:rPr lang="es-ES" sz="1600" baseline="-25000" smtClean="0"/>
              <a:t>in</a:t>
            </a:r>
            <a:r>
              <a:rPr lang="es-CO" sz="1500" smtClean="0"/>
              <a:t>)</a:t>
            </a:r>
            <a:endParaRPr lang="es-CO" sz="1500"/>
          </a:p>
          <a:p>
            <a:r>
              <a:rPr lang="es-ES" sz="1500" b="1"/>
              <a:t>Modelo </a:t>
            </a:r>
            <a:r>
              <a:rPr lang="es-ES" sz="1500" b="1" smtClean="0"/>
              <a:t>IV</a:t>
            </a:r>
            <a:r>
              <a:rPr lang="es-ES" sz="1500" smtClean="0"/>
              <a:t> -</a:t>
            </a:r>
            <a:r>
              <a:rPr lang="es-CO" sz="1500" smtClean="0"/>
              <a:t> Estimulación de </a:t>
            </a:r>
            <a:r>
              <a:rPr lang="es-CO" sz="1500"/>
              <a:t>la </a:t>
            </a:r>
            <a:r>
              <a:rPr lang="es-CO" sz="1500" smtClean="0"/>
              <a:t>degradación </a:t>
            </a:r>
            <a:r>
              <a:rPr lang="es-ES" sz="1600"/>
              <a:t>(k</a:t>
            </a:r>
            <a:r>
              <a:rPr lang="es-ES" sz="1600" baseline="-25000"/>
              <a:t>out</a:t>
            </a:r>
            <a:r>
              <a:rPr lang="es-ES" sz="1600" smtClean="0"/>
              <a:t>)</a:t>
            </a:r>
            <a:endParaRPr lang="es-CO" sz="1600"/>
          </a:p>
        </p:txBody>
      </p:sp>
      <p:sp>
        <p:nvSpPr>
          <p:cNvPr id="9" name="8 CuadroTexto"/>
          <p:cNvSpPr txBox="1"/>
          <p:nvPr/>
        </p:nvSpPr>
        <p:spPr>
          <a:xfrm>
            <a:off x="5704370" y="3978530"/>
            <a:ext cx="3250762" cy="323165"/>
          </a:xfrm>
          <a:prstGeom prst="rect">
            <a:avLst/>
          </a:prstGeom>
          <a:noFill/>
        </p:spPr>
        <p:txBody>
          <a:bodyPr wrap="none" rtlCol="0">
            <a:spAutoFit/>
          </a:bodyPr>
          <a:lstStyle/>
          <a:p>
            <a:r>
              <a:rPr lang="es-ES" sz="1500" b="1" i="1" smtClean="0"/>
              <a:t>Enfoque de modelamiento sistemático</a:t>
            </a:r>
            <a:endParaRPr lang="es-CO" sz="1500" b="1" i="1"/>
          </a:p>
        </p:txBody>
      </p:sp>
      <p:sp>
        <p:nvSpPr>
          <p:cNvPr id="10" name="9 CuadroTexto"/>
          <p:cNvSpPr txBox="1"/>
          <p:nvPr/>
        </p:nvSpPr>
        <p:spPr>
          <a:xfrm>
            <a:off x="5704370" y="4301695"/>
            <a:ext cx="3250762" cy="430887"/>
          </a:xfrm>
          <a:prstGeom prst="rect">
            <a:avLst/>
          </a:prstGeom>
          <a:noFill/>
        </p:spPr>
        <p:txBody>
          <a:bodyPr wrap="square" rtlCol="0">
            <a:spAutoFit/>
          </a:bodyPr>
          <a:lstStyle/>
          <a:p>
            <a:pPr algn="just"/>
            <a:r>
              <a:rPr lang="es-ES" sz="1100" smtClean="0"/>
              <a:t>R es la respuesta farmacológica, kin es la producción de la respuesta, y kout es la degradación de la misma.</a:t>
            </a:r>
            <a:endParaRPr lang="es-CO" sz="1100"/>
          </a:p>
        </p:txBody>
      </p:sp>
    </p:spTree>
    <p:extLst>
      <p:ext uri="{BB962C8B-B14F-4D97-AF65-F5344CB8AC3E}">
        <p14:creationId xmlns:p14="http://schemas.microsoft.com/office/powerpoint/2010/main" val="2234254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Modelos de Respuesta </a:t>
            </a:r>
            <a:r>
              <a:rPr lang="es-ES" sz="2800" b="1" smtClean="0">
                <a:solidFill>
                  <a:schemeClr val="bg1"/>
                </a:solidFill>
              </a:rPr>
              <a:t>Indirecta</a:t>
            </a:r>
            <a:br>
              <a:rPr lang="es-ES" sz="2800" b="1" smtClean="0">
                <a:solidFill>
                  <a:schemeClr val="bg1"/>
                </a:solidFill>
              </a:rPr>
            </a:br>
            <a:r>
              <a:rPr lang="es-ES" sz="2800" b="1" smtClean="0">
                <a:solidFill>
                  <a:schemeClr val="bg1"/>
                </a:solidFill>
              </a:rPr>
              <a:t>Inhibitorios </a:t>
            </a:r>
            <a:r>
              <a:rPr lang="es-ES" sz="2800" b="1">
                <a:solidFill>
                  <a:schemeClr val="bg1"/>
                </a:solidFill>
              </a:rPr>
              <a:t>(1)</a:t>
            </a:r>
            <a:endParaRPr lang="es-CO" sz="2800" b="1">
              <a:solidFill>
                <a:schemeClr val="bg1"/>
              </a:solidFill>
            </a:endParaRPr>
          </a:p>
        </p:txBody>
      </p:sp>
      <mc:AlternateContent xmlns:mc="http://schemas.openxmlformats.org/markup-compatibility/2006" xmlns:a14="http://schemas.microsoft.com/office/drawing/2010/main">
        <mc:Choice Requires="a14">
          <p:sp>
            <p:nvSpPr>
              <p:cNvPr id="3" name="2 CuadroTexto"/>
              <p:cNvSpPr txBox="1"/>
              <p:nvPr/>
            </p:nvSpPr>
            <p:spPr>
              <a:xfrm>
                <a:off x="3225702" y="1340768"/>
                <a:ext cx="2692596" cy="559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600" b="0" i="1" smtClean="0">
                              <a:latin typeface="Cambria Math"/>
                            </a:rPr>
                          </m:ctrlPr>
                        </m:fPr>
                        <m:num>
                          <m:r>
                            <m:rPr>
                              <m:sty m:val="p"/>
                            </m:rPr>
                            <a:rPr lang="es-ES" sz="1600" b="0" i="0" smtClean="0">
                              <a:latin typeface="Cambria Math"/>
                            </a:rPr>
                            <m:t>dR</m:t>
                          </m:r>
                        </m:num>
                        <m:den>
                          <m:r>
                            <m:rPr>
                              <m:sty m:val="p"/>
                            </m:rPr>
                            <a:rPr lang="es-ES" sz="1600" b="0" i="0" smtClean="0">
                              <a:latin typeface="Cambria Math"/>
                            </a:rPr>
                            <m:t>dt</m:t>
                          </m:r>
                        </m:den>
                      </m:f>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in</m:t>
                          </m:r>
                        </m:sub>
                      </m:sSub>
                      <m:r>
                        <a:rPr lang="es-ES" sz="1600" b="0" i="0" smtClean="0">
                          <a:latin typeface="Cambria Math"/>
                        </a:rPr>
                        <m:t>·</m:t>
                      </m:r>
                      <m:d>
                        <m:dPr>
                          <m:ctrlPr>
                            <a:rPr lang="es-ES" sz="1600" b="0" i="1" smtClean="0">
                              <a:latin typeface="Cambria Math"/>
                            </a:rPr>
                          </m:ctrlPr>
                        </m:dPr>
                        <m:e>
                          <m:r>
                            <a:rPr lang="es-ES" sz="1600" b="0" i="0" smtClean="0">
                              <a:latin typeface="Cambria Math"/>
                            </a:rPr>
                            <m:t>1−</m:t>
                          </m:r>
                          <m:r>
                            <m:rPr>
                              <m:sty m:val="p"/>
                            </m:rPr>
                            <a:rPr lang="es-ES" sz="1600" b="0" i="0" smtClean="0">
                              <a:latin typeface="Cambria Math"/>
                            </a:rPr>
                            <m:t>E</m:t>
                          </m:r>
                        </m:e>
                      </m:d>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out</m:t>
                          </m:r>
                        </m:sub>
                      </m:sSub>
                      <m:r>
                        <a:rPr lang="es-ES" sz="1600" b="0" i="0" smtClean="0">
                          <a:latin typeface="Cambria Math"/>
                        </a:rPr>
                        <m:t>·</m:t>
                      </m:r>
                      <m:r>
                        <m:rPr>
                          <m:sty m:val="p"/>
                        </m:rPr>
                        <a:rPr lang="es-ES" sz="1600" b="0" i="0" smtClean="0">
                          <a:latin typeface="Cambria Math"/>
                        </a:rPr>
                        <m:t>R</m:t>
                      </m:r>
                    </m:oMath>
                  </m:oMathPara>
                </a14:m>
                <a:endParaRPr lang="es-CO" sz="1600"/>
              </a:p>
            </p:txBody>
          </p:sp>
        </mc:Choice>
        <mc:Fallback xmlns="">
          <p:sp>
            <p:nvSpPr>
              <p:cNvPr id="3" name="2 CuadroTexto"/>
              <p:cNvSpPr txBox="1">
                <a:spLocks noRot="1" noChangeAspect="1" noMove="1" noResize="1" noEditPoints="1" noAdjustHandles="1" noChangeArrowheads="1" noChangeShapeType="1" noTextEdit="1"/>
              </p:cNvSpPr>
              <p:nvPr/>
            </p:nvSpPr>
            <p:spPr>
              <a:xfrm>
                <a:off x="3225702" y="1340768"/>
                <a:ext cx="2692596" cy="559961"/>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4 CuadroTexto"/>
              <p:cNvSpPr txBox="1"/>
              <p:nvPr/>
            </p:nvSpPr>
            <p:spPr>
              <a:xfrm>
                <a:off x="3225701" y="1996891"/>
                <a:ext cx="2692597" cy="559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600" b="0" i="1" smtClean="0">
                              <a:latin typeface="Cambria Math"/>
                            </a:rPr>
                          </m:ctrlPr>
                        </m:fPr>
                        <m:num>
                          <m:r>
                            <m:rPr>
                              <m:sty m:val="p"/>
                            </m:rPr>
                            <a:rPr lang="es-ES" sz="1600" b="0" i="0" smtClean="0">
                              <a:latin typeface="Cambria Math"/>
                            </a:rPr>
                            <m:t>dR</m:t>
                          </m:r>
                        </m:num>
                        <m:den>
                          <m:r>
                            <m:rPr>
                              <m:sty m:val="p"/>
                            </m:rPr>
                            <a:rPr lang="es-ES" sz="1600" b="0" i="0" smtClean="0">
                              <a:latin typeface="Cambria Math"/>
                            </a:rPr>
                            <m:t>dt</m:t>
                          </m:r>
                        </m:den>
                      </m:f>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in</m:t>
                          </m:r>
                        </m:sub>
                      </m:sSub>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out</m:t>
                          </m:r>
                        </m:sub>
                      </m:sSub>
                      <m:r>
                        <a:rPr lang="es-ES" sz="1600" b="0" i="0" smtClean="0">
                          <a:latin typeface="Cambria Math"/>
                        </a:rPr>
                        <m:t>·</m:t>
                      </m:r>
                      <m:r>
                        <m:rPr>
                          <m:sty m:val="p"/>
                        </m:rPr>
                        <a:rPr lang="es-ES" sz="1600" b="0" i="0" smtClean="0">
                          <a:latin typeface="Cambria Math"/>
                        </a:rPr>
                        <m:t>R</m:t>
                      </m:r>
                      <m:r>
                        <a:rPr lang="es-ES" sz="1600" b="0" i="0" smtClean="0">
                          <a:latin typeface="Cambria Math"/>
                        </a:rPr>
                        <m:t>·</m:t>
                      </m:r>
                      <m:d>
                        <m:dPr>
                          <m:ctrlPr>
                            <a:rPr lang="es-ES" sz="1600" i="1">
                              <a:latin typeface="Cambria Math"/>
                            </a:rPr>
                          </m:ctrlPr>
                        </m:dPr>
                        <m:e>
                          <m:r>
                            <a:rPr lang="es-ES" sz="1600">
                              <a:latin typeface="Cambria Math"/>
                            </a:rPr>
                            <m:t>1−</m:t>
                          </m:r>
                          <m:r>
                            <m:rPr>
                              <m:sty m:val="p"/>
                            </m:rPr>
                            <a:rPr lang="es-ES" sz="1600">
                              <a:latin typeface="Cambria Math"/>
                            </a:rPr>
                            <m:t>E</m:t>
                          </m:r>
                        </m:e>
                      </m:d>
                    </m:oMath>
                  </m:oMathPara>
                </a14:m>
                <a:endParaRPr lang="es-CO" sz="1600"/>
              </a:p>
            </p:txBody>
          </p:sp>
        </mc:Choice>
        <mc:Fallback xmlns="">
          <p:sp>
            <p:nvSpPr>
              <p:cNvPr id="5" name="4 CuadroTexto"/>
              <p:cNvSpPr txBox="1">
                <a:spLocks noRot="1" noChangeAspect="1" noMove="1" noResize="1" noEditPoints="1" noAdjustHandles="1" noChangeArrowheads="1" noChangeShapeType="1" noTextEdit="1"/>
              </p:cNvSpPr>
              <p:nvPr/>
            </p:nvSpPr>
            <p:spPr>
              <a:xfrm>
                <a:off x="3225701" y="1996891"/>
                <a:ext cx="2692597" cy="559961"/>
              </a:xfrm>
              <a:prstGeom prst="rect">
                <a:avLst/>
              </a:prstGeom>
              <a:blipFill rotWithShape="1">
                <a:blip r:embed="rId4"/>
                <a:stretch>
                  <a:fillRect/>
                </a:stretch>
              </a:blipFill>
            </p:spPr>
            <p:txBody>
              <a:bodyPr/>
              <a:lstStyle/>
              <a:p>
                <a:r>
                  <a:rPr lang="es-CO">
                    <a:noFill/>
                  </a:rPr>
                  <a:t> </a:t>
                </a:r>
              </a:p>
            </p:txBody>
          </p:sp>
        </mc:Fallback>
      </mc:AlternateContent>
      <p:sp>
        <p:nvSpPr>
          <p:cNvPr id="7" name="6 Elipse"/>
          <p:cNvSpPr/>
          <p:nvPr/>
        </p:nvSpPr>
        <p:spPr>
          <a:xfrm>
            <a:off x="2471673" y="2042871"/>
            <a:ext cx="504000" cy="504000"/>
          </a:xfrm>
          <a:prstGeom prst="ellipse">
            <a:avLst/>
          </a:prstGeom>
          <a:solidFill>
            <a:srgbClr val="4F81BD">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smtClean="0">
                <a:solidFill>
                  <a:schemeClr val="tx1"/>
                </a:solidFill>
              </a:rPr>
              <a:t>II</a:t>
            </a:r>
            <a:endParaRPr lang="es-CO" sz="1600" b="1">
              <a:solidFill>
                <a:schemeClr val="tx1"/>
              </a:solidFill>
            </a:endParaRPr>
          </a:p>
        </p:txBody>
      </p:sp>
      <p:sp>
        <p:nvSpPr>
          <p:cNvPr id="8" name="7 Elipse"/>
          <p:cNvSpPr/>
          <p:nvPr/>
        </p:nvSpPr>
        <p:spPr>
          <a:xfrm>
            <a:off x="2471673" y="1368748"/>
            <a:ext cx="504000" cy="504000"/>
          </a:xfrm>
          <a:prstGeom prst="ellipse">
            <a:avLst/>
          </a:prstGeom>
          <a:solidFill>
            <a:srgbClr val="4F81BD">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smtClean="0">
                <a:solidFill>
                  <a:schemeClr val="tx1"/>
                </a:solidFill>
              </a:rPr>
              <a:t>I</a:t>
            </a:r>
            <a:endParaRPr lang="es-CO" sz="1600" b="1">
              <a:solidFill>
                <a:schemeClr val="tx1"/>
              </a:solidFill>
            </a:endParaRPr>
          </a:p>
        </p:txBody>
      </p:sp>
      <p:sp>
        <p:nvSpPr>
          <p:cNvPr id="9" name="8 CuadroTexto"/>
          <p:cNvSpPr txBox="1"/>
          <p:nvPr/>
        </p:nvSpPr>
        <p:spPr>
          <a:xfrm>
            <a:off x="539552" y="2780928"/>
            <a:ext cx="4382995" cy="323165"/>
          </a:xfrm>
          <a:prstGeom prst="rect">
            <a:avLst/>
          </a:prstGeom>
          <a:noFill/>
        </p:spPr>
        <p:txBody>
          <a:bodyPr wrap="none" rtlCol="0">
            <a:spAutoFit/>
          </a:bodyPr>
          <a:lstStyle/>
          <a:p>
            <a:r>
              <a:rPr lang="es-ES" sz="1500" smtClean="0"/>
              <a:t>Donde E es una acción inhibitoria y se representa por:</a:t>
            </a:r>
            <a:endParaRPr lang="es-ES" sz="1500"/>
          </a:p>
        </p:txBody>
      </p:sp>
      <mc:AlternateContent xmlns:mc="http://schemas.openxmlformats.org/markup-compatibility/2006" xmlns:a14="http://schemas.microsoft.com/office/drawing/2010/main">
        <mc:Choice Requires="a14">
          <p:sp>
            <p:nvSpPr>
              <p:cNvPr id="10" name="9 CuadroTexto"/>
              <p:cNvSpPr txBox="1"/>
              <p:nvPr/>
            </p:nvSpPr>
            <p:spPr>
              <a:xfrm>
                <a:off x="3849174" y="3256011"/>
                <a:ext cx="1445652" cy="596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sz="1600" b="0" i="0" smtClean="0">
                          <a:latin typeface="Cambria Math"/>
                        </a:rPr>
                        <m:t>E</m:t>
                      </m:r>
                      <m:r>
                        <a:rPr lang="es-ES" sz="1600" b="0" i="0" smtClean="0">
                          <a:latin typeface="Cambria Math"/>
                        </a:rPr>
                        <m:t>=</m:t>
                      </m:r>
                      <m:f>
                        <m:fPr>
                          <m:ctrlPr>
                            <a:rPr lang="es-ES" sz="1600" b="0" i="1" smtClean="0">
                              <a:latin typeface="Cambria Math"/>
                            </a:rPr>
                          </m:ctrlPr>
                        </m:fPr>
                        <m:num>
                          <m:sSub>
                            <m:sSubPr>
                              <m:ctrlPr>
                                <a:rPr lang="es-ES" sz="1600" b="0" i="1" smtClean="0">
                                  <a:latin typeface="Cambria Math"/>
                                </a:rPr>
                              </m:ctrlPr>
                            </m:sSubPr>
                            <m:e>
                              <m:r>
                                <m:rPr>
                                  <m:sty m:val="p"/>
                                </m:rPr>
                                <a:rPr lang="es-ES" sz="1600" b="0" i="0" smtClean="0">
                                  <a:latin typeface="Cambria Math"/>
                                </a:rPr>
                                <m:t>I</m:t>
                              </m:r>
                            </m:e>
                            <m:sub>
                              <m:r>
                                <m:rPr>
                                  <m:sty m:val="p"/>
                                </m:rPr>
                                <a:rPr lang="es-ES" sz="1600" b="0" i="0" smtClean="0">
                                  <a:latin typeface="Cambria Math"/>
                                </a:rPr>
                                <m:t>max</m:t>
                              </m:r>
                            </m:sub>
                          </m:sSub>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C</m:t>
                              </m:r>
                            </m:e>
                            <m:sub>
                              <m:r>
                                <m:rPr>
                                  <m:sty m:val="p"/>
                                </m:rPr>
                                <a:rPr lang="es-ES" sz="1600" b="0" i="0" smtClean="0">
                                  <a:latin typeface="Cambria Math"/>
                                </a:rPr>
                                <m:t>P</m:t>
                              </m:r>
                            </m:sub>
                          </m:sSub>
                        </m:num>
                        <m:den>
                          <m:sSub>
                            <m:sSubPr>
                              <m:ctrlPr>
                                <a:rPr lang="es-ES" sz="1600" b="0" i="1" smtClean="0">
                                  <a:latin typeface="Cambria Math"/>
                                </a:rPr>
                              </m:ctrlPr>
                            </m:sSubPr>
                            <m:e>
                              <m:r>
                                <m:rPr>
                                  <m:sty m:val="p"/>
                                </m:rPr>
                                <a:rPr lang="es-ES" sz="1600" b="0" i="0" smtClean="0">
                                  <a:latin typeface="Cambria Math"/>
                                </a:rPr>
                                <m:t>IC</m:t>
                              </m:r>
                            </m:e>
                            <m:sub>
                              <m:r>
                                <a:rPr lang="es-ES" sz="1600" b="0" i="0" smtClean="0">
                                  <a:latin typeface="Cambria Math"/>
                                </a:rPr>
                                <m:t>50</m:t>
                              </m:r>
                            </m:sub>
                          </m:sSub>
                          <m:r>
                            <a:rPr lang="es-ES" sz="1600" b="0" i="0" smtClean="0">
                              <a:latin typeface="Cambria Math"/>
                            </a:rPr>
                            <m:t>+</m:t>
                          </m:r>
                          <m:sSub>
                            <m:sSubPr>
                              <m:ctrlPr>
                                <a:rPr lang="es-ES" sz="1600" i="1">
                                  <a:latin typeface="Cambria Math"/>
                                </a:rPr>
                              </m:ctrlPr>
                            </m:sSubPr>
                            <m:e>
                              <m:r>
                                <m:rPr>
                                  <m:sty m:val="p"/>
                                </m:rPr>
                                <a:rPr lang="es-ES" sz="1600" i="0">
                                  <a:latin typeface="Cambria Math"/>
                                </a:rPr>
                                <m:t>C</m:t>
                              </m:r>
                            </m:e>
                            <m:sub>
                              <m:r>
                                <m:rPr>
                                  <m:sty m:val="p"/>
                                </m:rPr>
                                <a:rPr lang="es-ES" sz="1600" i="0">
                                  <a:latin typeface="Cambria Math"/>
                                </a:rPr>
                                <m:t>P</m:t>
                              </m:r>
                            </m:sub>
                          </m:sSub>
                        </m:den>
                      </m:f>
                    </m:oMath>
                  </m:oMathPara>
                </a14:m>
                <a:endParaRPr lang="es-CO" sz="1600"/>
              </a:p>
            </p:txBody>
          </p:sp>
        </mc:Choice>
        <mc:Fallback xmlns="">
          <p:sp>
            <p:nvSpPr>
              <p:cNvPr id="10" name="9 CuadroTexto"/>
              <p:cNvSpPr txBox="1">
                <a:spLocks noRot="1" noChangeAspect="1" noMove="1" noResize="1" noEditPoints="1" noAdjustHandles="1" noChangeArrowheads="1" noChangeShapeType="1" noTextEdit="1"/>
              </p:cNvSpPr>
              <p:nvPr/>
            </p:nvSpPr>
            <p:spPr>
              <a:xfrm>
                <a:off x="3849174" y="3256011"/>
                <a:ext cx="1445652" cy="596766"/>
              </a:xfrm>
              <a:prstGeom prst="rect">
                <a:avLst/>
              </a:prstGeom>
              <a:blipFill rotWithShape="1">
                <a:blip r:embed="rId5"/>
                <a:stretch>
                  <a:fillRect/>
                </a:stretch>
              </a:blipFill>
            </p:spPr>
            <p:txBody>
              <a:bodyPr/>
              <a:lstStyle/>
              <a:p>
                <a:r>
                  <a:rPr lang="es-CO">
                    <a:noFill/>
                  </a:rPr>
                  <a:t> </a:t>
                </a:r>
              </a:p>
            </p:txBody>
          </p:sp>
        </mc:Fallback>
      </mc:AlternateContent>
      <p:sp>
        <p:nvSpPr>
          <p:cNvPr id="11" name="10 CuadroTexto"/>
          <p:cNvSpPr txBox="1"/>
          <p:nvPr/>
        </p:nvSpPr>
        <p:spPr>
          <a:xfrm>
            <a:off x="539552" y="3846446"/>
            <a:ext cx="784382" cy="323165"/>
          </a:xfrm>
          <a:prstGeom prst="rect">
            <a:avLst/>
          </a:prstGeom>
          <a:noFill/>
        </p:spPr>
        <p:txBody>
          <a:bodyPr wrap="none" rtlCol="0">
            <a:spAutoFit/>
          </a:bodyPr>
          <a:lstStyle/>
          <a:p>
            <a:r>
              <a:rPr lang="es-ES" sz="1500" smtClean="0"/>
              <a:t>Por tal: </a:t>
            </a:r>
            <a:endParaRPr lang="es-ES" sz="1500"/>
          </a:p>
        </p:txBody>
      </p:sp>
      <mc:AlternateContent xmlns:mc="http://schemas.openxmlformats.org/markup-compatibility/2006" xmlns:a14="http://schemas.microsoft.com/office/drawing/2010/main">
        <mc:Choice Requires="a14">
          <p:sp>
            <p:nvSpPr>
              <p:cNvPr id="12" name="11 CuadroTexto"/>
              <p:cNvSpPr txBox="1"/>
              <p:nvPr/>
            </p:nvSpPr>
            <p:spPr>
              <a:xfrm>
                <a:off x="3225701" y="4149080"/>
                <a:ext cx="3467103" cy="6455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600" b="0" i="1" smtClean="0">
                              <a:latin typeface="Cambria Math"/>
                            </a:rPr>
                          </m:ctrlPr>
                        </m:fPr>
                        <m:num>
                          <m:r>
                            <m:rPr>
                              <m:sty m:val="p"/>
                            </m:rPr>
                            <a:rPr lang="es-ES" sz="1600" b="0" i="0" smtClean="0">
                              <a:latin typeface="Cambria Math"/>
                            </a:rPr>
                            <m:t>dR</m:t>
                          </m:r>
                        </m:num>
                        <m:den>
                          <m:r>
                            <m:rPr>
                              <m:sty m:val="p"/>
                            </m:rPr>
                            <a:rPr lang="es-ES" sz="1600" b="0" i="0" smtClean="0">
                              <a:latin typeface="Cambria Math"/>
                            </a:rPr>
                            <m:t>dt</m:t>
                          </m:r>
                        </m:den>
                      </m:f>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in</m:t>
                          </m:r>
                        </m:sub>
                      </m:sSub>
                      <m:r>
                        <a:rPr lang="es-ES" sz="1600" b="0" i="0" smtClean="0">
                          <a:latin typeface="Cambria Math"/>
                        </a:rPr>
                        <m:t>·</m:t>
                      </m:r>
                      <m:d>
                        <m:dPr>
                          <m:ctrlPr>
                            <a:rPr lang="es-ES" sz="1600" b="0" i="1" smtClean="0">
                              <a:latin typeface="Cambria Math"/>
                            </a:rPr>
                          </m:ctrlPr>
                        </m:dPr>
                        <m:e>
                          <m:r>
                            <a:rPr lang="es-ES" sz="1600" b="0" i="0" smtClean="0">
                              <a:latin typeface="Cambria Math"/>
                            </a:rPr>
                            <m:t>1−</m:t>
                          </m:r>
                          <m:f>
                            <m:fPr>
                              <m:ctrlPr>
                                <a:rPr lang="es-ES" sz="1600" i="1">
                                  <a:latin typeface="Cambria Math"/>
                                </a:rPr>
                              </m:ctrlPr>
                            </m:fPr>
                            <m:num>
                              <m:sSub>
                                <m:sSubPr>
                                  <m:ctrlPr>
                                    <a:rPr lang="es-ES" sz="1600" i="1">
                                      <a:latin typeface="Cambria Math"/>
                                    </a:rPr>
                                  </m:ctrlPr>
                                </m:sSubPr>
                                <m:e>
                                  <m:r>
                                    <m:rPr>
                                      <m:sty m:val="p"/>
                                    </m:rPr>
                                    <a:rPr lang="es-ES" sz="1600">
                                      <a:latin typeface="Cambria Math"/>
                                    </a:rPr>
                                    <m:t>I</m:t>
                                  </m:r>
                                </m:e>
                                <m:sub>
                                  <m:r>
                                    <m:rPr>
                                      <m:sty m:val="p"/>
                                    </m:rPr>
                                    <a:rPr lang="es-ES" sz="1600">
                                      <a:latin typeface="Cambria Math"/>
                                    </a:rPr>
                                    <m:t>max</m:t>
                                  </m:r>
                                </m:sub>
                              </m:sSub>
                              <m:r>
                                <a:rPr lang="es-ES" sz="1600">
                                  <a:latin typeface="Cambria Math"/>
                                </a:rPr>
                                <m:t>·</m:t>
                              </m:r>
                              <m:sSub>
                                <m:sSubPr>
                                  <m:ctrlPr>
                                    <a:rPr lang="es-ES" sz="1600" i="1">
                                      <a:latin typeface="Cambria Math"/>
                                    </a:rPr>
                                  </m:ctrlPr>
                                </m:sSubPr>
                                <m:e>
                                  <m:r>
                                    <m:rPr>
                                      <m:sty m:val="p"/>
                                    </m:rPr>
                                    <a:rPr lang="es-ES" sz="1600">
                                      <a:latin typeface="Cambria Math"/>
                                    </a:rPr>
                                    <m:t>C</m:t>
                                  </m:r>
                                </m:e>
                                <m:sub>
                                  <m:r>
                                    <m:rPr>
                                      <m:sty m:val="p"/>
                                    </m:rPr>
                                    <a:rPr lang="es-ES" sz="1600">
                                      <a:latin typeface="Cambria Math"/>
                                    </a:rPr>
                                    <m:t>P</m:t>
                                  </m:r>
                                </m:sub>
                              </m:sSub>
                            </m:num>
                            <m:den>
                              <m:sSub>
                                <m:sSubPr>
                                  <m:ctrlPr>
                                    <a:rPr lang="es-ES" sz="1600" i="1">
                                      <a:latin typeface="Cambria Math"/>
                                    </a:rPr>
                                  </m:ctrlPr>
                                </m:sSubPr>
                                <m:e>
                                  <m:r>
                                    <m:rPr>
                                      <m:sty m:val="p"/>
                                    </m:rPr>
                                    <a:rPr lang="es-ES" sz="1600">
                                      <a:latin typeface="Cambria Math"/>
                                    </a:rPr>
                                    <m:t>IC</m:t>
                                  </m:r>
                                </m:e>
                                <m:sub>
                                  <m:r>
                                    <a:rPr lang="es-ES" sz="1600">
                                      <a:latin typeface="Cambria Math"/>
                                    </a:rPr>
                                    <m:t>50</m:t>
                                  </m:r>
                                </m:sub>
                              </m:sSub>
                              <m:r>
                                <a:rPr lang="es-ES" sz="1600">
                                  <a:latin typeface="Cambria Math"/>
                                </a:rPr>
                                <m:t>+</m:t>
                              </m:r>
                              <m:sSub>
                                <m:sSubPr>
                                  <m:ctrlPr>
                                    <a:rPr lang="es-ES" sz="1600" i="1">
                                      <a:latin typeface="Cambria Math"/>
                                    </a:rPr>
                                  </m:ctrlPr>
                                </m:sSubPr>
                                <m:e>
                                  <m:r>
                                    <m:rPr>
                                      <m:sty m:val="p"/>
                                    </m:rPr>
                                    <a:rPr lang="es-ES" sz="1600">
                                      <a:latin typeface="Cambria Math"/>
                                    </a:rPr>
                                    <m:t>C</m:t>
                                  </m:r>
                                </m:e>
                                <m:sub>
                                  <m:r>
                                    <m:rPr>
                                      <m:sty m:val="p"/>
                                    </m:rPr>
                                    <a:rPr lang="es-ES" sz="1600">
                                      <a:latin typeface="Cambria Math"/>
                                    </a:rPr>
                                    <m:t>P</m:t>
                                  </m:r>
                                </m:sub>
                              </m:sSub>
                            </m:den>
                          </m:f>
                        </m:e>
                      </m:d>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out</m:t>
                          </m:r>
                        </m:sub>
                      </m:sSub>
                      <m:r>
                        <a:rPr lang="es-ES" sz="1600" b="0" i="0" smtClean="0">
                          <a:latin typeface="Cambria Math"/>
                        </a:rPr>
                        <m:t>·</m:t>
                      </m:r>
                      <m:r>
                        <m:rPr>
                          <m:sty m:val="p"/>
                        </m:rPr>
                        <a:rPr lang="es-ES" sz="1600" b="0" i="0" smtClean="0">
                          <a:latin typeface="Cambria Math"/>
                        </a:rPr>
                        <m:t>R</m:t>
                      </m:r>
                    </m:oMath>
                  </m:oMathPara>
                </a14:m>
                <a:endParaRPr lang="es-CO" sz="1600"/>
              </a:p>
            </p:txBody>
          </p:sp>
        </mc:Choice>
        <mc:Fallback xmlns="">
          <p:sp>
            <p:nvSpPr>
              <p:cNvPr id="12" name="11 CuadroTexto"/>
              <p:cNvSpPr txBox="1">
                <a:spLocks noRot="1" noChangeAspect="1" noMove="1" noResize="1" noEditPoints="1" noAdjustHandles="1" noChangeArrowheads="1" noChangeShapeType="1" noTextEdit="1"/>
              </p:cNvSpPr>
              <p:nvPr/>
            </p:nvSpPr>
            <p:spPr>
              <a:xfrm>
                <a:off x="3225701" y="4149080"/>
                <a:ext cx="3467103" cy="645561"/>
              </a:xfrm>
              <a:prstGeom prst="rect">
                <a:avLst/>
              </a:prstGeom>
              <a:blipFill rotWithShape="1">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12 CuadroTexto"/>
              <p:cNvSpPr txBox="1"/>
              <p:nvPr/>
            </p:nvSpPr>
            <p:spPr>
              <a:xfrm>
                <a:off x="3225700" y="4805203"/>
                <a:ext cx="3467103" cy="6455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600" b="0" i="1" smtClean="0">
                              <a:latin typeface="Cambria Math"/>
                            </a:rPr>
                          </m:ctrlPr>
                        </m:fPr>
                        <m:num>
                          <m:r>
                            <m:rPr>
                              <m:sty m:val="p"/>
                            </m:rPr>
                            <a:rPr lang="es-ES" sz="1600" b="0" i="0" smtClean="0">
                              <a:latin typeface="Cambria Math"/>
                            </a:rPr>
                            <m:t>dR</m:t>
                          </m:r>
                        </m:num>
                        <m:den>
                          <m:r>
                            <m:rPr>
                              <m:sty m:val="p"/>
                            </m:rPr>
                            <a:rPr lang="es-ES" sz="1600" b="0" i="0" smtClean="0">
                              <a:latin typeface="Cambria Math"/>
                            </a:rPr>
                            <m:t>dt</m:t>
                          </m:r>
                        </m:den>
                      </m:f>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in</m:t>
                          </m:r>
                        </m:sub>
                      </m:sSub>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out</m:t>
                          </m:r>
                        </m:sub>
                      </m:sSub>
                      <m:r>
                        <a:rPr lang="es-ES" sz="1600" b="0" i="0" smtClean="0">
                          <a:latin typeface="Cambria Math"/>
                        </a:rPr>
                        <m:t>·</m:t>
                      </m:r>
                      <m:r>
                        <m:rPr>
                          <m:sty m:val="p"/>
                        </m:rPr>
                        <a:rPr lang="es-ES" sz="1600" b="0" i="0" smtClean="0">
                          <a:latin typeface="Cambria Math"/>
                        </a:rPr>
                        <m:t>R</m:t>
                      </m:r>
                      <m:r>
                        <a:rPr lang="es-ES" sz="1600" b="0" i="0" smtClean="0">
                          <a:latin typeface="Cambria Math"/>
                        </a:rPr>
                        <m:t>·</m:t>
                      </m:r>
                      <m:d>
                        <m:dPr>
                          <m:ctrlPr>
                            <a:rPr lang="es-ES" sz="1600" i="1">
                              <a:latin typeface="Cambria Math"/>
                            </a:rPr>
                          </m:ctrlPr>
                        </m:dPr>
                        <m:e>
                          <m:r>
                            <a:rPr lang="es-ES" sz="1600">
                              <a:latin typeface="Cambria Math"/>
                            </a:rPr>
                            <m:t>1−</m:t>
                          </m:r>
                          <m:f>
                            <m:fPr>
                              <m:ctrlPr>
                                <a:rPr lang="es-ES" sz="1600" i="1">
                                  <a:latin typeface="Cambria Math"/>
                                </a:rPr>
                              </m:ctrlPr>
                            </m:fPr>
                            <m:num>
                              <m:sSub>
                                <m:sSubPr>
                                  <m:ctrlPr>
                                    <a:rPr lang="es-ES" sz="1600" i="1">
                                      <a:latin typeface="Cambria Math"/>
                                    </a:rPr>
                                  </m:ctrlPr>
                                </m:sSubPr>
                                <m:e>
                                  <m:r>
                                    <m:rPr>
                                      <m:sty m:val="p"/>
                                    </m:rPr>
                                    <a:rPr lang="es-ES" sz="1600">
                                      <a:latin typeface="Cambria Math"/>
                                    </a:rPr>
                                    <m:t>I</m:t>
                                  </m:r>
                                </m:e>
                                <m:sub>
                                  <m:r>
                                    <m:rPr>
                                      <m:sty m:val="p"/>
                                    </m:rPr>
                                    <a:rPr lang="es-ES" sz="1600">
                                      <a:latin typeface="Cambria Math"/>
                                    </a:rPr>
                                    <m:t>max</m:t>
                                  </m:r>
                                </m:sub>
                              </m:sSub>
                              <m:r>
                                <a:rPr lang="es-ES" sz="1600">
                                  <a:latin typeface="Cambria Math"/>
                                </a:rPr>
                                <m:t>·</m:t>
                              </m:r>
                              <m:sSub>
                                <m:sSubPr>
                                  <m:ctrlPr>
                                    <a:rPr lang="es-ES" sz="1600" i="1">
                                      <a:latin typeface="Cambria Math"/>
                                    </a:rPr>
                                  </m:ctrlPr>
                                </m:sSubPr>
                                <m:e>
                                  <m:r>
                                    <m:rPr>
                                      <m:sty m:val="p"/>
                                    </m:rPr>
                                    <a:rPr lang="es-ES" sz="1600">
                                      <a:latin typeface="Cambria Math"/>
                                    </a:rPr>
                                    <m:t>C</m:t>
                                  </m:r>
                                </m:e>
                                <m:sub>
                                  <m:r>
                                    <m:rPr>
                                      <m:sty m:val="p"/>
                                    </m:rPr>
                                    <a:rPr lang="es-ES" sz="1600">
                                      <a:latin typeface="Cambria Math"/>
                                    </a:rPr>
                                    <m:t>P</m:t>
                                  </m:r>
                                </m:sub>
                              </m:sSub>
                            </m:num>
                            <m:den>
                              <m:sSub>
                                <m:sSubPr>
                                  <m:ctrlPr>
                                    <a:rPr lang="es-ES" sz="1600" i="1">
                                      <a:latin typeface="Cambria Math"/>
                                    </a:rPr>
                                  </m:ctrlPr>
                                </m:sSubPr>
                                <m:e>
                                  <m:r>
                                    <m:rPr>
                                      <m:sty m:val="p"/>
                                    </m:rPr>
                                    <a:rPr lang="es-ES" sz="1600">
                                      <a:latin typeface="Cambria Math"/>
                                    </a:rPr>
                                    <m:t>IC</m:t>
                                  </m:r>
                                </m:e>
                                <m:sub>
                                  <m:r>
                                    <a:rPr lang="es-ES" sz="1600">
                                      <a:latin typeface="Cambria Math"/>
                                    </a:rPr>
                                    <m:t>50</m:t>
                                  </m:r>
                                </m:sub>
                              </m:sSub>
                              <m:r>
                                <a:rPr lang="es-ES" sz="1600">
                                  <a:latin typeface="Cambria Math"/>
                                </a:rPr>
                                <m:t>+</m:t>
                              </m:r>
                              <m:sSub>
                                <m:sSubPr>
                                  <m:ctrlPr>
                                    <a:rPr lang="es-ES" sz="1600" i="1">
                                      <a:latin typeface="Cambria Math"/>
                                    </a:rPr>
                                  </m:ctrlPr>
                                </m:sSubPr>
                                <m:e>
                                  <m:r>
                                    <m:rPr>
                                      <m:sty m:val="p"/>
                                    </m:rPr>
                                    <a:rPr lang="es-ES" sz="1600">
                                      <a:latin typeface="Cambria Math"/>
                                    </a:rPr>
                                    <m:t>C</m:t>
                                  </m:r>
                                </m:e>
                                <m:sub>
                                  <m:r>
                                    <m:rPr>
                                      <m:sty m:val="p"/>
                                    </m:rPr>
                                    <a:rPr lang="es-ES" sz="1600">
                                      <a:latin typeface="Cambria Math"/>
                                    </a:rPr>
                                    <m:t>P</m:t>
                                  </m:r>
                                </m:sub>
                              </m:sSub>
                            </m:den>
                          </m:f>
                        </m:e>
                      </m:d>
                    </m:oMath>
                  </m:oMathPara>
                </a14:m>
                <a:endParaRPr lang="es-CO" sz="1600"/>
              </a:p>
            </p:txBody>
          </p:sp>
        </mc:Choice>
        <mc:Fallback xmlns="">
          <p:sp>
            <p:nvSpPr>
              <p:cNvPr id="13" name="12 CuadroTexto"/>
              <p:cNvSpPr txBox="1">
                <a:spLocks noRot="1" noChangeAspect="1" noMove="1" noResize="1" noEditPoints="1" noAdjustHandles="1" noChangeArrowheads="1" noChangeShapeType="1" noTextEdit="1"/>
              </p:cNvSpPr>
              <p:nvPr/>
            </p:nvSpPr>
            <p:spPr>
              <a:xfrm>
                <a:off x="3225700" y="4805203"/>
                <a:ext cx="3467103" cy="645561"/>
              </a:xfrm>
              <a:prstGeom prst="rect">
                <a:avLst/>
              </a:prstGeom>
              <a:blipFill rotWithShape="1">
                <a:blip r:embed="rId7"/>
                <a:stretch>
                  <a:fillRect/>
                </a:stretch>
              </a:blipFill>
            </p:spPr>
            <p:txBody>
              <a:bodyPr/>
              <a:lstStyle/>
              <a:p>
                <a:r>
                  <a:rPr lang="es-CO">
                    <a:noFill/>
                  </a:rPr>
                  <a:t> </a:t>
                </a:r>
              </a:p>
            </p:txBody>
          </p:sp>
        </mc:Fallback>
      </mc:AlternateContent>
      <p:sp>
        <p:nvSpPr>
          <p:cNvPr id="14" name="13 Elipse"/>
          <p:cNvSpPr/>
          <p:nvPr/>
        </p:nvSpPr>
        <p:spPr>
          <a:xfrm>
            <a:off x="2471672" y="4851183"/>
            <a:ext cx="504000" cy="504000"/>
          </a:xfrm>
          <a:prstGeom prst="ellipse">
            <a:avLst/>
          </a:prstGeom>
          <a:solidFill>
            <a:srgbClr val="4F81BD">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smtClean="0">
                <a:solidFill>
                  <a:schemeClr val="tx1"/>
                </a:solidFill>
              </a:rPr>
              <a:t>II</a:t>
            </a:r>
            <a:endParaRPr lang="es-CO" sz="1600" b="1">
              <a:solidFill>
                <a:schemeClr val="tx1"/>
              </a:solidFill>
            </a:endParaRPr>
          </a:p>
        </p:txBody>
      </p:sp>
      <p:sp>
        <p:nvSpPr>
          <p:cNvPr id="15" name="14 Elipse"/>
          <p:cNvSpPr/>
          <p:nvPr/>
        </p:nvSpPr>
        <p:spPr>
          <a:xfrm>
            <a:off x="2471672" y="4177060"/>
            <a:ext cx="504000" cy="504000"/>
          </a:xfrm>
          <a:prstGeom prst="ellipse">
            <a:avLst/>
          </a:prstGeom>
          <a:solidFill>
            <a:srgbClr val="4F81BD">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smtClean="0">
                <a:solidFill>
                  <a:schemeClr val="tx1"/>
                </a:solidFill>
              </a:rPr>
              <a:t>I</a:t>
            </a:r>
            <a:endParaRPr lang="es-CO" sz="1600" b="1">
              <a:solidFill>
                <a:schemeClr val="tx1"/>
              </a:solidFill>
            </a:endParaRPr>
          </a:p>
        </p:txBody>
      </p:sp>
      <p:sp>
        <p:nvSpPr>
          <p:cNvPr id="16" name="15 CuadroTexto"/>
          <p:cNvSpPr txBox="1"/>
          <p:nvPr/>
        </p:nvSpPr>
        <p:spPr>
          <a:xfrm>
            <a:off x="467544" y="5661248"/>
            <a:ext cx="8208912" cy="553998"/>
          </a:xfrm>
          <a:prstGeom prst="rect">
            <a:avLst/>
          </a:prstGeom>
          <a:noFill/>
        </p:spPr>
        <p:txBody>
          <a:bodyPr wrap="square" rtlCol="0">
            <a:spAutoFit/>
          </a:bodyPr>
          <a:lstStyle/>
          <a:p>
            <a:r>
              <a:rPr lang="es-ES" sz="1500" smtClean="0"/>
              <a:t>Donde Imax se refiere a la inhibición fraccional máxima de producción o degradación y toma valores de 0 a 1, e IC50 es la conc. plasmática con la que se alcanza un 50% de la inhibición máxima.</a:t>
            </a:r>
            <a:endParaRPr lang="es-CO" sz="1500"/>
          </a:p>
        </p:txBody>
      </p:sp>
    </p:spTree>
    <p:extLst>
      <p:ext uri="{BB962C8B-B14F-4D97-AF65-F5344CB8AC3E}">
        <p14:creationId xmlns:p14="http://schemas.microsoft.com/office/powerpoint/2010/main" val="2770925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Modelos </a:t>
            </a:r>
            <a:r>
              <a:rPr lang="es-ES" sz="2800" b="1" smtClean="0">
                <a:solidFill>
                  <a:schemeClr val="bg1"/>
                </a:solidFill>
              </a:rPr>
              <a:t>de Respuesta </a:t>
            </a:r>
            <a:r>
              <a:rPr lang="es-ES" sz="2800" b="1">
                <a:solidFill>
                  <a:schemeClr val="bg1"/>
                </a:solidFill>
              </a:rPr>
              <a:t>Indirecta </a:t>
            </a:r>
            <a:r>
              <a:rPr lang="es-ES" sz="2800" b="1" smtClean="0">
                <a:solidFill>
                  <a:schemeClr val="bg1"/>
                </a:solidFill>
              </a:rPr>
              <a:t/>
            </a:r>
            <a:br>
              <a:rPr lang="es-ES" sz="2800" b="1" smtClean="0">
                <a:solidFill>
                  <a:schemeClr val="bg1"/>
                </a:solidFill>
              </a:rPr>
            </a:br>
            <a:r>
              <a:rPr lang="es-ES" sz="2800" b="1" smtClean="0">
                <a:solidFill>
                  <a:schemeClr val="bg1"/>
                </a:solidFill>
              </a:rPr>
              <a:t>Inhibitorios </a:t>
            </a:r>
            <a:r>
              <a:rPr lang="es-ES" sz="2800" b="1">
                <a:solidFill>
                  <a:schemeClr val="bg1"/>
                </a:solidFill>
              </a:rPr>
              <a:t>(2)</a:t>
            </a:r>
            <a:endParaRPr lang="es-CO" sz="2800" b="1">
              <a:solidFill>
                <a:schemeClr val="bg1"/>
              </a:solidFill>
            </a:endParaRPr>
          </a:p>
        </p:txBody>
      </p:sp>
      <p:sp>
        <p:nvSpPr>
          <p:cNvPr id="4" name="3 Marcador de contenido"/>
          <p:cNvSpPr>
            <a:spLocks noGrp="1"/>
          </p:cNvSpPr>
          <p:nvPr>
            <p:ph idx="1"/>
          </p:nvPr>
        </p:nvSpPr>
        <p:spPr>
          <a:xfrm>
            <a:off x="457200" y="1600201"/>
            <a:ext cx="8229600" cy="388639"/>
          </a:xfrm>
        </p:spPr>
        <p:txBody>
          <a:bodyPr>
            <a:normAutofit/>
          </a:bodyPr>
          <a:lstStyle/>
          <a:p>
            <a:pPr marL="0" indent="0">
              <a:buNone/>
            </a:pPr>
            <a:r>
              <a:rPr lang="es-ES" sz="1500" smtClean="0"/>
              <a:t>En la ausencia de farmaco en el estado estacionario:</a:t>
            </a:r>
            <a:endParaRPr lang="es-CO" sz="1500"/>
          </a:p>
        </p:txBody>
      </p:sp>
      <mc:AlternateContent xmlns:mc="http://schemas.openxmlformats.org/markup-compatibility/2006" xmlns:a14="http://schemas.microsoft.com/office/drawing/2010/main">
        <mc:Choice Requires="a14">
          <p:sp>
            <p:nvSpPr>
              <p:cNvPr id="3" name="2 CuadroTexto"/>
              <p:cNvSpPr txBox="1"/>
              <p:nvPr/>
            </p:nvSpPr>
            <p:spPr>
              <a:xfrm>
                <a:off x="4140613" y="1985382"/>
                <a:ext cx="868956" cy="5598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600" b="0" i="1" smtClean="0">
                              <a:latin typeface="Cambria Math"/>
                            </a:rPr>
                          </m:ctrlPr>
                        </m:fPr>
                        <m:num>
                          <m:r>
                            <m:rPr>
                              <m:sty m:val="p"/>
                            </m:rPr>
                            <a:rPr lang="es-ES" sz="1600" b="0" i="0" smtClean="0">
                              <a:latin typeface="Cambria Math"/>
                            </a:rPr>
                            <m:t>dR</m:t>
                          </m:r>
                        </m:num>
                        <m:den>
                          <m:r>
                            <m:rPr>
                              <m:sty m:val="p"/>
                            </m:rPr>
                            <a:rPr lang="es-ES" sz="1600" b="0" i="0" smtClean="0">
                              <a:latin typeface="Cambria Math"/>
                            </a:rPr>
                            <m:t>dt</m:t>
                          </m:r>
                        </m:den>
                      </m:f>
                      <m:r>
                        <a:rPr lang="es-ES" sz="1600" b="0" i="0" smtClean="0">
                          <a:latin typeface="Cambria Math"/>
                        </a:rPr>
                        <m:t>=0</m:t>
                      </m:r>
                    </m:oMath>
                  </m:oMathPara>
                </a14:m>
                <a:endParaRPr lang="es-CO" sz="1600"/>
              </a:p>
            </p:txBody>
          </p:sp>
        </mc:Choice>
        <mc:Fallback xmlns="">
          <p:sp>
            <p:nvSpPr>
              <p:cNvPr id="3" name="2 CuadroTexto"/>
              <p:cNvSpPr txBox="1">
                <a:spLocks noRot="1" noChangeAspect="1" noMove="1" noResize="1" noEditPoints="1" noAdjustHandles="1" noChangeArrowheads="1" noChangeShapeType="1" noTextEdit="1"/>
              </p:cNvSpPr>
              <p:nvPr/>
            </p:nvSpPr>
            <p:spPr>
              <a:xfrm>
                <a:off x="4140613" y="1985382"/>
                <a:ext cx="868956" cy="559833"/>
              </a:xfrm>
              <a:prstGeom prst="rect">
                <a:avLst/>
              </a:prstGeom>
              <a:blipFill rotWithShape="1">
                <a:blip r:embed="rId3"/>
                <a:stretch>
                  <a:fillRect/>
                </a:stretch>
              </a:blipFill>
            </p:spPr>
            <p:txBody>
              <a:bodyPr/>
              <a:lstStyle/>
              <a:p>
                <a:r>
                  <a:rPr lang="es-CO">
                    <a:noFill/>
                  </a:rPr>
                  <a:t> </a:t>
                </a:r>
              </a:p>
            </p:txBody>
          </p:sp>
        </mc:Fallback>
      </mc:AlternateContent>
      <p:sp>
        <p:nvSpPr>
          <p:cNvPr id="5" name="3 Marcador de contenido"/>
          <p:cNvSpPr txBox="1">
            <a:spLocks/>
          </p:cNvSpPr>
          <p:nvPr/>
        </p:nvSpPr>
        <p:spPr>
          <a:xfrm>
            <a:off x="460291" y="2545215"/>
            <a:ext cx="8229600" cy="3886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s-ES" sz="1500" smtClean="0"/>
              <a:t>Así:</a:t>
            </a:r>
            <a:endParaRPr lang="es-CO" sz="1500"/>
          </a:p>
        </p:txBody>
      </p:sp>
      <mc:AlternateContent xmlns:mc="http://schemas.openxmlformats.org/markup-compatibility/2006" xmlns:a14="http://schemas.microsoft.com/office/drawing/2010/main">
        <mc:Choice Requires="a14">
          <p:sp>
            <p:nvSpPr>
              <p:cNvPr id="6" name="5 CuadroTexto"/>
              <p:cNvSpPr txBox="1"/>
              <p:nvPr/>
            </p:nvSpPr>
            <p:spPr>
              <a:xfrm>
                <a:off x="3852476" y="2780928"/>
                <a:ext cx="152458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sz="1600" i="1" smtClean="0">
                              <a:latin typeface="Cambria Math"/>
                            </a:rPr>
                          </m:ctrlPr>
                        </m:sSubPr>
                        <m:e>
                          <m:r>
                            <m:rPr>
                              <m:sty m:val="p"/>
                            </m:rPr>
                            <a:rPr lang="es-ES" sz="1600" b="0" i="0" smtClean="0">
                              <a:latin typeface="Cambria Math"/>
                            </a:rPr>
                            <m:t>k</m:t>
                          </m:r>
                        </m:e>
                        <m:sub>
                          <m:r>
                            <m:rPr>
                              <m:sty m:val="p"/>
                            </m:rPr>
                            <a:rPr lang="es-ES" sz="1600" b="0" i="0" smtClean="0">
                              <a:latin typeface="Cambria Math"/>
                            </a:rPr>
                            <m:t>in</m:t>
                          </m:r>
                        </m:sub>
                      </m:sSub>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out</m:t>
                          </m:r>
                        </m:sub>
                      </m:sSub>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R</m:t>
                          </m:r>
                        </m:e>
                        <m:sub>
                          <m:r>
                            <a:rPr lang="es-ES" sz="1600" b="0" i="0" smtClean="0">
                              <a:latin typeface="Cambria Math"/>
                            </a:rPr>
                            <m:t>0</m:t>
                          </m:r>
                        </m:sub>
                      </m:sSub>
                    </m:oMath>
                  </m:oMathPara>
                </a14:m>
                <a:endParaRPr lang="es-CO" sz="1600"/>
              </a:p>
            </p:txBody>
          </p:sp>
        </mc:Choice>
        <mc:Fallback xmlns="">
          <p:sp>
            <p:nvSpPr>
              <p:cNvPr id="6" name="5 CuadroTexto"/>
              <p:cNvSpPr txBox="1">
                <a:spLocks noRot="1" noChangeAspect="1" noMove="1" noResize="1" noEditPoints="1" noAdjustHandles="1" noChangeArrowheads="1" noChangeShapeType="1" noTextEdit="1"/>
              </p:cNvSpPr>
              <p:nvPr/>
            </p:nvSpPr>
            <p:spPr>
              <a:xfrm>
                <a:off x="3852476" y="2780928"/>
                <a:ext cx="1524584" cy="338554"/>
              </a:xfrm>
              <a:prstGeom prst="rect">
                <a:avLst/>
              </a:prstGeom>
              <a:blipFill rotWithShape="1">
                <a:blip r:embed="rId4"/>
                <a:stretch>
                  <a:fillRect/>
                </a:stretch>
              </a:blipFill>
            </p:spPr>
            <p:txBody>
              <a:bodyPr/>
              <a:lstStyle/>
              <a:p>
                <a:r>
                  <a:rPr lang="es-CO">
                    <a:noFill/>
                  </a:rPr>
                  <a:t> </a:t>
                </a:r>
              </a:p>
            </p:txBody>
          </p:sp>
        </mc:Fallback>
      </mc:AlternateContent>
      <p:sp>
        <p:nvSpPr>
          <p:cNvPr id="7" name="3 Marcador de contenido"/>
          <p:cNvSpPr txBox="1">
            <a:spLocks/>
          </p:cNvSpPr>
          <p:nvPr/>
        </p:nvSpPr>
        <p:spPr>
          <a:xfrm>
            <a:off x="460291" y="3429000"/>
            <a:ext cx="8229600" cy="1224136"/>
          </a:xfrm>
          <a:prstGeom prst="roundRect">
            <a:avLst/>
          </a:prstGeom>
          <a:solidFill>
            <a:srgbClr val="8064A2">
              <a:alpha val="20000"/>
            </a:srgbClr>
          </a:solidFill>
          <a:ln w="38100">
            <a:solidFill>
              <a:schemeClr val="accent4"/>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s-ES" sz="1500" smtClean="0"/>
              <a:t>La respuesta variable R, empieza en una linea base predeterminada (R</a:t>
            </a:r>
            <a:r>
              <a:rPr lang="es-ES" sz="1200" smtClean="0"/>
              <a:t>0</a:t>
            </a:r>
            <a:r>
              <a:rPr lang="es-ES" sz="1500" smtClean="0"/>
              <a:t>), cambia con concentraciones de fármaco, y regresa al valor de línea base.</a:t>
            </a:r>
          </a:p>
          <a:p>
            <a:pPr marL="0" indent="0">
              <a:buFont typeface="Arial" panose="020B0604020202020204" pitchFamily="34" charset="0"/>
              <a:buNone/>
            </a:pPr>
            <a:r>
              <a:rPr lang="es-ES" sz="1500" smtClean="0"/>
              <a:t> Cuando C</a:t>
            </a:r>
            <a:r>
              <a:rPr lang="es-ES" sz="1200" smtClean="0"/>
              <a:t>p</a:t>
            </a:r>
            <a:r>
              <a:rPr lang="es-ES" sz="1500" smtClean="0"/>
              <a:t> &gt;&gt; IC</a:t>
            </a:r>
            <a:r>
              <a:rPr lang="es-ES" sz="1200" smtClean="0"/>
              <a:t>50</a:t>
            </a:r>
            <a:r>
              <a:rPr lang="es-ES" sz="1500" smtClean="0"/>
              <a:t>, se alcanza el valor máximo de inhibición </a:t>
            </a:r>
          </a:p>
          <a:p>
            <a:pPr marL="0" indent="0">
              <a:buNone/>
            </a:pPr>
            <a:r>
              <a:rPr lang="es-ES" sz="1500"/>
              <a:t> Cuando C</a:t>
            </a:r>
            <a:r>
              <a:rPr lang="es-ES" sz="1200"/>
              <a:t>p</a:t>
            </a:r>
            <a:r>
              <a:rPr lang="es-ES" sz="1500"/>
              <a:t> </a:t>
            </a:r>
            <a:r>
              <a:rPr lang="es-ES" sz="1500" smtClean="0"/>
              <a:t>&lt;&lt; </a:t>
            </a:r>
            <a:r>
              <a:rPr lang="es-ES" sz="1500"/>
              <a:t>IC</a:t>
            </a:r>
            <a:r>
              <a:rPr lang="es-ES" sz="1200"/>
              <a:t>50</a:t>
            </a:r>
            <a:r>
              <a:rPr lang="es-ES" sz="1500"/>
              <a:t>, se alcanza el valor </a:t>
            </a:r>
            <a:r>
              <a:rPr lang="es-ES" sz="1500" smtClean="0"/>
              <a:t>de producción o degradación normal</a:t>
            </a:r>
          </a:p>
        </p:txBody>
      </p:sp>
      <p:sp>
        <p:nvSpPr>
          <p:cNvPr id="9" name="8 Redondear rectángulo de esquina diagonal"/>
          <p:cNvSpPr/>
          <p:nvPr/>
        </p:nvSpPr>
        <p:spPr>
          <a:xfrm>
            <a:off x="1973549" y="4954402"/>
            <a:ext cx="5196903" cy="646986"/>
          </a:xfrm>
          <a:prstGeom prst="round2DiagRect">
            <a:avLst/>
          </a:prstGeom>
          <a:solidFill>
            <a:srgbClr val="F79646">
              <a:alpha val="21176"/>
            </a:srgbClr>
          </a:solidFill>
          <a:ln>
            <a:solidFill>
              <a:schemeClr val="accent6">
                <a:lumMod val="75000"/>
              </a:schemeClr>
            </a:solidFill>
          </a:ln>
        </p:spPr>
        <p:txBody>
          <a:bodyPr wrap="square">
            <a:spAutoFit/>
          </a:bodyPr>
          <a:lstStyle/>
          <a:p>
            <a:pPr algn="ctr"/>
            <a:r>
              <a:rPr lang="es-ES" sz="1600" smtClean="0"/>
              <a:t>El </a:t>
            </a:r>
            <a:r>
              <a:rPr lang="es-ES" sz="1600" b="1" smtClean="0"/>
              <a:t>valor máximo de pico</a:t>
            </a:r>
            <a:r>
              <a:rPr lang="es-ES" sz="1600" smtClean="0"/>
              <a:t> de efecto farmacológico depende de la dosis administrada al paciente.</a:t>
            </a:r>
            <a:endParaRPr lang="es-CO" sz="1600"/>
          </a:p>
        </p:txBody>
      </p:sp>
    </p:spTree>
    <p:extLst>
      <p:ext uri="{BB962C8B-B14F-4D97-AF65-F5344CB8AC3E}">
        <p14:creationId xmlns:p14="http://schemas.microsoft.com/office/powerpoint/2010/main" val="1052148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Modelos </a:t>
            </a:r>
            <a:r>
              <a:rPr lang="es-ES" sz="2800" b="1" smtClean="0">
                <a:solidFill>
                  <a:schemeClr val="bg1"/>
                </a:solidFill>
              </a:rPr>
              <a:t>de Respuesta </a:t>
            </a:r>
            <a:r>
              <a:rPr lang="es-ES" sz="2800" b="1">
                <a:solidFill>
                  <a:schemeClr val="bg1"/>
                </a:solidFill>
              </a:rPr>
              <a:t>Indirecta </a:t>
            </a:r>
            <a:r>
              <a:rPr lang="es-ES" sz="2800" b="1" smtClean="0">
                <a:solidFill>
                  <a:schemeClr val="bg1"/>
                </a:solidFill>
              </a:rPr>
              <a:t/>
            </a:r>
            <a:br>
              <a:rPr lang="es-ES" sz="2800" b="1" smtClean="0">
                <a:solidFill>
                  <a:schemeClr val="bg1"/>
                </a:solidFill>
              </a:rPr>
            </a:br>
            <a:r>
              <a:rPr lang="es-ES" sz="2800" b="1" smtClean="0">
                <a:solidFill>
                  <a:schemeClr val="bg1"/>
                </a:solidFill>
              </a:rPr>
              <a:t>Inhibitorios (3)</a:t>
            </a:r>
            <a:endParaRPr lang="es-CO" sz="2800" b="1">
              <a:solidFill>
                <a:schemeClr val="bg1"/>
              </a:solidFill>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122" y="1352111"/>
            <a:ext cx="6919756" cy="3583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369793" y="5232436"/>
            <a:ext cx="8138902" cy="553998"/>
          </a:xfrm>
          <a:prstGeom prst="rect">
            <a:avLst/>
          </a:prstGeom>
          <a:noFill/>
        </p:spPr>
        <p:txBody>
          <a:bodyPr wrap="square" rtlCol="0">
            <a:spAutoFit/>
          </a:bodyPr>
          <a:lstStyle/>
          <a:p>
            <a:r>
              <a:rPr lang="es-ES" sz="1500" smtClean="0"/>
              <a:t>Perfiles de respuesta simulada para modelo I y modelo II. Se usaron tres dosis intravenosas y la concentración plasmática sigue una cinética de primer órden </a:t>
            </a:r>
            <a:endParaRPr lang="es-CO" sz="1500"/>
          </a:p>
        </p:txBody>
      </p:sp>
      <p:sp>
        <p:nvSpPr>
          <p:cNvPr id="6" name="5 Rectángulo"/>
          <p:cNvSpPr/>
          <p:nvPr/>
        </p:nvSpPr>
        <p:spPr>
          <a:xfrm>
            <a:off x="369793" y="5949280"/>
            <a:ext cx="8138901" cy="46166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spTree>
    <p:extLst>
      <p:ext uri="{BB962C8B-B14F-4D97-AF65-F5344CB8AC3E}">
        <p14:creationId xmlns:p14="http://schemas.microsoft.com/office/powerpoint/2010/main" val="84748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Modelos de Respuesta Indirecta </a:t>
            </a:r>
            <a:br>
              <a:rPr lang="es-ES" sz="2800" b="1">
                <a:solidFill>
                  <a:schemeClr val="bg1"/>
                </a:solidFill>
              </a:rPr>
            </a:br>
            <a:r>
              <a:rPr lang="es-ES" sz="2800" b="1" smtClean="0">
                <a:solidFill>
                  <a:schemeClr val="bg1"/>
                </a:solidFill>
              </a:rPr>
              <a:t>Estimulatorios (1)</a:t>
            </a:r>
            <a:endParaRPr lang="es-CO" sz="2800" b="1">
              <a:solidFill>
                <a:schemeClr val="bg1"/>
              </a:solidFill>
            </a:endParaRPr>
          </a:p>
        </p:txBody>
      </p:sp>
      <mc:AlternateContent xmlns:mc="http://schemas.openxmlformats.org/markup-compatibility/2006" xmlns:a14="http://schemas.microsoft.com/office/drawing/2010/main">
        <mc:Choice Requires="a14">
          <p:sp>
            <p:nvSpPr>
              <p:cNvPr id="5" name="4 CuadroTexto"/>
              <p:cNvSpPr txBox="1"/>
              <p:nvPr/>
            </p:nvSpPr>
            <p:spPr>
              <a:xfrm>
                <a:off x="3225702" y="1340768"/>
                <a:ext cx="2692596" cy="559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600" b="0" i="1" smtClean="0">
                              <a:latin typeface="Cambria Math"/>
                            </a:rPr>
                          </m:ctrlPr>
                        </m:fPr>
                        <m:num>
                          <m:r>
                            <m:rPr>
                              <m:sty m:val="p"/>
                            </m:rPr>
                            <a:rPr lang="es-ES" sz="1600" b="0" i="0" smtClean="0">
                              <a:latin typeface="Cambria Math"/>
                            </a:rPr>
                            <m:t>dR</m:t>
                          </m:r>
                        </m:num>
                        <m:den>
                          <m:r>
                            <m:rPr>
                              <m:sty m:val="p"/>
                            </m:rPr>
                            <a:rPr lang="es-ES" sz="1600" b="0" i="0" smtClean="0">
                              <a:latin typeface="Cambria Math"/>
                            </a:rPr>
                            <m:t>dt</m:t>
                          </m:r>
                        </m:den>
                      </m:f>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in</m:t>
                          </m:r>
                        </m:sub>
                      </m:sSub>
                      <m:r>
                        <a:rPr lang="es-ES" sz="1600" b="0" i="0" smtClean="0">
                          <a:latin typeface="Cambria Math"/>
                        </a:rPr>
                        <m:t>·</m:t>
                      </m:r>
                      <m:d>
                        <m:dPr>
                          <m:ctrlPr>
                            <a:rPr lang="es-ES" sz="1600" b="0" i="1" smtClean="0">
                              <a:latin typeface="Cambria Math"/>
                            </a:rPr>
                          </m:ctrlPr>
                        </m:dPr>
                        <m:e>
                          <m:r>
                            <a:rPr lang="es-ES" sz="1600" b="0" i="0" smtClean="0">
                              <a:latin typeface="Cambria Math"/>
                            </a:rPr>
                            <m:t>1+</m:t>
                          </m:r>
                          <m:r>
                            <m:rPr>
                              <m:sty m:val="p"/>
                            </m:rPr>
                            <a:rPr lang="es-ES" sz="1600" b="0" i="0" smtClean="0">
                              <a:latin typeface="Cambria Math"/>
                            </a:rPr>
                            <m:t>E</m:t>
                          </m:r>
                        </m:e>
                      </m:d>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out</m:t>
                          </m:r>
                        </m:sub>
                      </m:sSub>
                      <m:r>
                        <a:rPr lang="es-ES" sz="1600" b="0" i="0" smtClean="0">
                          <a:latin typeface="Cambria Math"/>
                        </a:rPr>
                        <m:t>·</m:t>
                      </m:r>
                      <m:r>
                        <m:rPr>
                          <m:sty m:val="p"/>
                        </m:rPr>
                        <a:rPr lang="es-ES" sz="1600" b="0" i="0" smtClean="0">
                          <a:latin typeface="Cambria Math"/>
                        </a:rPr>
                        <m:t>R</m:t>
                      </m:r>
                    </m:oMath>
                  </m:oMathPara>
                </a14:m>
                <a:endParaRPr lang="es-CO" sz="1600"/>
              </a:p>
            </p:txBody>
          </p:sp>
        </mc:Choice>
        <mc:Fallback xmlns="">
          <p:sp>
            <p:nvSpPr>
              <p:cNvPr id="5" name="4 CuadroTexto"/>
              <p:cNvSpPr txBox="1">
                <a:spLocks noRot="1" noChangeAspect="1" noMove="1" noResize="1" noEditPoints="1" noAdjustHandles="1" noChangeArrowheads="1" noChangeShapeType="1" noTextEdit="1"/>
              </p:cNvSpPr>
              <p:nvPr/>
            </p:nvSpPr>
            <p:spPr>
              <a:xfrm>
                <a:off x="3225702" y="1340768"/>
                <a:ext cx="2692596" cy="559961"/>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5 CuadroTexto"/>
              <p:cNvSpPr txBox="1"/>
              <p:nvPr/>
            </p:nvSpPr>
            <p:spPr>
              <a:xfrm>
                <a:off x="3225701" y="1996891"/>
                <a:ext cx="2692597" cy="559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600" b="0" i="1" smtClean="0">
                              <a:latin typeface="Cambria Math"/>
                            </a:rPr>
                          </m:ctrlPr>
                        </m:fPr>
                        <m:num>
                          <m:r>
                            <m:rPr>
                              <m:sty m:val="p"/>
                            </m:rPr>
                            <a:rPr lang="es-ES" sz="1600" b="0" i="0" smtClean="0">
                              <a:latin typeface="Cambria Math"/>
                            </a:rPr>
                            <m:t>dR</m:t>
                          </m:r>
                        </m:num>
                        <m:den>
                          <m:r>
                            <m:rPr>
                              <m:sty m:val="p"/>
                            </m:rPr>
                            <a:rPr lang="es-ES" sz="1600" b="0" i="0" smtClean="0">
                              <a:latin typeface="Cambria Math"/>
                            </a:rPr>
                            <m:t>dt</m:t>
                          </m:r>
                        </m:den>
                      </m:f>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in</m:t>
                          </m:r>
                        </m:sub>
                      </m:sSub>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out</m:t>
                          </m:r>
                        </m:sub>
                      </m:sSub>
                      <m:r>
                        <a:rPr lang="es-ES" sz="1600" b="0" i="0" smtClean="0">
                          <a:latin typeface="Cambria Math"/>
                        </a:rPr>
                        <m:t>·</m:t>
                      </m:r>
                      <m:r>
                        <m:rPr>
                          <m:sty m:val="p"/>
                        </m:rPr>
                        <a:rPr lang="es-ES" sz="1600" b="0" i="0" smtClean="0">
                          <a:latin typeface="Cambria Math"/>
                        </a:rPr>
                        <m:t>R</m:t>
                      </m:r>
                      <m:r>
                        <a:rPr lang="es-ES" sz="1600" b="0" i="0" smtClean="0">
                          <a:latin typeface="Cambria Math"/>
                        </a:rPr>
                        <m:t>·</m:t>
                      </m:r>
                      <m:d>
                        <m:dPr>
                          <m:ctrlPr>
                            <a:rPr lang="es-ES" sz="1600" i="1">
                              <a:latin typeface="Cambria Math"/>
                            </a:rPr>
                          </m:ctrlPr>
                        </m:dPr>
                        <m:e>
                          <m:r>
                            <a:rPr lang="es-ES" sz="1600">
                              <a:latin typeface="Cambria Math"/>
                            </a:rPr>
                            <m:t>1</m:t>
                          </m:r>
                          <m:r>
                            <a:rPr lang="es-ES" sz="1600" b="0" i="0" smtClean="0">
                              <a:latin typeface="Cambria Math"/>
                            </a:rPr>
                            <m:t>+</m:t>
                          </m:r>
                          <m:r>
                            <m:rPr>
                              <m:sty m:val="p"/>
                            </m:rPr>
                            <a:rPr lang="es-ES" sz="1600">
                              <a:latin typeface="Cambria Math"/>
                            </a:rPr>
                            <m:t>E</m:t>
                          </m:r>
                        </m:e>
                      </m:d>
                    </m:oMath>
                  </m:oMathPara>
                </a14:m>
                <a:endParaRPr lang="es-CO" sz="1600"/>
              </a:p>
            </p:txBody>
          </p:sp>
        </mc:Choice>
        <mc:Fallback xmlns="">
          <p:sp>
            <p:nvSpPr>
              <p:cNvPr id="6" name="5 CuadroTexto"/>
              <p:cNvSpPr txBox="1">
                <a:spLocks noRot="1" noChangeAspect="1" noMove="1" noResize="1" noEditPoints="1" noAdjustHandles="1" noChangeArrowheads="1" noChangeShapeType="1" noTextEdit="1"/>
              </p:cNvSpPr>
              <p:nvPr/>
            </p:nvSpPr>
            <p:spPr>
              <a:xfrm>
                <a:off x="3225701" y="1996891"/>
                <a:ext cx="2692597" cy="559961"/>
              </a:xfrm>
              <a:prstGeom prst="rect">
                <a:avLst/>
              </a:prstGeom>
              <a:blipFill rotWithShape="1">
                <a:blip r:embed="rId4"/>
                <a:stretch>
                  <a:fillRect/>
                </a:stretch>
              </a:blipFill>
            </p:spPr>
            <p:txBody>
              <a:bodyPr/>
              <a:lstStyle/>
              <a:p>
                <a:r>
                  <a:rPr lang="es-CO">
                    <a:noFill/>
                  </a:rPr>
                  <a:t> </a:t>
                </a:r>
              </a:p>
            </p:txBody>
          </p:sp>
        </mc:Fallback>
      </mc:AlternateContent>
      <p:sp>
        <p:nvSpPr>
          <p:cNvPr id="7" name="6 Elipse"/>
          <p:cNvSpPr/>
          <p:nvPr/>
        </p:nvSpPr>
        <p:spPr>
          <a:xfrm>
            <a:off x="2471673" y="1988840"/>
            <a:ext cx="540000" cy="540000"/>
          </a:xfrm>
          <a:prstGeom prst="ellipse">
            <a:avLst/>
          </a:prstGeom>
          <a:solidFill>
            <a:schemeClr val="accent2">
              <a:alpha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smtClean="0">
                <a:solidFill>
                  <a:schemeClr val="tx1"/>
                </a:solidFill>
              </a:rPr>
              <a:t>IV</a:t>
            </a:r>
            <a:endParaRPr lang="es-CO" sz="1600" b="1">
              <a:solidFill>
                <a:schemeClr val="tx1"/>
              </a:solidFill>
            </a:endParaRPr>
          </a:p>
        </p:txBody>
      </p:sp>
      <p:sp>
        <p:nvSpPr>
          <p:cNvPr id="8" name="7 Elipse"/>
          <p:cNvSpPr/>
          <p:nvPr/>
        </p:nvSpPr>
        <p:spPr>
          <a:xfrm>
            <a:off x="2471673" y="1368748"/>
            <a:ext cx="540000" cy="540000"/>
          </a:xfrm>
          <a:prstGeom prst="ellipse">
            <a:avLst/>
          </a:prstGeom>
          <a:solidFill>
            <a:schemeClr val="accent2">
              <a:alpha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smtClean="0">
                <a:solidFill>
                  <a:schemeClr val="tx1"/>
                </a:solidFill>
              </a:rPr>
              <a:t>III</a:t>
            </a:r>
            <a:endParaRPr lang="es-CO" sz="1600" b="1">
              <a:solidFill>
                <a:schemeClr val="tx1"/>
              </a:solidFill>
            </a:endParaRPr>
          </a:p>
        </p:txBody>
      </p:sp>
      <p:sp>
        <p:nvSpPr>
          <p:cNvPr id="9" name="8 CuadroTexto"/>
          <p:cNvSpPr txBox="1"/>
          <p:nvPr/>
        </p:nvSpPr>
        <p:spPr>
          <a:xfrm>
            <a:off x="539552" y="2780928"/>
            <a:ext cx="4613058" cy="323165"/>
          </a:xfrm>
          <a:prstGeom prst="rect">
            <a:avLst/>
          </a:prstGeom>
          <a:noFill/>
        </p:spPr>
        <p:txBody>
          <a:bodyPr wrap="none" rtlCol="0">
            <a:spAutoFit/>
          </a:bodyPr>
          <a:lstStyle/>
          <a:p>
            <a:r>
              <a:rPr lang="es-ES" sz="1500" smtClean="0"/>
              <a:t>Donde E es una acción estimulatoria y se representa por:</a:t>
            </a:r>
            <a:endParaRPr lang="es-ES" sz="1500"/>
          </a:p>
        </p:txBody>
      </p:sp>
      <mc:AlternateContent xmlns:mc="http://schemas.openxmlformats.org/markup-compatibility/2006" xmlns:a14="http://schemas.microsoft.com/office/drawing/2010/main">
        <mc:Choice Requires="a14">
          <p:sp>
            <p:nvSpPr>
              <p:cNvPr id="10" name="9 CuadroTexto"/>
              <p:cNvSpPr txBox="1"/>
              <p:nvPr/>
            </p:nvSpPr>
            <p:spPr>
              <a:xfrm>
                <a:off x="3849174" y="3256011"/>
                <a:ext cx="1480918" cy="5967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sz="1600" b="0" i="0" smtClean="0">
                          <a:latin typeface="Cambria Math"/>
                        </a:rPr>
                        <m:t>E</m:t>
                      </m:r>
                      <m:r>
                        <a:rPr lang="es-ES" sz="1600" b="0" i="0" smtClean="0">
                          <a:latin typeface="Cambria Math"/>
                        </a:rPr>
                        <m:t>=</m:t>
                      </m:r>
                      <m:f>
                        <m:fPr>
                          <m:ctrlPr>
                            <a:rPr lang="es-ES" sz="1600" b="0" i="1" smtClean="0">
                              <a:latin typeface="Cambria Math"/>
                            </a:rPr>
                          </m:ctrlPr>
                        </m:fPr>
                        <m:num>
                          <m:sSub>
                            <m:sSubPr>
                              <m:ctrlPr>
                                <a:rPr lang="es-ES" sz="1600" b="0" i="1" smtClean="0">
                                  <a:latin typeface="Cambria Math"/>
                                </a:rPr>
                              </m:ctrlPr>
                            </m:sSubPr>
                            <m:e>
                              <m:r>
                                <m:rPr>
                                  <m:sty m:val="p"/>
                                </m:rPr>
                                <a:rPr lang="es-ES" sz="1600" b="0" i="0" smtClean="0">
                                  <a:latin typeface="Cambria Math"/>
                                </a:rPr>
                                <m:t>S</m:t>
                              </m:r>
                            </m:e>
                            <m:sub>
                              <m:r>
                                <m:rPr>
                                  <m:sty m:val="p"/>
                                </m:rPr>
                                <a:rPr lang="es-ES" sz="1600" b="0" i="0" smtClean="0">
                                  <a:latin typeface="Cambria Math"/>
                                </a:rPr>
                                <m:t>max</m:t>
                              </m:r>
                            </m:sub>
                          </m:sSub>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C</m:t>
                              </m:r>
                            </m:e>
                            <m:sub>
                              <m:r>
                                <m:rPr>
                                  <m:sty m:val="p"/>
                                </m:rPr>
                                <a:rPr lang="es-ES" sz="1600" b="0" i="0" smtClean="0">
                                  <a:latin typeface="Cambria Math"/>
                                </a:rPr>
                                <m:t>P</m:t>
                              </m:r>
                            </m:sub>
                          </m:sSub>
                        </m:num>
                        <m:den>
                          <m:sSub>
                            <m:sSubPr>
                              <m:ctrlPr>
                                <a:rPr lang="es-ES" sz="1600" b="0" i="1" smtClean="0">
                                  <a:latin typeface="Cambria Math"/>
                                </a:rPr>
                              </m:ctrlPr>
                            </m:sSubPr>
                            <m:e>
                              <m:r>
                                <m:rPr>
                                  <m:sty m:val="p"/>
                                </m:rPr>
                                <a:rPr lang="es-ES" sz="1600" b="0" i="0" smtClean="0">
                                  <a:latin typeface="Cambria Math"/>
                                </a:rPr>
                                <m:t>SC</m:t>
                              </m:r>
                            </m:e>
                            <m:sub>
                              <m:r>
                                <a:rPr lang="es-ES" sz="1600" b="0" i="0" smtClean="0">
                                  <a:latin typeface="Cambria Math"/>
                                </a:rPr>
                                <m:t>50</m:t>
                              </m:r>
                            </m:sub>
                          </m:sSub>
                          <m:r>
                            <a:rPr lang="es-ES" sz="1600" b="0" i="0" smtClean="0">
                              <a:latin typeface="Cambria Math"/>
                            </a:rPr>
                            <m:t>+</m:t>
                          </m:r>
                          <m:sSub>
                            <m:sSubPr>
                              <m:ctrlPr>
                                <a:rPr lang="es-ES" sz="1600" i="1">
                                  <a:latin typeface="Cambria Math"/>
                                </a:rPr>
                              </m:ctrlPr>
                            </m:sSubPr>
                            <m:e>
                              <m:r>
                                <m:rPr>
                                  <m:sty m:val="p"/>
                                </m:rPr>
                                <a:rPr lang="es-ES" sz="1600" i="0">
                                  <a:latin typeface="Cambria Math"/>
                                </a:rPr>
                                <m:t>C</m:t>
                              </m:r>
                            </m:e>
                            <m:sub>
                              <m:r>
                                <m:rPr>
                                  <m:sty m:val="p"/>
                                </m:rPr>
                                <a:rPr lang="es-ES" sz="1600" i="0">
                                  <a:latin typeface="Cambria Math"/>
                                </a:rPr>
                                <m:t>P</m:t>
                              </m:r>
                            </m:sub>
                          </m:sSub>
                        </m:den>
                      </m:f>
                    </m:oMath>
                  </m:oMathPara>
                </a14:m>
                <a:endParaRPr lang="es-CO" sz="1600"/>
              </a:p>
            </p:txBody>
          </p:sp>
        </mc:Choice>
        <mc:Fallback xmlns="">
          <p:sp>
            <p:nvSpPr>
              <p:cNvPr id="10" name="9 CuadroTexto"/>
              <p:cNvSpPr txBox="1">
                <a:spLocks noRot="1" noChangeAspect="1" noMove="1" noResize="1" noEditPoints="1" noAdjustHandles="1" noChangeArrowheads="1" noChangeShapeType="1" noTextEdit="1"/>
              </p:cNvSpPr>
              <p:nvPr/>
            </p:nvSpPr>
            <p:spPr>
              <a:xfrm>
                <a:off x="3849174" y="3256011"/>
                <a:ext cx="1480918" cy="596766"/>
              </a:xfrm>
              <a:prstGeom prst="rect">
                <a:avLst/>
              </a:prstGeom>
              <a:blipFill rotWithShape="1">
                <a:blip r:embed="rId5"/>
                <a:stretch>
                  <a:fillRect/>
                </a:stretch>
              </a:blipFill>
            </p:spPr>
            <p:txBody>
              <a:bodyPr/>
              <a:lstStyle/>
              <a:p>
                <a:r>
                  <a:rPr lang="es-CO">
                    <a:noFill/>
                  </a:rPr>
                  <a:t> </a:t>
                </a:r>
              </a:p>
            </p:txBody>
          </p:sp>
        </mc:Fallback>
      </mc:AlternateContent>
      <p:sp>
        <p:nvSpPr>
          <p:cNvPr id="11" name="10 CuadroTexto"/>
          <p:cNvSpPr txBox="1"/>
          <p:nvPr/>
        </p:nvSpPr>
        <p:spPr>
          <a:xfrm>
            <a:off x="539552" y="3846446"/>
            <a:ext cx="784382" cy="323165"/>
          </a:xfrm>
          <a:prstGeom prst="rect">
            <a:avLst/>
          </a:prstGeom>
          <a:noFill/>
        </p:spPr>
        <p:txBody>
          <a:bodyPr wrap="none" rtlCol="0">
            <a:spAutoFit/>
          </a:bodyPr>
          <a:lstStyle/>
          <a:p>
            <a:r>
              <a:rPr lang="es-ES" sz="1500" smtClean="0"/>
              <a:t>Por tal: </a:t>
            </a:r>
            <a:endParaRPr lang="es-ES" sz="1500"/>
          </a:p>
        </p:txBody>
      </p:sp>
      <mc:AlternateContent xmlns:mc="http://schemas.openxmlformats.org/markup-compatibility/2006" xmlns:a14="http://schemas.microsoft.com/office/drawing/2010/main">
        <mc:Choice Requires="a14">
          <p:sp>
            <p:nvSpPr>
              <p:cNvPr id="12" name="11 CuadroTexto"/>
              <p:cNvSpPr txBox="1"/>
              <p:nvPr/>
            </p:nvSpPr>
            <p:spPr>
              <a:xfrm>
                <a:off x="3225701" y="4149080"/>
                <a:ext cx="3547061" cy="6455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600" b="0" i="1" smtClean="0">
                              <a:latin typeface="Cambria Math"/>
                            </a:rPr>
                          </m:ctrlPr>
                        </m:fPr>
                        <m:num>
                          <m:r>
                            <m:rPr>
                              <m:sty m:val="p"/>
                            </m:rPr>
                            <a:rPr lang="es-ES" sz="1600" b="0" i="0" smtClean="0">
                              <a:latin typeface="Cambria Math"/>
                            </a:rPr>
                            <m:t>dR</m:t>
                          </m:r>
                        </m:num>
                        <m:den>
                          <m:r>
                            <m:rPr>
                              <m:sty m:val="p"/>
                            </m:rPr>
                            <a:rPr lang="es-ES" sz="1600" b="0" i="0" smtClean="0">
                              <a:latin typeface="Cambria Math"/>
                            </a:rPr>
                            <m:t>dt</m:t>
                          </m:r>
                        </m:den>
                      </m:f>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in</m:t>
                          </m:r>
                        </m:sub>
                      </m:sSub>
                      <m:r>
                        <a:rPr lang="es-ES" sz="1600" b="0" i="0" smtClean="0">
                          <a:latin typeface="Cambria Math"/>
                        </a:rPr>
                        <m:t>·</m:t>
                      </m:r>
                      <m:d>
                        <m:dPr>
                          <m:ctrlPr>
                            <a:rPr lang="es-ES" sz="1600" b="0" i="1" smtClean="0">
                              <a:latin typeface="Cambria Math"/>
                            </a:rPr>
                          </m:ctrlPr>
                        </m:dPr>
                        <m:e>
                          <m:r>
                            <a:rPr lang="es-ES" sz="1600" b="0" i="0" smtClean="0">
                              <a:latin typeface="Cambria Math"/>
                            </a:rPr>
                            <m:t>1+</m:t>
                          </m:r>
                          <m:f>
                            <m:fPr>
                              <m:ctrlPr>
                                <a:rPr lang="es-ES" sz="1600" i="1">
                                  <a:latin typeface="Cambria Math"/>
                                </a:rPr>
                              </m:ctrlPr>
                            </m:fPr>
                            <m:num>
                              <m:sSub>
                                <m:sSubPr>
                                  <m:ctrlPr>
                                    <a:rPr lang="es-ES" sz="1600" i="1">
                                      <a:latin typeface="Cambria Math"/>
                                    </a:rPr>
                                  </m:ctrlPr>
                                </m:sSubPr>
                                <m:e>
                                  <m:r>
                                    <m:rPr>
                                      <m:sty m:val="p"/>
                                    </m:rPr>
                                    <a:rPr lang="es-ES" sz="1600" b="0" i="0" smtClean="0">
                                      <a:latin typeface="Cambria Math"/>
                                    </a:rPr>
                                    <m:t>S</m:t>
                                  </m:r>
                                </m:e>
                                <m:sub>
                                  <m:r>
                                    <m:rPr>
                                      <m:sty m:val="p"/>
                                    </m:rPr>
                                    <a:rPr lang="es-ES" sz="1600" i="0">
                                      <a:latin typeface="Cambria Math"/>
                                    </a:rPr>
                                    <m:t>max</m:t>
                                  </m:r>
                                </m:sub>
                              </m:sSub>
                              <m:r>
                                <a:rPr lang="es-ES" sz="1600" i="0">
                                  <a:latin typeface="Cambria Math"/>
                                </a:rPr>
                                <m:t>·</m:t>
                              </m:r>
                              <m:sSub>
                                <m:sSubPr>
                                  <m:ctrlPr>
                                    <a:rPr lang="es-ES" sz="1600" i="1">
                                      <a:latin typeface="Cambria Math"/>
                                    </a:rPr>
                                  </m:ctrlPr>
                                </m:sSubPr>
                                <m:e>
                                  <m:r>
                                    <m:rPr>
                                      <m:sty m:val="p"/>
                                    </m:rPr>
                                    <a:rPr lang="es-ES" sz="1600" i="0">
                                      <a:latin typeface="Cambria Math"/>
                                    </a:rPr>
                                    <m:t>C</m:t>
                                  </m:r>
                                </m:e>
                                <m:sub>
                                  <m:r>
                                    <m:rPr>
                                      <m:sty m:val="p"/>
                                    </m:rPr>
                                    <a:rPr lang="es-ES" sz="1600" i="0">
                                      <a:latin typeface="Cambria Math"/>
                                    </a:rPr>
                                    <m:t>P</m:t>
                                  </m:r>
                                </m:sub>
                              </m:sSub>
                            </m:num>
                            <m:den>
                              <m:sSub>
                                <m:sSubPr>
                                  <m:ctrlPr>
                                    <a:rPr lang="es-ES" sz="1600" i="1">
                                      <a:latin typeface="Cambria Math"/>
                                    </a:rPr>
                                  </m:ctrlPr>
                                </m:sSubPr>
                                <m:e>
                                  <m:r>
                                    <m:rPr>
                                      <m:sty m:val="p"/>
                                    </m:rPr>
                                    <a:rPr lang="es-ES" sz="1600" b="0" i="0" smtClean="0">
                                      <a:latin typeface="Cambria Math"/>
                                    </a:rPr>
                                    <m:t>S</m:t>
                                  </m:r>
                                  <m:r>
                                    <m:rPr>
                                      <m:sty m:val="p"/>
                                    </m:rPr>
                                    <a:rPr lang="es-ES" sz="1600" i="0">
                                      <a:latin typeface="Cambria Math"/>
                                    </a:rPr>
                                    <m:t>C</m:t>
                                  </m:r>
                                </m:e>
                                <m:sub>
                                  <m:r>
                                    <a:rPr lang="es-ES" sz="1600" i="0">
                                      <a:latin typeface="Cambria Math"/>
                                    </a:rPr>
                                    <m:t>50</m:t>
                                  </m:r>
                                </m:sub>
                              </m:sSub>
                              <m:r>
                                <a:rPr lang="es-ES" sz="1600" i="0">
                                  <a:latin typeface="Cambria Math"/>
                                </a:rPr>
                                <m:t>+</m:t>
                              </m:r>
                              <m:sSub>
                                <m:sSubPr>
                                  <m:ctrlPr>
                                    <a:rPr lang="es-ES" sz="1600" i="1">
                                      <a:latin typeface="Cambria Math"/>
                                    </a:rPr>
                                  </m:ctrlPr>
                                </m:sSubPr>
                                <m:e>
                                  <m:r>
                                    <m:rPr>
                                      <m:sty m:val="p"/>
                                    </m:rPr>
                                    <a:rPr lang="es-ES" sz="1600" i="0">
                                      <a:latin typeface="Cambria Math"/>
                                    </a:rPr>
                                    <m:t>C</m:t>
                                  </m:r>
                                </m:e>
                                <m:sub>
                                  <m:r>
                                    <m:rPr>
                                      <m:sty m:val="p"/>
                                    </m:rPr>
                                    <a:rPr lang="es-ES" sz="1600" i="0">
                                      <a:latin typeface="Cambria Math"/>
                                    </a:rPr>
                                    <m:t>P</m:t>
                                  </m:r>
                                </m:sub>
                              </m:sSub>
                            </m:den>
                          </m:f>
                        </m:e>
                      </m:d>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out</m:t>
                          </m:r>
                        </m:sub>
                      </m:sSub>
                      <m:r>
                        <a:rPr lang="es-ES" sz="1600" b="0" i="0" smtClean="0">
                          <a:latin typeface="Cambria Math"/>
                        </a:rPr>
                        <m:t>·</m:t>
                      </m:r>
                      <m:r>
                        <m:rPr>
                          <m:sty m:val="p"/>
                        </m:rPr>
                        <a:rPr lang="es-ES" sz="1600" b="0" i="0" smtClean="0">
                          <a:latin typeface="Cambria Math"/>
                        </a:rPr>
                        <m:t>R</m:t>
                      </m:r>
                    </m:oMath>
                  </m:oMathPara>
                </a14:m>
                <a:endParaRPr lang="es-CO" sz="1600"/>
              </a:p>
            </p:txBody>
          </p:sp>
        </mc:Choice>
        <mc:Fallback xmlns="">
          <p:sp>
            <p:nvSpPr>
              <p:cNvPr id="12" name="11 CuadroTexto"/>
              <p:cNvSpPr txBox="1">
                <a:spLocks noRot="1" noChangeAspect="1" noMove="1" noResize="1" noEditPoints="1" noAdjustHandles="1" noChangeArrowheads="1" noChangeShapeType="1" noTextEdit="1"/>
              </p:cNvSpPr>
              <p:nvPr/>
            </p:nvSpPr>
            <p:spPr>
              <a:xfrm>
                <a:off x="3225701" y="4149080"/>
                <a:ext cx="3547061" cy="645561"/>
              </a:xfrm>
              <a:prstGeom prst="rect">
                <a:avLst/>
              </a:prstGeom>
              <a:blipFill rotWithShape="1">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12 CuadroTexto"/>
              <p:cNvSpPr txBox="1"/>
              <p:nvPr/>
            </p:nvSpPr>
            <p:spPr>
              <a:xfrm>
                <a:off x="3225700" y="4805203"/>
                <a:ext cx="3547061" cy="6455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600" b="0" i="1" smtClean="0">
                              <a:latin typeface="Cambria Math"/>
                            </a:rPr>
                          </m:ctrlPr>
                        </m:fPr>
                        <m:num>
                          <m:r>
                            <m:rPr>
                              <m:sty m:val="p"/>
                            </m:rPr>
                            <a:rPr lang="es-ES" sz="1600" b="0" i="0" smtClean="0">
                              <a:latin typeface="Cambria Math"/>
                            </a:rPr>
                            <m:t>dR</m:t>
                          </m:r>
                        </m:num>
                        <m:den>
                          <m:r>
                            <m:rPr>
                              <m:sty m:val="p"/>
                            </m:rPr>
                            <a:rPr lang="es-ES" sz="1600" b="0" i="0" smtClean="0">
                              <a:latin typeface="Cambria Math"/>
                            </a:rPr>
                            <m:t>dt</m:t>
                          </m:r>
                        </m:den>
                      </m:f>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in</m:t>
                          </m:r>
                        </m:sub>
                      </m:sSub>
                      <m:r>
                        <a:rPr lang="es-ES" sz="1600" b="0" i="0" smtClean="0">
                          <a:latin typeface="Cambria Math"/>
                        </a:rPr>
                        <m:t>−</m:t>
                      </m:r>
                      <m:sSub>
                        <m:sSubPr>
                          <m:ctrlPr>
                            <a:rPr lang="es-ES" sz="1600" b="0" i="1" smtClean="0">
                              <a:latin typeface="Cambria Math"/>
                            </a:rPr>
                          </m:ctrlPr>
                        </m:sSubPr>
                        <m:e>
                          <m:r>
                            <m:rPr>
                              <m:sty m:val="p"/>
                            </m:rPr>
                            <a:rPr lang="es-ES" sz="1600" b="0" i="0" smtClean="0">
                              <a:latin typeface="Cambria Math"/>
                            </a:rPr>
                            <m:t>k</m:t>
                          </m:r>
                        </m:e>
                        <m:sub>
                          <m:r>
                            <m:rPr>
                              <m:sty m:val="p"/>
                            </m:rPr>
                            <a:rPr lang="es-ES" sz="1600" b="0" i="0" smtClean="0">
                              <a:latin typeface="Cambria Math"/>
                            </a:rPr>
                            <m:t>out</m:t>
                          </m:r>
                        </m:sub>
                      </m:sSub>
                      <m:r>
                        <a:rPr lang="es-ES" sz="1600" b="0" i="0" smtClean="0">
                          <a:latin typeface="Cambria Math"/>
                        </a:rPr>
                        <m:t>·</m:t>
                      </m:r>
                      <m:r>
                        <m:rPr>
                          <m:sty m:val="p"/>
                        </m:rPr>
                        <a:rPr lang="es-ES" sz="1600" b="0" i="0" smtClean="0">
                          <a:latin typeface="Cambria Math"/>
                        </a:rPr>
                        <m:t>R</m:t>
                      </m:r>
                      <m:r>
                        <a:rPr lang="es-ES" sz="1600" b="0" i="0" smtClean="0">
                          <a:latin typeface="Cambria Math"/>
                        </a:rPr>
                        <m:t>·</m:t>
                      </m:r>
                      <m:d>
                        <m:dPr>
                          <m:ctrlPr>
                            <a:rPr lang="es-ES" sz="1600" i="1">
                              <a:latin typeface="Cambria Math"/>
                            </a:rPr>
                          </m:ctrlPr>
                        </m:dPr>
                        <m:e>
                          <m:r>
                            <a:rPr lang="es-ES" sz="1600" i="0">
                              <a:latin typeface="Cambria Math"/>
                            </a:rPr>
                            <m:t>1</m:t>
                          </m:r>
                          <m:r>
                            <a:rPr lang="es-ES" sz="1600" b="0" i="0" smtClean="0">
                              <a:latin typeface="Cambria Math"/>
                            </a:rPr>
                            <m:t>+</m:t>
                          </m:r>
                          <m:f>
                            <m:fPr>
                              <m:ctrlPr>
                                <a:rPr lang="es-ES" sz="1600" i="1">
                                  <a:latin typeface="Cambria Math"/>
                                </a:rPr>
                              </m:ctrlPr>
                            </m:fPr>
                            <m:num>
                              <m:sSub>
                                <m:sSubPr>
                                  <m:ctrlPr>
                                    <a:rPr lang="es-ES" sz="1600" i="1">
                                      <a:latin typeface="Cambria Math"/>
                                    </a:rPr>
                                  </m:ctrlPr>
                                </m:sSubPr>
                                <m:e>
                                  <m:r>
                                    <m:rPr>
                                      <m:sty m:val="p"/>
                                    </m:rPr>
                                    <a:rPr lang="es-ES" sz="1600" b="0" i="0" smtClean="0">
                                      <a:latin typeface="Cambria Math"/>
                                    </a:rPr>
                                    <m:t>S</m:t>
                                  </m:r>
                                </m:e>
                                <m:sub>
                                  <m:r>
                                    <m:rPr>
                                      <m:sty m:val="p"/>
                                    </m:rPr>
                                    <a:rPr lang="es-ES" sz="1600" i="0">
                                      <a:latin typeface="Cambria Math"/>
                                    </a:rPr>
                                    <m:t>max</m:t>
                                  </m:r>
                                </m:sub>
                              </m:sSub>
                              <m:r>
                                <a:rPr lang="es-ES" sz="1600" i="0">
                                  <a:latin typeface="Cambria Math"/>
                                </a:rPr>
                                <m:t>·</m:t>
                              </m:r>
                              <m:sSub>
                                <m:sSubPr>
                                  <m:ctrlPr>
                                    <a:rPr lang="es-ES" sz="1600" i="1">
                                      <a:latin typeface="Cambria Math"/>
                                    </a:rPr>
                                  </m:ctrlPr>
                                </m:sSubPr>
                                <m:e>
                                  <m:r>
                                    <m:rPr>
                                      <m:sty m:val="p"/>
                                    </m:rPr>
                                    <a:rPr lang="es-ES" sz="1600" i="0">
                                      <a:latin typeface="Cambria Math"/>
                                    </a:rPr>
                                    <m:t>C</m:t>
                                  </m:r>
                                </m:e>
                                <m:sub>
                                  <m:r>
                                    <m:rPr>
                                      <m:sty m:val="p"/>
                                    </m:rPr>
                                    <a:rPr lang="es-ES" sz="1600" i="0">
                                      <a:latin typeface="Cambria Math"/>
                                    </a:rPr>
                                    <m:t>P</m:t>
                                  </m:r>
                                </m:sub>
                              </m:sSub>
                            </m:num>
                            <m:den>
                              <m:sSub>
                                <m:sSubPr>
                                  <m:ctrlPr>
                                    <a:rPr lang="es-ES" sz="1600" i="1">
                                      <a:latin typeface="Cambria Math"/>
                                    </a:rPr>
                                  </m:ctrlPr>
                                </m:sSubPr>
                                <m:e>
                                  <m:r>
                                    <m:rPr>
                                      <m:sty m:val="p"/>
                                    </m:rPr>
                                    <a:rPr lang="es-ES" sz="1600" b="0" i="0" smtClean="0">
                                      <a:latin typeface="Cambria Math"/>
                                    </a:rPr>
                                    <m:t>S</m:t>
                                  </m:r>
                                  <m:r>
                                    <m:rPr>
                                      <m:sty m:val="p"/>
                                    </m:rPr>
                                    <a:rPr lang="es-ES" sz="1600" i="0">
                                      <a:latin typeface="Cambria Math"/>
                                    </a:rPr>
                                    <m:t>C</m:t>
                                  </m:r>
                                </m:e>
                                <m:sub>
                                  <m:r>
                                    <a:rPr lang="es-ES" sz="1600" i="0">
                                      <a:latin typeface="Cambria Math"/>
                                    </a:rPr>
                                    <m:t>50</m:t>
                                  </m:r>
                                </m:sub>
                              </m:sSub>
                              <m:r>
                                <a:rPr lang="es-ES" sz="1600" i="0">
                                  <a:latin typeface="Cambria Math"/>
                                </a:rPr>
                                <m:t>+</m:t>
                              </m:r>
                              <m:sSub>
                                <m:sSubPr>
                                  <m:ctrlPr>
                                    <a:rPr lang="es-ES" sz="1600" i="1">
                                      <a:latin typeface="Cambria Math"/>
                                    </a:rPr>
                                  </m:ctrlPr>
                                </m:sSubPr>
                                <m:e>
                                  <m:r>
                                    <m:rPr>
                                      <m:sty m:val="p"/>
                                    </m:rPr>
                                    <a:rPr lang="es-ES" sz="1600" i="0">
                                      <a:latin typeface="Cambria Math"/>
                                    </a:rPr>
                                    <m:t>C</m:t>
                                  </m:r>
                                </m:e>
                                <m:sub>
                                  <m:r>
                                    <m:rPr>
                                      <m:sty m:val="p"/>
                                    </m:rPr>
                                    <a:rPr lang="es-ES" sz="1600" i="0">
                                      <a:latin typeface="Cambria Math"/>
                                    </a:rPr>
                                    <m:t>P</m:t>
                                  </m:r>
                                </m:sub>
                              </m:sSub>
                            </m:den>
                          </m:f>
                        </m:e>
                      </m:d>
                    </m:oMath>
                  </m:oMathPara>
                </a14:m>
                <a:endParaRPr lang="es-CO" sz="1600"/>
              </a:p>
            </p:txBody>
          </p:sp>
        </mc:Choice>
        <mc:Fallback xmlns="">
          <p:sp>
            <p:nvSpPr>
              <p:cNvPr id="13" name="12 CuadroTexto"/>
              <p:cNvSpPr txBox="1">
                <a:spLocks noRot="1" noChangeAspect="1" noMove="1" noResize="1" noEditPoints="1" noAdjustHandles="1" noChangeArrowheads="1" noChangeShapeType="1" noTextEdit="1"/>
              </p:cNvSpPr>
              <p:nvPr/>
            </p:nvSpPr>
            <p:spPr>
              <a:xfrm>
                <a:off x="3225700" y="4805203"/>
                <a:ext cx="3547061" cy="645561"/>
              </a:xfrm>
              <a:prstGeom prst="rect">
                <a:avLst/>
              </a:prstGeom>
              <a:blipFill rotWithShape="1">
                <a:blip r:embed="rId7"/>
                <a:stretch>
                  <a:fillRect/>
                </a:stretch>
              </a:blipFill>
            </p:spPr>
            <p:txBody>
              <a:bodyPr/>
              <a:lstStyle/>
              <a:p>
                <a:r>
                  <a:rPr lang="es-CO">
                    <a:noFill/>
                  </a:rPr>
                  <a:t> </a:t>
                </a:r>
              </a:p>
            </p:txBody>
          </p:sp>
        </mc:Fallback>
      </mc:AlternateContent>
      <p:sp>
        <p:nvSpPr>
          <p:cNvPr id="16" name="15 CuadroTexto"/>
          <p:cNvSpPr txBox="1"/>
          <p:nvPr/>
        </p:nvSpPr>
        <p:spPr>
          <a:xfrm>
            <a:off x="467544" y="5661248"/>
            <a:ext cx="8208912" cy="553998"/>
          </a:xfrm>
          <a:prstGeom prst="rect">
            <a:avLst/>
          </a:prstGeom>
          <a:noFill/>
        </p:spPr>
        <p:txBody>
          <a:bodyPr wrap="square" rtlCol="0">
            <a:spAutoFit/>
          </a:bodyPr>
          <a:lstStyle/>
          <a:p>
            <a:pPr algn="just"/>
            <a:r>
              <a:rPr lang="es-ES" sz="1500" smtClean="0"/>
              <a:t>Donde S</a:t>
            </a:r>
            <a:r>
              <a:rPr lang="es-ES" sz="1200" smtClean="0"/>
              <a:t>max</a:t>
            </a:r>
            <a:r>
              <a:rPr lang="es-ES" sz="1500" smtClean="0"/>
              <a:t> se refiere a la fracción de estimulación máxima de producción o degradación y toma valores de 0 a 1, e SC</a:t>
            </a:r>
            <a:r>
              <a:rPr lang="es-ES" sz="1200" smtClean="0"/>
              <a:t>50</a:t>
            </a:r>
            <a:r>
              <a:rPr lang="es-ES" sz="1500" smtClean="0"/>
              <a:t> es la conc. plasmática con la que se alcanza un 50% de la inhibición máxima.</a:t>
            </a:r>
            <a:endParaRPr lang="es-CO" sz="1500"/>
          </a:p>
        </p:txBody>
      </p:sp>
      <p:sp>
        <p:nvSpPr>
          <p:cNvPr id="17" name="16 Elipse"/>
          <p:cNvSpPr/>
          <p:nvPr/>
        </p:nvSpPr>
        <p:spPr>
          <a:xfrm>
            <a:off x="2471673" y="4805203"/>
            <a:ext cx="540000" cy="540000"/>
          </a:xfrm>
          <a:prstGeom prst="ellipse">
            <a:avLst/>
          </a:prstGeom>
          <a:solidFill>
            <a:schemeClr val="accent2">
              <a:alpha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smtClean="0">
                <a:solidFill>
                  <a:schemeClr val="tx1"/>
                </a:solidFill>
              </a:rPr>
              <a:t>IV</a:t>
            </a:r>
            <a:endParaRPr lang="es-CO" sz="1600" b="1">
              <a:solidFill>
                <a:schemeClr val="tx1"/>
              </a:solidFill>
            </a:endParaRPr>
          </a:p>
        </p:txBody>
      </p:sp>
      <p:sp>
        <p:nvSpPr>
          <p:cNvPr id="18" name="17 Elipse"/>
          <p:cNvSpPr/>
          <p:nvPr/>
        </p:nvSpPr>
        <p:spPr>
          <a:xfrm>
            <a:off x="2471673" y="4185111"/>
            <a:ext cx="540000" cy="540000"/>
          </a:xfrm>
          <a:prstGeom prst="ellipse">
            <a:avLst/>
          </a:prstGeom>
          <a:solidFill>
            <a:schemeClr val="accent2">
              <a:alpha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smtClean="0">
                <a:solidFill>
                  <a:schemeClr val="tx1"/>
                </a:solidFill>
              </a:rPr>
              <a:t>III</a:t>
            </a:r>
            <a:endParaRPr lang="es-CO" sz="1600" b="1">
              <a:solidFill>
                <a:schemeClr val="tx1"/>
              </a:solidFill>
            </a:endParaRPr>
          </a:p>
        </p:txBody>
      </p:sp>
    </p:spTree>
    <p:extLst>
      <p:ext uri="{BB962C8B-B14F-4D97-AF65-F5344CB8AC3E}">
        <p14:creationId xmlns:p14="http://schemas.microsoft.com/office/powerpoint/2010/main" val="4162806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Modelos de Respuesta Indirecta </a:t>
            </a:r>
            <a:br>
              <a:rPr lang="es-ES" sz="2800" b="1">
                <a:solidFill>
                  <a:schemeClr val="bg1"/>
                </a:solidFill>
              </a:rPr>
            </a:br>
            <a:r>
              <a:rPr lang="es-ES" sz="2800" b="1">
                <a:solidFill>
                  <a:schemeClr val="bg1"/>
                </a:solidFill>
              </a:rPr>
              <a:t>Estimulatorios </a:t>
            </a:r>
            <a:r>
              <a:rPr lang="es-ES" sz="2800" b="1" smtClean="0">
                <a:solidFill>
                  <a:schemeClr val="bg1"/>
                </a:solidFill>
              </a:rPr>
              <a:t>(2)</a:t>
            </a:r>
            <a:endParaRPr lang="es-CO" sz="2800" b="1">
              <a:solidFill>
                <a:schemeClr val="bg1"/>
              </a:solidFill>
            </a:endParaRPr>
          </a:p>
        </p:txBody>
      </p:sp>
      <p:sp>
        <p:nvSpPr>
          <p:cNvPr id="5" name="3 Marcador de contenido"/>
          <p:cNvSpPr txBox="1">
            <a:spLocks/>
          </p:cNvSpPr>
          <p:nvPr/>
        </p:nvSpPr>
        <p:spPr>
          <a:xfrm>
            <a:off x="460291" y="1196752"/>
            <a:ext cx="8229600" cy="1728192"/>
          </a:xfrm>
          <a:prstGeom prst="roundRect">
            <a:avLst/>
          </a:prstGeom>
          <a:solidFill>
            <a:srgbClr val="8064A2">
              <a:alpha val="20000"/>
            </a:srgbClr>
          </a:solidFill>
          <a:ln w="38100">
            <a:solidFill>
              <a:schemeClr val="accent4"/>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s-ES" sz="1500" smtClean="0"/>
              <a:t>La respuesta variable R, empieza en una linea base predeterminada (R</a:t>
            </a:r>
            <a:r>
              <a:rPr lang="es-ES" sz="1200" smtClean="0"/>
              <a:t>0</a:t>
            </a:r>
            <a:r>
              <a:rPr lang="es-ES" sz="1500" smtClean="0"/>
              <a:t>), cambia con concentraciones de fármaco, y regresa al valor de línea base.</a:t>
            </a:r>
          </a:p>
          <a:p>
            <a:pPr>
              <a:buFont typeface="Wingdings" panose="05000000000000000000" pitchFamily="2" charset="2"/>
              <a:buChar char="§"/>
            </a:pPr>
            <a:r>
              <a:rPr lang="es-ES" sz="1500" smtClean="0"/>
              <a:t>En el modelo III cuando C</a:t>
            </a:r>
            <a:r>
              <a:rPr lang="es-ES" sz="1100" smtClean="0"/>
              <a:t>p</a:t>
            </a:r>
            <a:r>
              <a:rPr lang="es-ES" sz="1500" smtClean="0"/>
              <a:t> &gt;&gt; SC</a:t>
            </a:r>
            <a:r>
              <a:rPr lang="es-ES" sz="1100" smtClean="0"/>
              <a:t>50</a:t>
            </a:r>
            <a:r>
              <a:rPr lang="es-ES" sz="1500" smtClean="0"/>
              <a:t> hay una respuesta máxima basado en el valor de Smax y cuando las concentraciones del fármaco decrecen, la respuesta vuelve a su línea base.</a:t>
            </a:r>
          </a:p>
          <a:p>
            <a:pPr>
              <a:buFont typeface="Wingdings" panose="05000000000000000000" pitchFamily="2" charset="2"/>
              <a:buChar char="§"/>
            </a:pPr>
            <a:r>
              <a:rPr lang="es-ES" sz="1500" smtClean="0"/>
              <a:t>En el modelo IV, las concentraciones en estado estacionario del fármaco producen la máxima estimulación de la pérdida de factores que controlan la respuesta. </a:t>
            </a:r>
          </a:p>
        </p:txBody>
      </p:sp>
      <p:sp>
        <p:nvSpPr>
          <p:cNvPr id="3" name="2 CuadroTexto"/>
          <p:cNvSpPr txBox="1"/>
          <p:nvPr/>
        </p:nvSpPr>
        <p:spPr>
          <a:xfrm>
            <a:off x="2762957" y="3148561"/>
            <a:ext cx="5616625" cy="544830"/>
          </a:xfrm>
          <a:prstGeom prst="roundRect">
            <a:avLst/>
          </a:prstGeom>
          <a:solidFill>
            <a:srgbClr val="C0504D">
              <a:alpha val="10196"/>
            </a:srgbClr>
          </a:solidFill>
          <a:ln>
            <a:solidFill>
              <a:schemeClr val="accent2"/>
            </a:solidFill>
          </a:ln>
        </p:spPr>
        <p:txBody>
          <a:bodyPr wrap="square" rtlCol="0">
            <a:spAutoFit/>
          </a:bodyPr>
          <a:lstStyle/>
          <a:p>
            <a:r>
              <a:rPr lang="es-ES" sz="1300" smtClean="0"/>
              <a:t>Hay una demora en la respuesta PD (R</a:t>
            </a:r>
            <a:r>
              <a:rPr lang="es-ES" sz="1300" baseline="-25000" smtClean="0"/>
              <a:t>max</a:t>
            </a:r>
            <a:r>
              <a:rPr lang="es-ES" sz="1300" smtClean="0"/>
              <a:t>) cuando se compara a las concentraciones plasmáticas pico (C</a:t>
            </a:r>
            <a:r>
              <a:rPr lang="es-ES" sz="1300" baseline="-25000" smtClean="0"/>
              <a:t>max</a:t>
            </a:r>
            <a:r>
              <a:rPr lang="es-ES" sz="1300" smtClean="0"/>
              <a:t>) atribuible al mecanismo indirecto.</a:t>
            </a:r>
            <a:endParaRPr lang="es-CO" sz="1300"/>
          </a:p>
        </p:txBody>
      </p:sp>
      <p:sp>
        <p:nvSpPr>
          <p:cNvPr id="7" name="6 CuadroTexto"/>
          <p:cNvSpPr txBox="1"/>
          <p:nvPr/>
        </p:nvSpPr>
        <p:spPr>
          <a:xfrm>
            <a:off x="2762427" y="3792944"/>
            <a:ext cx="5617155" cy="766167"/>
          </a:xfrm>
          <a:prstGeom prst="roundRect">
            <a:avLst/>
          </a:prstGeom>
          <a:solidFill>
            <a:srgbClr val="F79646">
              <a:alpha val="9804"/>
            </a:srgbClr>
          </a:solidFill>
          <a:ln>
            <a:solidFill>
              <a:schemeClr val="accent6"/>
            </a:solidFill>
          </a:ln>
        </p:spPr>
        <p:txBody>
          <a:bodyPr wrap="square" rtlCol="0">
            <a:spAutoFit/>
          </a:bodyPr>
          <a:lstStyle/>
          <a:p>
            <a:pPr algn="just"/>
            <a:r>
              <a:rPr lang="es-ES" sz="1300" smtClean="0"/>
              <a:t>Los perfiles tiempo-respuesta muestra un lento decremento o incremento en la respuesta a R</a:t>
            </a:r>
            <a:r>
              <a:rPr lang="es-ES" sz="1300" baseline="-25000" smtClean="0"/>
              <a:t>max</a:t>
            </a:r>
            <a:r>
              <a:rPr lang="es-ES" sz="1300" smtClean="0"/>
              <a:t> dado por C</a:t>
            </a:r>
            <a:r>
              <a:rPr lang="es-ES" sz="1300" baseline="-25000" smtClean="0"/>
              <a:t>ss</a:t>
            </a:r>
            <a:r>
              <a:rPr lang="es-ES" sz="1300" smtClean="0"/>
              <a:t> seguido por un gradual retorno a R</a:t>
            </a:r>
            <a:r>
              <a:rPr lang="es-ES" sz="1300" baseline="-25000" smtClean="0"/>
              <a:t>0</a:t>
            </a:r>
            <a:r>
              <a:rPr lang="es-ES" sz="1300" smtClean="0"/>
              <a:t> como C</a:t>
            </a:r>
            <a:r>
              <a:rPr lang="es-ES" sz="1300" baseline="-25000" smtClean="0"/>
              <a:t>p</a:t>
            </a:r>
            <a:r>
              <a:rPr lang="es-ES" sz="1300" smtClean="0"/>
              <a:t> declinan a IC</a:t>
            </a:r>
            <a:r>
              <a:rPr lang="es-ES" sz="1300" baseline="-25000" smtClean="0"/>
              <a:t>50</a:t>
            </a:r>
            <a:r>
              <a:rPr lang="es-ES" sz="1300" smtClean="0"/>
              <a:t> o SC</a:t>
            </a:r>
            <a:r>
              <a:rPr lang="es-ES" sz="1300" baseline="-25000" smtClean="0"/>
              <a:t>50</a:t>
            </a:r>
            <a:endParaRPr lang="es-CO" sz="1300" baseline="-25000"/>
          </a:p>
        </p:txBody>
      </p:sp>
      <p:sp>
        <p:nvSpPr>
          <p:cNvPr id="8" name="7 CuadroTexto"/>
          <p:cNvSpPr txBox="1"/>
          <p:nvPr/>
        </p:nvSpPr>
        <p:spPr>
          <a:xfrm>
            <a:off x="2762425" y="4675077"/>
            <a:ext cx="5617155" cy="544830"/>
          </a:xfrm>
          <a:prstGeom prst="roundRect">
            <a:avLst/>
          </a:prstGeom>
          <a:solidFill>
            <a:schemeClr val="accent3">
              <a:alpha val="10196"/>
            </a:schemeClr>
          </a:solidFill>
          <a:ln>
            <a:solidFill>
              <a:schemeClr val="accent3"/>
            </a:solidFill>
          </a:ln>
        </p:spPr>
        <p:txBody>
          <a:bodyPr wrap="square" rtlCol="0">
            <a:spAutoFit/>
          </a:bodyPr>
          <a:lstStyle/>
          <a:p>
            <a:pPr algn="just"/>
            <a:r>
              <a:rPr lang="es-ES" sz="1300" smtClean="0"/>
              <a:t>La tasa inicial de </a:t>
            </a:r>
            <a:r>
              <a:rPr lang="es-ES" sz="1300" smtClean="0">
                <a:latin typeface="Calibri"/>
              </a:rPr>
              <a:t>↑ o ↓ en perfiles de respuesta es gobernado por k</a:t>
            </a:r>
            <a:r>
              <a:rPr lang="es-ES" sz="1300" i="1" baseline="-25000" smtClean="0">
                <a:latin typeface="Calibri"/>
              </a:rPr>
              <a:t>out</a:t>
            </a:r>
            <a:r>
              <a:rPr lang="es-ES" sz="1300" smtClean="0">
                <a:latin typeface="Calibri"/>
              </a:rPr>
              <a:t> independiente de la dosis.</a:t>
            </a:r>
            <a:endParaRPr lang="es-CO" sz="1300"/>
          </a:p>
        </p:txBody>
      </p:sp>
      <p:sp>
        <p:nvSpPr>
          <p:cNvPr id="9" name="8 CuadroTexto"/>
          <p:cNvSpPr txBox="1"/>
          <p:nvPr/>
        </p:nvSpPr>
        <p:spPr>
          <a:xfrm>
            <a:off x="2762424" y="5321600"/>
            <a:ext cx="5617155" cy="544830"/>
          </a:xfrm>
          <a:prstGeom prst="roundRect">
            <a:avLst/>
          </a:prstGeom>
          <a:solidFill>
            <a:schemeClr val="accent1">
              <a:alpha val="10196"/>
            </a:schemeClr>
          </a:solidFill>
          <a:ln>
            <a:solidFill>
              <a:schemeClr val="accent1"/>
            </a:solidFill>
          </a:ln>
        </p:spPr>
        <p:txBody>
          <a:bodyPr wrap="square" rtlCol="0">
            <a:spAutoFit/>
          </a:bodyPr>
          <a:lstStyle/>
          <a:p>
            <a:pPr algn="just"/>
            <a:r>
              <a:rPr lang="es-ES" sz="1300" smtClean="0"/>
              <a:t>El retorno a línea base después de R</a:t>
            </a:r>
            <a:r>
              <a:rPr lang="es-ES" sz="1300" baseline="-25000" smtClean="0"/>
              <a:t>max</a:t>
            </a:r>
            <a:r>
              <a:rPr lang="es-ES" sz="1300" smtClean="0"/>
              <a:t> es gobernado por k</a:t>
            </a:r>
            <a:r>
              <a:rPr lang="es-ES" sz="1300" i="1" baseline="-25000" smtClean="0"/>
              <a:t>in</a:t>
            </a:r>
            <a:r>
              <a:rPr lang="es-ES" sz="1300" smtClean="0"/>
              <a:t> y la constante de eliminación del fármaco.</a:t>
            </a:r>
            <a:endParaRPr lang="es-CO" sz="1300"/>
          </a:p>
        </p:txBody>
      </p:sp>
      <p:sp>
        <p:nvSpPr>
          <p:cNvPr id="6" name="5 Abrir llave"/>
          <p:cNvSpPr/>
          <p:nvPr/>
        </p:nvSpPr>
        <p:spPr>
          <a:xfrm>
            <a:off x="2195736" y="3284984"/>
            <a:ext cx="360040" cy="3024336"/>
          </a:xfrm>
          <a:prstGeom prst="leftBrace">
            <a:avLst/>
          </a:prstGeom>
          <a:ln w="28575">
            <a:solidFill>
              <a:schemeClr val="accent5">
                <a:lumMod val="50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0" name="9 CuadroTexto"/>
          <p:cNvSpPr txBox="1"/>
          <p:nvPr/>
        </p:nvSpPr>
        <p:spPr>
          <a:xfrm rot="16200000">
            <a:off x="216386" y="4473986"/>
            <a:ext cx="2880321" cy="646331"/>
          </a:xfrm>
          <a:prstGeom prst="rect">
            <a:avLst/>
          </a:prstGeom>
          <a:noFill/>
        </p:spPr>
        <p:txBody>
          <a:bodyPr wrap="square" rtlCol="0">
            <a:spAutoFit/>
          </a:bodyPr>
          <a:lstStyle/>
          <a:p>
            <a:pPr algn="ctr"/>
            <a:r>
              <a:rPr lang="es-ES" b="1" smtClean="0"/>
              <a:t>Características de modelos de Respuesta Indirecta</a:t>
            </a:r>
            <a:endParaRPr lang="es-CO" b="1"/>
          </a:p>
        </p:txBody>
      </p:sp>
      <p:sp>
        <p:nvSpPr>
          <p:cNvPr id="15" name="14 CuadroTexto"/>
          <p:cNvSpPr txBox="1"/>
          <p:nvPr/>
        </p:nvSpPr>
        <p:spPr>
          <a:xfrm>
            <a:off x="2762957" y="5968801"/>
            <a:ext cx="5617155" cy="340519"/>
          </a:xfrm>
          <a:prstGeom prst="roundRect">
            <a:avLst/>
          </a:prstGeom>
          <a:solidFill>
            <a:schemeClr val="accent4">
              <a:alpha val="10196"/>
            </a:schemeClr>
          </a:solidFill>
          <a:ln>
            <a:solidFill>
              <a:schemeClr val="accent4"/>
            </a:solidFill>
          </a:ln>
        </p:spPr>
        <p:txBody>
          <a:bodyPr wrap="square" rtlCol="0">
            <a:spAutoFit/>
          </a:bodyPr>
          <a:lstStyle/>
          <a:p>
            <a:r>
              <a:rPr lang="es-CO" sz="1400"/>
              <a:t>El tiempo de pico </a:t>
            </a:r>
            <a:r>
              <a:rPr lang="es-CO" sz="1400" smtClean="0"/>
              <a:t>(t</a:t>
            </a:r>
            <a:r>
              <a:rPr lang="es-CO" sz="1400" baseline="-25000" smtClean="0"/>
              <a:t>R-MAX</a:t>
            </a:r>
            <a:r>
              <a:rPr lang="es-CO" sz="1400" smtClean="0"/>
              <a:t>) es </a:t>
            </a:r>
            <a:r>
              <a:rPr lang="es-CO" sz="1400"/>
              <a:t>mayor cuando aumenta la dosis</a:t>
            </a:r>
          </a:p>
        </p:txBody>
      </p:sp>
    </p:spTree>
    <p:extLst>
      <p:ext uri="{BB962C8B-B14F-4D97-AF65-F5344CB8AC3E}">
        <p14:creationId xmlns:p14="http://schemas.microsoft.com/office/powerpoint/2010/main" val="2318035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Conceptos Farmacodinámica</a:t>
            </a:r>
            <a:endParaRPr lang="es-CO" sz="2800" b="1">
              <a:solidFill>
                <a:schemeClr val="bg1"/>
              </a:solidFill>
            </a:endParaRP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p:txBody>
              <a:bodyPr>
                <a:normAutofit/>
              </a:bodyPr>
              <a:lstStyle/>
              <a:p>
                <a:pPr>
                  <a:buFont typeface="Wingdings" panose="05000000000000000000" pitchFamily="2" charset="2"/>
                  <a:buChar char="q"/>
                </a:pPr>
                <a:r>
                  <a:rPr lang="es-ES" sz="2400" smtClean="0"/>
                  <a:t>Exposición </a:t>
                </a:r>
              </a:p>
              <a:p>
                <a:pPr lvl="1">
                  <a:buFont typeface="Wingdings" panose="05000000000000000000" pitchFamily="2" charset="2"/>
                  <a:buChar char="q"/>
                </a:pPr>
                <a:r>
                  <a:rPr lang="es-ES" sz="2000" smtClean="0"/>
                  <a:t>EC: cualquier dosis o tasa de infusión al cuerpo</a:t>
                </a:r>
              </a:p>
              <a:p>
                <a:pPr lvl="1">
                  <a:buFont typeface="Wingdings" panose="05000000000000000000" pitchFamily="2" charset="2"/>
                  <a:buChar char="q"/>
                </a:pPr>
                <a:r>
                  <a:rPr lang="es-ES" sz="2000" smtClean="0"/>
                  <a:t>EQ: medida de concentración en plasma aguda o integrada en plasma o fluido biológico (</a:t>
                </a:r>
                <a:r>
                  <a:rPr lang="es-ES" sz="2000"/>
                  <a:t>C</a:t>
                </a:r>
                <a:r>
                  <a:rPr lang="es-ES" sz="2000" baseline="-25000"/>
                  <a:t>max</a:t>
                </a:r>
                <a:r>
                  <a:rPr lang="es-ES" sz="2000"/>
                  <a:t>, C</a:t>
                </a:r>
                <a:r>
                  <a:rPr lang="es-ES" sz="2000" baseline="-25000"/>
                  <a:t>min</a:t>
                </a:r>
                <a:r>
                  <a:rPr lang="es-ES" sz="2000"/>
                  <a:t>, C</a:t>
                </a:r>
                <a:r>
                  <a:rPr lang="es-ES" sz="2000" baseline="-25000"/>
                  <a:t>SS</a:t>
                </a:r>
                <a:r>
                  <a:rPr lang="es-ES" sz="2000"/>
                  <a:t>, </a:t>
                </a:r>
                <a:r>
                  <a:rPr lang="es-ES" sz="2000" smtClean="0"/>
                  <a:t>AUC</a:t>
                </a:r>
                <a:r>
                  <a:rPr lang="es-CO" sz="2000" smtClean="0"/>
                  <a:t>)</a:t>
                </a:r>
              </a:p>
              <a:p>
                <a:pPr>
                  <a:buFont typeface="Wingdings" panose="05000000000000000000" pitchFamily="2" charset="2"/>
                  <a:buChar char="q"/>
                </a:pPr>
                <a:r>
                  <a:rPr lang="es-ES" sz="2400" smtClean="0"/>
                  <a:t>Respuesta (R)</a:t>
                </a:r>
              </a:p>
              <a:p>
                <a:pPr marL="457200" lvl="1" indent="0">
                  <a:buNone/>
                </a:pPr>
                <a:r>
                  <a:rPr lang="es-ES" sz="2000" smtClean="0"/>
                  <a:t>Se refiere a una medida de la observación farmacológica. Por ejemplo: presión sanguínea diastólica.</a:t>
                </a:r>
              </a:p>
              <a:p>
                <a:pPr marL="457200" lvl="1" indent="0">
                  <a:buNone/>
                </a:pPr>
                <a14:m>
                  <m:oMathPara xmlns:m="http://schemas.openxmlformats.org/officeDocument/2006/math">
                    <m:oMathParaPr>
                      <m:jc m:val="center"/>
                    </m:oMathParaPr>
                    <m:oMath xmlns:m="http://schemas.openxmlformats.org/officeDocument/2006/math">
                      <m:r>
                        <m:rPr>
                          <m:sty m:val="p"/>
                        </m:rPr>
                        <a:rPr lang="es-ES" sz="1800" b="0" i="0" smtClean="0">
                          <a:latin typeface="Cambria Math"/>
                        </a:rPr>
                        <m:t>R</m:t>
                      </m:r>
                      <m:d>
                        <m:dPr>
                          <m:ctrlPr>
                            <a:rPr lang="es-ES" sz="1800" b="0" i="1" smtClean="0">
                              <a:latin typeface="Cambria Math"/>
                            </a:rPr>
                          </m:ctrlPr>
                        </m:dPr>
                        <m:e>
                          <m:r>
                            <m:rPr>
                              <m:sty m:val="p"/>
                            </m:rPr>
                            <a:rPr lang="es-ES" sz="1800" b="0" i="0" smtClean="0">
                              <a:latin typeface="Cambria Math"/>
                            </a:rPr>
                            <m:t>t</m:t>
                          </m:r>
                        </m:e>
                      </m:d>
                      <m:r>
                        <a:rPr lang="es-ES" sz="1800" b="0" i="0" smtClean="0">
                          <a:latin typeface="Cambria Math"/>
                        </a:rPr>
                        <m:t>=</m:t>
                      </m:r>
                      <m:r>
                        <m:rPr>
                          <m:sty m:val="p"/>
                        </m:rPr>
                        <a:rPr lang="es-ES" sz="1800" b="0" i="0" smtClean="0">
                          <a:latin typeface="Cambria Math"/>
                        </a:rPr>
                        <m:t>Respuesta</m:t>
                      </m:r>
                      <m:r>
                        <a:rPr lang="es-ES" sz="1800" b="0" i="0" smtClean="0">
                          <a:latin typeface="Cambria Math"/>
                        </a:rPr>
                        <m:t> </m:t>
                      </m:r>
                      <m:r>
                        <m:rPr>
                          <m:sty m:val="p"/>
                        </m:rPr>
                        <a:rPr lang="es-ES" sz="1800" b="0" i="0" smtClean="0">
                          <a:latin typeface="Cambria Math"/>
                        </a:rPr>
                        <m:t>en</m:t>
                      </m:r>
                      <m:r>
                        <a:rPr lang="es-ES" sz="1800" b="0" i="0" smtClean="0">
                          <a:latin typeface="Cambria Math"/>
                        </a:rPr>
                        <m:t> </m:t>
                      </m:r>
                      <m:r>
                        <m:rPr>
                          <m:sty m:val="p"/>
                        </m:rPr>
                        <a:rPr lang="es-ES" sz="1800" b="0" i="0" smtClean="0">
                          <a:latin typeface="Cambria Math"/>
                        </a:rPr>
                        <m:t>el</m:t>
                      </m:r>
                      <m:r>
                        <a:rPr lang="es-ES" sz="1800" b="0" i="0" smtClean="0">
                          <a:latin typeface="Cambria Math"/>
                        </a:rPr>
                        <m:t> </m:t>
                      </m:r>
                      <m:r>
                        <m:rPr>
                          <m:sty m:val="p"/>
                        </m:rPr>
                        <a:rPr lang="es-ES" sz="1800" b="0" i="0" smtClean="0">
                          <a:latin typeface="Cambria Math"/>
                        </a:rPr>
                        <m:t>tiempo</m:t>
                      </m:r>
                      <m:r>
                        <a:rPr lang="es-ES" sz="1800" b="0" i="0" smtClean="0">
                          <a:latin typeface="Cambria Math"/>
                        </a:rPr>
                        <m:t>, </m:t>
                      </m:r>
                      <m:r>
                        <m:rPr>
                          <m:sty m:val="p"/>
                        </m:rPr>
                        <a:rPr lang="es-ES" sz="1800" b="0" i="0" smtClean="0">
                          <a:latin typeface="Cambria Math"/>
                        </a:rPr>
                        <m:t>t</m:t>
                      </m:r>
                      <m:r>
                        <a:rPr lang="es-ES" sz="1800" b="0" i="0" smtClean="0">
                          <a:latin typeface="Cambria Math"/>
                        </a:rPr>
                        <m:t>. </m:t>
                      </m:r>
                      <m:r>
                        <m:rPr>
                          <m:sty m:val="p"/>
                        </m:rPr>
                        <a:rPr lang="es-ES" sz="1800" b="0" i="0" smtClean="0">
                          <a:latin typeface="Cambria Math"/>
                        </a:rPr>
                        <m:t>Presi</m:t>
                      </m:r>
                      <m:r>
                        <a:rPr lang="es-ES" sz="1800" b="0" i="0" smtClean="0">
                          <a:latin typeface="Cambria Math"/>
                        </a:rPr>
                        <m:t>ó</m:t>
                      </m:r>
                      <m:r>
                        <m:rPr>
                          <m:sty m:val="p"/>
                        </m:rPr>
                        <a:rPr lang="es-ES" sz="1800" b="0" i="0" smtClean="0">
                          <a:latin typeface="Cambria Math"/>
                        </a:rPr>
                        <m:t>n</m:t>
                      </m:r>
                      <m:r>
                        <a:rPr lang="es-ES" sz="1800" b="0" i="0" smtClean="0">
                          <a:latin typeface="Cambria Math"/>
                        </a:rPr>
                        <m:t> </m:t>
                      </m:r>
                      <m:r>
                        <m:rPr>
                          <m:sty m:val="p"/>
                        </m:rPr>
                        <a:rPr lang="es-ES" sz="1800" b="0" i="0" smtClean="0">
                          <a:latin typeface="Cambria Math"/>
                        </a:rPr>
                        <m:t>Arterial</m:t>
                      </m:r>
                      <m:r>
                        <a:rPr lang="es-ES" sz="1800" b="0" i="0" smtClean="0">
                          <a:latin typeface="Cambria Math"/>
                        </a:rPr>
                        <m:t> </m:t>
                      </m:r>
                      <m:r>
                        <m:rPr>
                          <m:sty m:val="p"/>
                        </m:rPr>
                        <a:rPr lang="es-ES" sz="1800" b="0" i="0" smtClean="0">
                          <a:latin typeface="Cambria Math"/>
                        </a:rPr>
                        <m:t>Diast</m:t>
                      </m:r>
                      <m:r>
                        <a:rPr lang="es-ES" sz="1800" b="0" i="0" smtClean="0">
                          <a:latin typeface="Cambria Math"/>
                        </a:rPr>
                        <m:t>ó</m:t>
                      </m:r>
                      <m:r>
                        <m:rPr>
                          <m:sty m:val="p"/>
                        </m:rPr>
                        <a:rPr lang="es-ES" sz="1800" b="0" i="0" smtClean="0">
                          <a:latin typeface="Cambria Math"/>
                        </a:rPr>
                        <m:t>lica</m:t>
                      </m:r>
                      <m:r>
                        <a:rPr lang="es-ES" sz="1800" b="0" i="0" smtClean="0">
                          <a:latin typeface="Cambria Math"/>
                        </a:rPr>
                        <m:t> </m:t>
                      </m:r>
                    </m:oMath>
                  </m:oMathPara>
                </a14:m>
                <a:endParaRPr lang="es-ES" sz="1800" smtClean="0"/>
              </a:p>
              <a:p>
                <a:pPr>
                  <a:buFont typeface="Wingdings" panose="05000000000000000000" pitchFamily="2" charset="2"/>
                  <a:buChar char="q"/>
                </a:pPr>
                <a:r>
                  <a:rPr lang="es-ES" sz="2400" smtClean="0"/>
                  <a:t>Efecto (E)</a:t>
                </a:r>
              </a:p>
              <a:p>
                <a:pPr marL="457200" lvl="1" indent="0">
                  <a:buNone/>
                </a:pPr>
                <a:r>
                  <a:rPr lang="es-ES" sz="2000" smtClean="0"/>
                  <a:t>Se refiere al cambio en R de un tiempo a otro. Es un valor calculado desde la respuesta observada y un control.</a:t>
                </a:r>
              </a:p>
              <a:p>
                <a:pPr marL="457200" lvl="1" indent="0">
                  <a:buNone/>
                </a:pPr>
                <a14:m>
                  <m:oMathPara xmlns:m="http://schemas.openxmlformats.org/officeDocument/2006/math">
                    <m:oMathParaPr>
                      <m:jc m:val="center"/>
                    </m:oMathParaPr>
                    <m:oMath xmlns:m="http://schemas.openxmlformats.org/officeDocument/2006/math">
                      <m:r>
                        <m:rPr>
                          <m:sty m:val="p"/>
                        </m:rPr>
                        <a:rPr lang="es-ES" sz="1800" b="0" i="0" smtClean="0">
                          <a:latin typeface="Cambria Math"/>
                        </a:rPr>
                        <m:t>E</m:t>
                      </m:r>
                      <m:r>
                        <a:rPr lang="es-ES" sz="1800" b="0" i="0" smtClean="0">
                          <a:latin typeface="Cambria Math"/>
                        </a:rPr>
                        <m:t>=</m:t>
                      </m:r>
                      <m:r>
                        <m:rPr>
                          <m:sty m:val="p"/>
                        </m:rPr>
                        <a:rPr lang="es-ES" sz="1800" b="0" i="0" smtClean="0">
                          <a:latin typeface="Cambria Math"/>
                        </a:rPr>
                        <m:t>Efecto</m:t>
                      </m:r>
                      <m:r>
                        <a:rPr lang="es-ES" sz="1800" b="0" i="0" smtClean="0">
                          <a:latin typeface="Cambria Math"/>
                        </a:rPr>
                        <m:t>. </m:t>
                      </m:r>
                      <m:r>
                        <m:rPr>
                          <m:sty m:val="p"/>
                        </m:rPr>
                        <a:rPr lang="es-ES" sz="1800" b="0" i="0" smtClean="0">
                          <a:latin typeface="Cambria Math"/>
                        </a:rPr>
                        <m:t>Cambio</m:t>
                      </m:r>
                      <m:r>
                        <a:rPr lang="es-ES" sz="1800" b="0" i="0" smtClean="0">
                          <a:latin typeface="Cambria Math"/>
                        </a:rPr>
                        <m:t> </m:t>
                      </m:r>
                      <m:r>
                        <m:rPr>
                          <m:sty m:val="p"/>
                        </m:rPr>
                        <a:rPr lang="es-ES" sz="1800" b="0" i="0" smtClean="0">
                          <a:latin typeface="Cambria Math"/>
                        </a:rPr>
                        <m:t>de</m:t>
                      </m:r>
                      <m:r>
                        <a:rPr lang="es-ES" sz="1800" b="0" i="0" smtClean="0">
                          <a:latin typeface="Cambria Math"/>
                        </a:rPr>
                        <m:t> </m:t>
                      </m:r>
                      <m:r>
                        <m:rPr>
                          <m:sty m:val="p"/>
                        </m:rPr>
                        <a:rPr lang="es-ES" sz="1800" b="0" i="0" smtClean="0">
                          <a:latin typeface="Cambria Math"/>
                        </a:rPr>
                        <m:t>la</m:t>
                      </m:r>
                      <m:r>
                        <a:rPr lang="es-ES" sz="1800" b="0" i="0" smtClean="0">
                          <a:latin typeface="Cambria Math"/>
                        </a:rPr>
                        <m:t> </m:t>
                      </m:r>
                      <m:r>
                        <m:rPr>
                          <m:sty m:val="p"/>
                        </m:rPr>
                        <a:rPr lang="es-ES" sz="1800" b="0" i="0" smtClean="0">
                          <a:latin typeface="Cambria Math"/>
                        </a:rPr>
                        <m:t>l</m:t>
                      </m:r>
                      <m:r>
                        <a:rPr lang="es-ES" sz="1800" b="0" i="0" smtClean="0">
                          <a:latin typeface="Cambria Math"/>
                        </a:rPr>
                        <m:t>í</m:t>
                      </m:r>
                      <m:r>
                        <m:rPr>
                          <m:sty m:val="p"/>
                        </m:rPr>
                        <a:rPr lang="es-ES" sz="1800" b="0" i="0" smtClean="0">
                          <a:latin typeface="Cambria Math"/>
                        </a:rPr>
                        <m:t>nea</m:t>
                      </m:r>
                      <m:r>
                        <a:rPr lang="es-ES" sz="1800" b="0" i="0" smtClean="0">
                          <a:latin typeface="Cambria Math"/>
                        </a:rPr>
                        <m:t> </m:t>
                      </m:r>
                      <m:r>
                        <m:rPr>
                          <m:sty m:val="p"/>
                        </m:rPr>
                        <a:rPr lang="es-ES" sz="1800" b="0" i="0" smtClean="0">
                          <a:latin typeface="Cambria Math"/>
                        </a:rPr>
                        <m:t>base</m:t>
                      </m:r>
                      <m:r>
                        <a:rPr lang="es-ES" sz="1800" b="0" i="0" smtClean="0">
                          <a:latin typeface="Cambria Math"/>
                        </a:rPr>
                        <m:t> </m:t>
                      </m:r>
                      <m:r>
                        <m:rPr>
                          <m:sty m:val="p"/>
                        </m:rPr>
                        <a:rPr lang="es-ES" sz="1800" b="0" i="0" smtClean="0">
                          <a:latin typeface="Cambria Math"/>
                        </a:rPr>
                        <m:t>en</m:t>
                      </m:r>
                      <m:r>
                        <a:rPr lang="es-ES" sz="1800" b="0" i="0" smtClean="0">
                          <a:latin typeface="Cambria Math"/>
                        </a:rPr>
                        <m:t> </m:t>
                      </m:r>
                      <m:r>
                        <m:rPr>
                          <m:sty m:val="p"/>
                        </m:rPr>
                        <a:rPr lang="es-ES" sz="1800" b="0" i="0" smtClean="0">
                          <a:latin typeface="Cambria Math"/>
                        </a:rPr>
                        <m:t>PAD</m:t>
                      </m:r>
                      <m:r>
                        <a:rPr lang="es-ES" sz="1800" b="0" i="0" smtClean="0">
                          <a:latin typeface="Cambria Math"/>
                        </a:rPr>
                        <m:t> </m:t>
                      </m:r>
                      <m:r>
                        <m:rPr>
                          <m:sty m:val="p"/>
                        </m:rPr>
                        <a:rPr lang="es-ES" sz="1800" b="0" i="0" smtClean="0">
                          <a:latin typeface="Cambria Math"/>
                        </a:rPr>
                        <m:t>en</m:t>
                      </m:r>
                      <m:r>
                        <a:rPr lang="es-ES" sz="1800" b="0" i="0" smtClean="0">
                          <a:latin typeface="Cambria Math"/>
                        </a:rPr>
                        <m:t> 8 </m:t>
                      </m:r>
                      <m:r>
                        <m:rPr>
                          <m:sty m:val="p"/>
                        </m:rPr>
                        <a:rPr lang="es-ES" sz="1800" b="0" i="0" smtClean="0">
                          <a:latin typeface="Cambria Math"/>
                        </a:rPr>
                        <m:t>semanas</m:t>
                      </m:r>
                    </m:oMath>
                  </m:oMathPara>
                </a14:m>
                <a:endParaRPr lang="es-ES" sz="1800" smtClean="0"/>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blipFill rotWithShape="1">
                <a:blip r:embed="rId3"/>
                <a:stretch>
                  <a:fillRect l="-963" t="-1078"/>
                </a:stretch>
              </a:blipFill>
            </p:spPr>
            <p:txBody>
              <a:bodyPr/>
              <a:lstStyle/>
              <a:p>
                <a:r>
                  <a:rPr lang="es-CO">
                    <a:noFill/>
                  </a:rPr>
                  <a:t> </a:t>
                </a:r>
              </a:p>
            </p:txBody>
          </p:sp>
        </mc:Fallback>
      </mc:AlternateContent>
    </p:spTree>
    <p:extLst>
      <p:ext uri="{BB962C8B-B14F-4D97-AF65-F5344CB8AC3E}">
        <p14:creationId xmlns:p14="http://schemas.microsoft.com/office/powerpoint/2010/main" val="3258495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Modelos de Respuesta Indirecta </a:t>
            </a:r>
            <a:br>
              <a:rPr lang="es-ES" sz="2800" b="1">
                <a:solidFill>
                  <a:schemeClr val="bg1"/>
                </a:solidFill>
              </a:rPr>
            </a:br>
            <a:r>
              <a:rPr lang="es-ES" sz="2800" b="1">
                <a:solidFill>
                  <a:schemeClr val="bg1"/>
                </a:solidFill>
              </a:rPr>
              <a:t>Estimulatorios </a:t>
            </a:r>
            <a:r>
              <a:rPr lang="es-ES" sz="2800" b="1" smtClean="0">
                <a:solidFill>
                  <a:schemeClr val="bg1"/>
                </a:solidFill>
              </a:rPr>
              <a:t>(3)</a:t>
            </a:r>
            <a:endParaRPr lang="es-CO" sz="2800" b="1">
              <a:solidFill>
                <a:schemeClr val="bg1"/>
              </a:solidFill>
            </a:endParaRPr>
          </a:p>
        </p:txBody>
      </p:sp>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1182216"/>
            <a:ext cx="6919200" cy="3542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369793" y="4941168"/>
            <a:ext cx="8138902" cy="800219"/>
          </a:xfrm>
          <a:prstGeom prst="rect">
            <a:avLst/>
          </a:prstGeom>
          <a:noFill/>
        </p:spPr>
        <p:txBody>
          <a:bodyPr wrap="square" rtlCol="0">
            <a:spAutoFit/>
          </a:bodyPr>
          <a:lstStyle/>
          <a:p>
            <a:r>
              <a:rPr lang="es-ES" sz="1500" smtClean="0"/>
              <a:t>Perfiles de respuesta simulada para modelo III y modelo IV. Se usaron tres dosis intravenosas y la concentración plasmática sigue una cinética de primer órden. Parámetros </a:t>
            </a:r>
          </a:p>
          <a:p>
            <a:r>
              <a:rPr lang="en-US" sz="1500" smtClean="0"/>
              <a:t>k</a:t>
            </a:r>
            <a:r>
              <a:rPr lang="en-US" sz="1500" baseline="-25000" smtClean="0"/>
              <a:t>in</a:t>
            </a:r>
            <a:r>
              <a:rPr lang="en-US" sz="1500" smtClean="0"/>
              <a:t> </a:t>
            </a:r>
            <a:r>
              <a:rPr lang="en-US" sz="1500"/>
              <a:t>= 5 mg/h; k</a:t>
            </a:r>
            <a:r>
              <a:rPr lang="en-US" sz="1500" baseline="-25000"/>
              <a:t>out</a:t>
            </a:r>
            <a:r>
              <a:rPr lang="en-US" sz="1500"/>
              <a:t> = 0.1/h; S</a:t>
            </a:r>
            <a:r>
              <a:rPr lang="en-US" sz="1500" baseline="-25000"/>
              <a:t>max</a:t>
            </a:r>
            <a:r>
              <a:rPr lang="en-US" sz="1500"/>
              <a:t>=5; SC</a:t>
            </a:r>
            <a:r>
              <a:rPr lang="en-US" sz="1500" baseline="-25000"/>
              <a:t>50</a:t>
            </a:r>
            <a:r>
              <a:rPr lang="en-US" sz="1500"/>
              <a:t> = 10 mg/L or </a:t>
            </a:r>
            <a:r>
              <a:rPr lang="en-US" sz="1500" smtClean="0"/>
              <a:t>mg/mL</a:t>
            </a:r>
            <a:endParaRPr lang="es-CO" sz="1500"/>
          </a:p>
        </p:txBody>
      </p:sp>
      <p:sp>
        <p:nvSpPr>
          <p:cNvPr id="8" name="7 Rectángulo"/>
          <p:cNvSpPr/>
          <p:nvPr/>
        </p:nvSpPr>
        <p:spPr>
          <a:xfrm>
            <a:off x="369793" y="5949280"/>
            <a:ext cx="8138901" cy="46166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spTree>
    <p:extLst>
      <p:ext uri="{BB962C8B-B14F-4D97-AF65-F5344CB8AC3E}">
        <p14:creationId xmlns:p14="http://schemas.microsoft.com/office/powerpoint/2010/main" val="4253004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Modelos de Respuesta Indirecta </a:t>
            </a:r>
            <a:br>
              <a:rPr lang="es-ES" sz="2800" b="1">
                <a:solidFill>
                  <a:schemeClr val="bg1"/>
                </a:solidFill>
              </a:rPr>
            </a:br>
            <a:r>
              <a:rPr lang="es-ES" sz="2800" b="1">
                <a:solidFill>
                  <a:schemeClr val="bg1"/>
                </a:solidFill>
              </a:rPr>
              <a:t>Estimulatorios </a:t>
            </a:r>
            <a:r>
              <a:rPr lang="es-ES" sz="2800" b="1" smtClean="0">
                <a:solidFill>
                  <a:schemeClr val="bg1"/>
                </a:solidFill>
              </a:rPr>
              <a:t>(4)</a:t>
            </a:r>
            <a:endParaRPr lang="es-CO" sz="2800" b="1">
              <a:solidFill>
                <a:schemeClr val="bg1"/>
              </a:solidFill>
            </a:endParaRP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80" y="1412776"/>
            <a:ext cx="4676400" cy="3413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369793" y="5013176"/>
            <a:ext cx="8138901" cy="323165"/>
          </a:xfrm>
          <a:prstGeom prst="rect">
            <a:avLst/>
          </a:prstGeom>
          <a:noFill/>
        </p:spPr>
        <p:txBody>
          <a:bodyPr wrap="square" rtlCol="0">
            <a:spAutoFit/>
          </a:bodyPr>
          <a:lstStyle/>
          <a:p>
            <a:r>
              <a:rPr lang="es-CO" sz="1500" smtClean="0"/>
              <a:t>Perfiles </a:t>
            </a:r>
            <a:r>
              <a:rPr lang="es-CO" sz="1500"/>
              <a:t>plasmáticos </a:t>
            </a:r>
            <a:r>
              <a:rPr lang="es-CO" sz="1500" smtClean="0"/>
              <a:t>de mizolastina a 4 </a:t>
            </a:r>
            <a:r>
              <a:rPr lang="es-CO" sz="1500"/>
              <a:t>dosis </a:t>
            </a:r>
            <a:r>
              <a:rPr lang="es-CO" sz="1500" smtClean="0"/>
              <a:t>diferentes.</a:t>
            </a:r>
            <a:endParaRPr lang="es-CO" sz="1500"/>
          </a:p>
        </p:txBody>
      </p:sp>
      <p:pic>
        <p:nvPicPr>
          <p:cNvPr id="8196" name="Picture 4" descr="Image result for mizolastine"/>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5976155" y="1412776"/>
            <a:ext cx="1962400" cy="130663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mast ce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63102" y="3119468"/>
            <a:ext cx="1588505" cy="1224136"/>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369793" y="5949280"/>
            <a:ext cx="8138901" cy="46166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mc:AlternateContent xmlns:mc="http://schemas.openxmlformats.org/markup-compatibility/2006" xmlns:a14="http://schemas.microsoft.com/office/drawing/2010/main">
        <mc:Choice Requires="a14">
          <p:sp>
            <p:nvSpPr>
              <p:cNvPr id="5" name="4 CuadroTexto"/>
              <p:cNvSpPr txBox="1"/>
              <p:nvPr/>
            </p:nvSpPr>
            <p:spPr>
              <a:xfrm>
                <a:off x="5474287" y="4724988"/>
                <a:ext cx="2966133" cy="576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400" b="0" i="1" smtClean="0">
                              <a:latin typeface="Cambria Math"/>
                            </a:rPr>
                          </m:ctrlPr>
                        </m:fPr>
                        <m:num>
                          <m:r>
                            <m:rPr>
                              <m:sty m:val="p"/>
                            </m:rPr>
                            <a:rPr lang="es-ES" sz="1400" b="0" i="0" smtClean="0">
                              <a:latin typeface="Cambria Math"/>
                            </a:rPr>
                            <m:t>dA</m:t>
                          </m:r>
                        </m:num>
                        <m:den>
                          <m:r>
                            <m:rPr>
                              <m:sty m:val="p"/>
                            </m:rPr>
                            <a:rPr lang="es-ES" sz="1400" b="0" i="0" smtClean="0">
                              <a:latin typeface="Cambria Math"/>
                            </a:rPr>
                            <m:t>dt</m:t>
                          </m:r>
                        </m:den>
                      </m:f>
                      <m:r>
                        <a:rPr lang="es-ES" sz="1400" b="0" i="0" smtClean="0">
                          <a:latin typeface="Cambria Math"/>
                        </a:rPr>
                        <m:t>=</m:t>
                      </m:r>
                      <m:sSub>
                        <m:sSubPr>
                          <m:ctrlPr>
                            <a:rPr lang="es-ES" sz="1400" b="0" i="1" smtClean="0">
                              <a:latin typeface="Cambria Math"/>
                            </a:rPr>
                          </m:ctrlPr>
                        </m:sSubPr>
                        <m:e>
                          <m:r>
                            <m:rPr>
                              <m:sty m:val="p"/>
                            </m:rPr>
                            <a:rPr lang="es-ES" sz="1400" b="0" i="0" smtClean="0">
                              <a:latin typeface="Cambria Math"/>
                            </a:rPr>
                            <m:t>k</m:t>
                          </m:r>
                        </m:e>
                        <m:sub>
                          <m:r>
                            <m:rPr>
                              <m:sty m:val="p"/>
                            </m:rPr>
                            <a:rPr lang="es-ES" sz="1400" b="0" i="0" smtClean="0">
                              <a:latin typeface="Cambria Math"/>
                            </a:rPr>
                            <m:t>in</m:t>
                          </m:r>
                        </m:sub>
                      </m:sSub>
                      <m:r>
                        <a:rPr lang="es-ES" sz="1400" b="0" i="0" smtClean="0">
                          <a:latin typeface="Cambria Math"/>
                        </a:rPr>
                        <m:t>·</m:t>
                      </m:r>
                      <m:d>
                        <m:dPr>
                          <m:ctrlPr>
                            <a:rPr lang="es-ES" sz="1400" b="0" i="1" smtClean="0">
                              <a:latin typeface="Cambria Math"/>
                            </a:rPr>
                          </m:ctrlPr>
                        </m:dPr>
                        <m:e>
                          <m:r>
                            <a:rPr lang="es-ES" sz="1400" b="0" i="0" smtClean="0">
                              <a:latin typeface="Cambria Math"/>
                            </a:rPr>
                            <m:t>1−</m:t>
                          </m:r>
                          <m:f>
                            <m:fPr>
                              <m:ctrlPr>
                                <a:rPr lang="es-ES" sz="1400" b="0" i="1" smtClean="0">
                                  <a:latin typeface="Cambria Math"/>
                                </a:rPr>
                              </m:ctrlPr>
                            </m:fPr>
                            <m:num>
                              <m:sSub>
                                <m:sSubPr>
                                  <m:ctrlPr>
                                    <a:rPr lang="es-ES" sz="1400" b="0" i="1" smtClean="0">
                                      <a:latin typeface="Cambria Math"/>
                                    </a:rPr>
                                  </m:ctrlPr>
                                </m:sSubPr>
                                <m:e>
                                  <m:r>
                                    <m:rPr>
                                      <m:sty m:val="p"/>
                                    </m:rPr>
                                    <a:rPr lang="es-ES" sz="1400" b="0" i="0" smtClean="0">
                                      <a:latin typeface="Cambria Math"/>
                                    </a:rPr>
                                    <m:t>I</m:t>
                                  </m:r>
                                </m:e>
                                <m:sub>
                                  <m:r>
                                    <m:rPr>
                                      <m:sty m:val="p"/>
                                    </m:rPr>
                                    <a:rPr lang="es-ES" sz="1400" b="0" i="0" smtClean="0">
                                      <a:latin typeface="Cambria Math"/>
                                    </a:rPr>
                                    <m:t>max</m:t>
                                  </m:r>
                                </m:sub>
                              </m:sSub>
                              <m:r>
                                <a:rPr lang="es-ES" sz="1400" b="0" i="0" smtClean="0">
                                  <a:latin typeface="Cambria Math"/>
                                </a:rPr>
                                <m:t>·</m:t>
                              </m:r>
                              <m:r>
                                <m:rPr>
                                  <m:sty m:val="p"/>
                                </m:rPr>
                                <a:rPr lang="es-ES" sz="1400" b="0" i="0" smtClean="0">
                                  <a:latin typeface="Cambria Math"/>
                                </a:rPr>
                                <m:t>C</m:t>
                              </m:r>
                            </m:num>
                            <m:den>
                              <m:sSub>
                                <m:sSubPr>
                                  <m:ctrlPr>
                                    <a:rPr lang="es-ES" sz="1400" b="0" i="1" smtClean="0">
                                      <a:latin typeface="Cambria Math"/>
                                    </a:rPr>
                                  </m:ctrlPr>
                                </m:sSubPr>
                                <m:e>
                                  <m:r>
                                    <m:rPr>
                                      <m:sty m:val="p"/>
                                    </m:rPr>
                                    <a:rPr lang="es-ES" sz="1400" b="0" i="0" smtClean="0">
                                      <a:latin typeface="Cambria Math"/>
                                    </a:rPr>
                                    <m:t>IC</m:t>
                                  </m:r>
                                </m:e>
                                <m:sub>
                                  <m:r>
                                    <a:rPr lang="es-ES" sz="1400" b="0" i="0" smtClean="0">
                                      <a:latin typeface="Cambria Math"/>
                                    </a:rPr>
                                    <m:t>50</m:t>
                                  </m:r>
                                </m:sub>
                              </m:sSub>
                              <m:r>
                                <a:rPr lang="es-ES" sz="1400" b="0" i="0" smtClean="0">
                                  <a:latin typeface="Cambria Math"/>
                                </a:rPr>
                                <m:t>+</m:t>
                              </m:r>
                              <m:r>
                                <m:rPr>
                                  <m:sty m:val="p"/>
                                </m:rPr>
                                <a:rPr lang="es-ES" sz="1400" b="0" i="0" smtClean="0">
                                  <a:latin typeface="Cambria Math"/>
                                </a:rPr>
                                <m:t>C</m:t>
                              </m:r>
                            </m:den>
                          </m:f>
                        </m:e>
                      </m:d>
                      <m:r>
                        <a:rPr lang="es-ES" sz="1400" b="0" i="0" smtClean="0">
                          <a:latin typeface="Cambria Math"/>
                        </a:rPr>
                        <m:t>−</m:t>
                      </m:r>
                      <m:sSub>
                        <m:sSubPr>
                          <m:ctrlPr>
                            <a:rPr lang="es-ES" sz="1400" b="0" i="1" smtClean="0">
                              <a:latin typeface="Cambria Math"/>
                            </a:rPr>
                          </m:ctrlPr>
                        </m:sSubPr>
                        <m:e>
                          <m:r>
                            <m:rPr>
                              <m:sty m:val="p"/>
                            </m:rPr>
                            <a:rPr lang="es-ES" sz="1400" b="0" i="0" smtClean="0">
                              <a:latin typeface="Cambria Math"/>
                            </a:rPr>
                            <m:t>k</m:t>
                          </m:r>
                        </m:e>
                        <m:sub>
                          <m:r>
                            <m:rPr>
                              <m:sty m:val="p"/>
                            </m:rPr>
                            <a:rPr lang="es-ES" sz="1400" b="0" i="0" smtClean="0">
                              <a:latin typeface="Cambria Math"/>
                            </a:rPr>
                            <m:t>out</m:t>
                          </m:r>
                        </m:sub>
                      </m:sSub>
                      <m:r>
                        <a:rPr lang="es-ES" sz="1400" b="0" i="0" smtClean="0">
                          <a:latin typeface="Cambria Math"/>
                        </a:rPr>
                        <m:t>·</m:t>
                      </m:r>
                      <m:r>
                        <m:rPr>
                          <m:sty m:val="p"/>
                        </m:rPr>
                        <a:rPr lang="es-ES" sz="1400" b="0" i="0" smtClean="0">
                          <a:latin typeface="Cambria Math"/>
                        </a:rPr>
                        <m:t>A</m:t>
                      </m:r>
                    </m:oMath>
                  </m:oMathPara>
                </a14:m>
                <a:endParaRPr lang="es-CO" sz="1400"/>
              </a:p>
            </p:txBody>
          </p:sp>
        </mc:Choice>
        <mc:Fallback xmlns="">
          <p:sp>
            <p:nvSpPr>
              <p:cNvPr id="5" name="4 CuadroTexto"/>
              <p:cNvSpPr txBox="1">
                <a:spLocks noRot="1" noChangeAspect="1" noMove="1" noResize="1" noEditPoints="1" noAdjustHandles="1" noChangeArrowheads="1" noChangeShapeType="1" noTextEdit="1"/>
              </p:cNvSpPr>
              <p:nvPr/>
            </p:nvSpPr>
            <p:spPr>
              <a:xfrm>
                <a:off x="5474287" y="4724988"/>
                <a:ext cx="2966133" cy="576376"/>
              </a:xfrm>
              <a:prstGeom prst="rect">
                <a:avLst/>
              </a:prstGeom>
              <a:blipFill rotWithShape="1">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169793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Modelos de Respuesta Indirecta </a:t>
            </a:r>
            <a:br>
              <a:rPr lang="es-ES" sz="2800" b="1">
                <a:solidFill>
                  <a:schemeClr val="bg1"/>
                </a:solidFill>
              </a:rPr>
            </a:br>
            <a:r>
              <a:rPr lang="es-ES" sz="2800" b="1">
                <a:solidFill>
                  <a:schemeClr val="bg1"/>
                </a:solidFill>
              </a:rPr>
              <a:t>Estimulatorios </a:t>
            </a:r>
            <a:r>
              <a:rPr lang="es-ES" sz="2800" b="1" smtClean="0">
                <a:solidFill>
                  <a:schemeClr val="bg1"/>
                </a:solidFill>
              </a:rPr>
              <a:t>(5)</a:t>
            </a:r>
            <a:endParaRPr lang="es-CO" sz="2800" b="1">
              <a:solidFill>
                <a:schemeClr val="bg1"/>
              </a:solidFill>
            </a:endParaRPr>
          </a:p>
        </p:txBody>
      </p:sp>
      <p:sp>
        <p:nvSpPr>
          <p:cNvPr id="5" name="4 CuadroTexto"/>
          <p:cNvSpPr txBox="1"/>
          <p:nvPr/>
        </p:nvSpPr>
        <p:spPr>
          <a:xfrm>
            <a:off x="5796136" y="1204303"/>
            <a:ext cx="2952328" cy="1815882"/>
          </a:xfrm>
          <a:prstGeom prst="rect">
            <a:avLst/>
          </a:prstGeom>
          <a:noFill/>
        </p:spPr>
        <p:txBody>
          <a:bodyPr wrap="square" rtlCol="0">
            <a:spAutoFit/>
          </a:bodyPr>
          <a:lstStyle/>
          <a:p>
            <a:pPr algn="just"/>
            <a:r>
              <a:rPr lang="es-CO" sz="1400" smtClean="0"/>
              <a:t>Perfiles </a:t>
            </a:r>
            <a:r>
              <a:rPr lang="es-CO" sz="1400"/>
              <a:t>observados y pronosticados </a:t>
            </a:r>
            <a:r>
              <a:rPr lang="es-CO" sz="1400" smtClean="0"/>
              <a:t>de área </a:t>
            </a:r>
            <a:r>
              <a:rPr lang="es-CO" sz="1400"/>
              <a:t>de </a:t>
            </a:r>
            <a:r>
              <a:rPr lang="es-CO" sz="1400" smtClean="0"/>
              <a:t>urticaria después </a:t>
            </a:r>
            <a:r>
              <a:rPr lang="es-CO" sz="1400"/>
              <a:t>de la administración oral de 5, 10, 15 y 20 mg de mizolastina. </a:t>
            </a:r>
            <a:endParaRPr lang="es-CO" sz="1400" smtClean="0"/>
          </a:p>
          <a:p>
            <a:pPr algn="just"/>
            <a:endParaRPr lang="es-CO" sz="1400"/>
          </a:p>
          <a:p>
            <a:pPr algn="just"/>
            <a:r>
              <a:rPr lang="es-CO" sz="1400" smtClean="0"/>
              <a:t>Se </a:t>
            </a:r>
            <a:r>
              <a:rPr lang="es-CO" sz="1400"/>
              <a:t>utilizó un </a:t>
            </a:r>
            <a:r>
              <a:rPr lang="es-CO" sz="1400" b="1"/>
              <a:t>modelo </a:t>
            </a:r>
            <a:r>
              <a:rPr lang="es-CO" sz="1400" b="1" smtClean="0"/>
              <a:t>tipo I</a:t>
            </a:r>
            <a:r>
              <a:rPr lang="es-CO" sz="1400" smtClean="0"/>
              <a:t> </a:t>
            </a:r>
            <a:r>
              <a:rPr lang="es-CO" sz="1400"/>
              <a:t>para predecir las respuestas del área de la </a:t>
            </a:r>
            <a:r>
              <a:rPr lang="es-CO" sz="1400" smtClean="0"/>
              <a:t>llamarada.</a:t>
            </a:r>
            <a:endParaRPr lang="es-CO" sz="1400"/>
          </a:p>
        </p:txBody>
      </p:sp>
      <p:pic>
        <p:nvPicPr>
          <p:cNvPr id="921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190" y="1204303"/>
            <a:ext cx="5290906" cy="52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p:cNvSpPr/>
          <p:nvPr/>
        </p:nvSpPr>
        <p:spPr>
          <a:xfrm>
            <a:off x="5796136" y="5023296"/>
            <a:ext cx="2952328" cy="138499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sp>
        <p:nvSpPr>
          <p:cNvPr id="7" name="6 CuadroTexto"/>
          <p:cNvSpPr txBox="1"/>
          <p:nvPr/>
        </p:nvSpPr>
        <p:spPr>
          <a:xfrm>
            <a:off x="5796136" y="3091059"/>
            <a:ext cx="2952328" cy="817245"/>
          </a:xfrm>
          <a:prstGeom prst="roundRect">
            <a:avLst/>
          </a:prstGeom>
          <a:solidFill>
            <a:srgbClr val="00B050">
              <a:alpha val="20000"/>
            </a:srgbClr>
          </a:solidFill>
          <a:ln>
            <a:solidFill>
              <a:srgbClr val="00B050"/>
            </a:solidFill>
          </a:ln>
        </p:spPr>
        <p:txBody>
          <a:bodyPr wrap="square" rtlCol="0">
            <a:spAutoFit/>
          </a:bodyPr>
          <a:lstStyle/>
          <a:p>
            <a:pPr algn="just"/>
            <a:r>
              <a:rPr lang="es-CO" sz="1400" smtClean="0"/>
              <a:t>El pico de respuesta PK se alcanza a las 2 horas, mientras el pico de efecto se alcanza a las 4 horas</a:t>
            </a:r>
            <a:endParaRPr lang="es-CO" sz="1400"/>
          </a:p>
        </p:txBody>
      </p:sp>
      <p:sp>
        <p:nvSpPr>
          <p:cNvPr id="8" name="7 CuadroTexto"/>
          <p:cNvSpPr txBox="1"/>
          <p:nvPr/>
        </p:nvSpPr>
        <p:spPr>
          <a:xfrm>
            <a:off x="5796136" y="4077454"/>
            <a:ext cx="2952328" cy="578882"/>
          </a:xfrm>
          <a:prstGeom prst="roundRect">
            <a:avLst/>
          </a:prstGeom>
          <a:solidFill>
            <a:srgbClr val="9BBB59">
              <a:alpha val="20000"/>
            </a:srgbClr>
          </a:solidFill>
          <a:ln>
            <a:solidFill>
              <a:srgbClr val="9BBB59"/>
            </a:solidFill>
          </a:ln>
        </p:spPr>
        <p:txBody>
          <a:bodyPr wrap="square" rtlCol="0">
            <a:spAutoFit/>
          </a:bodyPr>
          <a:lstStyle/>
          <a:p>
            <a:pPr algn="just"/>
            <a:r>
              <a:rPr lang="es-ES" sz="1400" smtClean="0"/>
              <a:t>Inhibición máxima (I</a:t>
            </a:r>
            <a:r>
              <a:rPr lang="es-ES" sz="1400" baseline="-25000" smtClean="0"/>
              <a:t>max</a:t>
            </a:r>
            <a:r>
              <a:rPr lang="es-ES" sz="1400" smtClean="0"/>
              <a:t>) 92%</a:t>
            </a:r>
          </a:p>
          <a:p>
            <a:pPr algn="just"/>
            <a:r>
              <a:rPr lang="es-ES" sz="1400" smtClean="0"/>
              <a:t>IC</a:t>
            </a:r>
            <a:r>
              <a:rPr lang="es-ES" sz="1400" baseline="-25000" smtClean="0"/>
              <a:t>50</a:t>
            </a:r>
            <a:r>
              <a:rPr lang="es-ES" sz="1400" smtClean="0"/>
              <a:t> en 21 ng/mL</a:t>
            </a:r>
            <a:endParaRPr lang="es-CO" sz="1400"/>
          </a:p>
        </p:txBody>
      </p:sp>
    </p:spTree>
    <p:extLst>
      <p:ext uri="{BB962C8B-B14F-4D97-AF65-F5344CB8AC3E}">
        <p14:creationId xmlns:p14="http://schemas.microsoft.com/office/powerpoint/2010/main" val="958570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Modelos de Respuesta Indirecta </a:t>
            </a:r>
            <a:br>
              <a:rPr lang="es-ES" sz="2800" b="1">
                <a:solidFill>
                  <a:schemeClr val="bg1"/>
                </a:solidFill>
              </a:rPr>
            </a:br>
            <a:r>
              <a:rPr lang="es-ES" sz="2800" b="1">
                <a:solidFill>
                  <a:schemeClr val="bg1"/>
                </a:solidFill>
              </a:rPr>
              <a:t>Estimulatorios </a:t>
            </a:r>
            <a:r>
              <a:rPr lang="es-ES" sz="2800" b="1" smtClean="0">
                <a:solidFill>
                  <a:schemeClr val="bg1"/>
                </a:solidFill>
              </a:rPr>
              <a:t>(6)</a:t>
            </a:r>
            <a:endParaRPr lang="es-CO" sz="2800" b="1">
              <a:solidFill>
                <a:schemeClr val="bg1"/>
              </a:solidFill>
            </a:endParaRP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96" y="1556792"/>
            <a:ext cx="4714244" cy="3544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395536" y="5949280"/>
            <a:ext cx="8352928" cy="461665"/>
          </a:xfrm>
          <a:prstGeom prst="rect">
            <a:avLst/>
          </a:prstGeom>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0543" t="33501" r="44269" b="4118"/>
          <a:stretch/>
        </p:blipFill>
        <p:spPr bwMode="auto">
          <a:xfrm flipH="1">
            <a:off x="1259631" y="1797973"/>
            <a:ext cx="360585" cy="959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5109780" y="1556792"/>
            <a:ext cx="3638684" cy="817245"/>
          </a:xfrm>
          <a:prstGeom prst="roundRect">
            <a:avLst/>
          </a:prstGeom>
          <a:solidFill>
            <a:srgbClr val="FF0066">
              <a:alpha val="20000"/>
            </a:srgbClr>
          </a:solidFill>
          <a:ln>
            <a:solidFill>
              <a:srgbClr val="FF0066"/>
            </a:solidFill>
          </a:ln>
        </p:spPr>
        <p:txBody>
          <a:bodyPr wrap="square" rtlCol="0">
            <a:spAutoFit/>
          </a:bodyPr>
          <a:lstStyle/>
          <a:p>
            <a:r>
              <a:rPr lang="es-ES" sz="1400" b="1" smtClean="0"/>
              <a:t>Abatacept</a:t>
            </a:r>
            <a:r>
              <a:rPr lang="es-ES" sz="1400" smtClean="0"/>
              <a:t> es una proteína de fusión soluble, útil en el tratamiento de artritis reumatoide. Actúa a través de la degradación de IL-6</a:t>
            </a:r>
            <a:endParaRPr lang="es-CO" sz="1400"/>
          </a:p>
        </p:txBody>
      </p:sp>
      <mc:AlternateContent xmlns:mc="http://schemas.openxmlformats.org/markup-compatibility/2006" xmlns:a14="http://schemas.microsoft.com/office/drawing/2010/main">
        <mc:Choice Requires="a14">
          <p:sp>
            <p:nvSpPr>
              <p:cNvPr id="7" name="6 CuadroTexto"/>
              <p:cNvSpPr txBox="1"/>
              <p:nvPr/>
            </p:nvSpPr>
            <p:spPr>
              <a:xfrm>
                <a:off x="5104350" y="2564592"/>
                <a:ext cx="3674532" cy="5763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1400" b="0" i="1" smtClean="0">
                              <a:latin typeface="Cambria Math"/>
                            </a:rPr>
                          </m:ctrlPr>
                        </m:fPr>
                        <m:num>
                          <m:r>
                            <m:rPr>
                              <m:sty m:val="p"/>
                            </m:rPr>
                            <a:rPr lang="es-ES" sz="1400" b="0" i="0" smtClean="0">
                              <a:latin typeface="Cambria Math"/>
                            </a:rPr>
                            <m:t>d</m:t>
                          </m:r>
                          <m:sSub>
                            <m:sSubPr>
                              <m:ctrlPr>
                                <a:rPr lang="es-ES" sz="1400" b="0" i="1" smtClean="0">
                                  <a:latin typeface="Cambria Math"/>
                                </a:rPr>
                              </m:ctrlPr>
                            </m:sSubPr>
                            <m:e>
                              <m:r>
                                <m:rPr>
                                  <m:sty m:val="p"/>
                                </m:rPr>
                                <a:rPr lang="es-ES" sz="1400" b="0" i="0" smtClean="0">
                                  <a:latin typeface="Cambria Math"/>
                                </a:rPr>
                                <m:t>C</m:t>
                              </m:r>
                            </m:e>
                            <m:sub>
                              <m:r>
                                <m:rPr>
                                  <m:sty m:val="p"/>
                                </m:rPr>
                                <a:rPr lang="es-ES" sz="1400" b="0" i="0" smtClean="0">
                                  <a:latin typeface="Cambria Math"/>
                                </a:rPr>
                                <m:t>IL</m:t>
                              </m:r>
                              <m:r>
                                <a:rPr lang="es-ES" sz="1400" b="0" i="0" smtClean="0">
                                  <a:latin typeface="Cambria Math"/>
                                </a:rPr>
                                <m:t>−6</m:t>
                              </m:r>
                            </m:sub>
                          </m:sSub>
                        </m:num>
                        <m:den>
                          <m:r>
                            <m:rPr>
                              <m:sty m:val="p"/>
                            </m:rPr>
                            <a:rPr lang="es-ES" sz="1400" b="0" i="0" smtClean="0">
                              <a:latin typeface="Cambria Math"/>
                            </a:rPr>
                            <m:t>dt</m:t>
                          </m:r>
                        </m:den>
                      </m:f>
                      <m:r>
                        <a:rPr lang="es-ES" sz="1400" b="0" i="0" smtClean="0">
                          <a:latin typeface="Cambria Math"/>
                        </a:rPr>
                        <m:t>=</m:t>
                      </m:r>
                      <m:sSub>
                        <m:sSubPr>
                          <m:ctrlPr>
                            <a:rPr lang="es-ES" sz="1400" i="1">
                              <a:latin typeface="Cambria Math"/>
                            </a:rPr>
                          </m:ctrlPr>
                        </m:sSubPr>
                        <m:e>
                          <m:r>
                            <m:rPr>
                              <m:sty m:val="p"/>
                            </m:rPr>
                            <a:rPr lang="es-ES" sz="1400" i="0">
                              <a:latin typeface="Cambria Math"/>
                            </a:rPr>
                            <m:t>k</m:t>
                          </m:r>
                        </m:e>
                        <m:sub>
                          <m:r>
                            <m:rPr>
                              <m:sty m:val="p"/>
                            </m:rPr>
                            <a:rPr lang="es-ES" sz="1400" i="0">
                              <a:latin typeface="Cambria Math"/>
                            </a:rPr>
                            <m:t>in</m:t>
                          </m:r>
                        </m:sub>
                      </m:sSub>
                      <m:r>
                        <a:rPr lang="es-ES" sz="1400" i="0">
                          <a:latin typeface="Cambria Math"/>
                        </a:rPr>
                        <m:t>−</m:t>
                      </m:r>
                      <m:sSub>
                        <m:sSubPr>
                          <m:ctrlPr>
                            <a:rPr lang="es-ES" sz="1400" i="1">
                              <a:latin typeface="Cambria Math"/>
                            </a:rPr>
                          </m:ctrlPr>
                        </m:sSubPr>
                        <m:e>
                          <m:r>
                            <m:rPr>
                              <m:sty m:val="p"/>
                            </m:rPr>
                            <a:rPr lang="es-ES" sz="1400" i="0">
                              <a:latin typeface="Cambria Math"/>
                            </a:rPr>
                            <m:t>k</m:t>
                          </m:r>
                        </m:e>
                        <m:sub>
                          <m:r>
                            <m:rPr>
                              <m:sty m:val="p"/>
                            </m:rPr>
                            <a:rPr lang="es-ES" sz="1400" i="0">
                              <a:latin typeface="Cambria Math"/>
                            </a:rPr>
                            <m:t>out</m:t>
                          </m:r>
                        </m:sub>
                      </m:sSub>
                      <m:r>
                        <a:rPr lang="es-ES" sz="1400" i="0">
                          <a:latin typeface="Cambria Math"/>
                        </a:rPr>
                        <m:t>·</m:t>
                      </m:r>
                      <m:d>
                        <m:dPr>
                          <m:ctrlPr>
                            <a:rPr lang="es-ES" sz="1400" i="1">
                              <a:latin typeface="Cambria Math"/>
                            </a:rPr>
                          </m:ctrlPr>
                        </m:dPr>
                        <m:e>
                          <m:r>
                            <a:rPr lang="es-ES" sz="1400" i="0">
                              <a:latin typeface="Cambria Math"/>
                            </a:rPr>
                            <m:t>1+</m:t>
                          </m:r>
                          <m:f>
                            <m:fPr>
                              <m:ctrlPr>
                                <a:rPr lang="es-ES" sz="1400" i="1">
                                  <a:latin typeface="Cambria Math"/>
                                </a:rPr>
                              </m:ctrlPr>
                            </m:fPr>
                            <m:num>
                              <m:sSub>
                                <m:sSubPr>
                                  <m:ctrlPr>
                                    <a:rPr lang="es-ES" sz="1400" i="1">
                                      <a:latin typeface="Cambria Math"/>
                                    </a:rPr>
                                  </m:ctrlPr>
                                </m:sSubPr>
                                <m:e>
                                  <m:r>
                                    <m:rPr>
                                      <m:sty m:val="p"/>
                                    </m:rPr>
                                    <a:rPr lang="es-ES" sz="1400" i="0">
                                      <a:latin typeface="Cambria Math"/>
                                    </a:rPr>
                                    <m:t>S</m:t>
                                  </m:r>
                                </m:e>
                                <m:sub>
                                  <m:r>
                                    <m:rPr>
                                      <m:sty m:val="p"/>
                                    </m:rPr>
                                    <a:rPr lang="es-ES" sz="1400" i="0">
                                      <a:latin typeface="Cambria Math"/>
                                    </a:rPr>
                                    <m:t>max</m:t>
                                  </m:r>
                                </m:sub>
                              </m:sSub>
                              <m:r>
                                <a:rPr lang="es-ES" sz="1400" i="0">
                                  <a:latin typeface="Cambria Math"/>
                                </a:rPr>
                                <m:t>·</m:t>
                              </m:r>
                              <m:sSub>
                                <m:sSubPr>
                                  <m:ctrlPr>
                                    <a:rPr lang="es-ES" sz="1400" i="1">
                                      <a:latin typeface="Cambria Math"/>
                                    </a:rPr>
                                  </m:ctrlPr>
                                </m:sSubPr>
                                <m:e>
                                  <m:r>
                                    <m:rPr>
                                      <m:sty m:val="p"/>
                                    </m:rPr>
                                    <a:rPr lang="es-ES" sz="1400" i="0">
                                      <a:latin typeface="Cambria Math"/>
                                    </a:rPr>
                                    <m:t>C</m:t>
                                  </m:r>
                                </m:e>
                                <m:sub>
                                  <m:r>
                                    <m:rPr>
                                      <m:sty m:val="p"/>
                                    </m:rPr>
                                    <a:rPr lang="es-ES" sz="1400" i="0">
                                      <a:latin typeface="Cambria Math"/>
                                    </a:rPr>
                                    <m:t>P</m:t>
                                  </m:r>
                                </m:sub>
                              </m:sSub>
                            </m:num>
                            <m:den>
                              <m:sSub>
                                <m:sSubPr>
                                  <m:ctrlPr>
                                    <a:rPr lang="es-ES" sz="1400" i="1">
                                      <a:latin typeface="Cambria Math"/>
                                    </a:rPr>
                                  </m:ctrlPr>
                                </m:sSubPr>
                                <m:e>
                                  <m:r>
                                    <m:rPr>
                                      <m:sty m:val="p"/>
                                    </m:rPr>
                                    <a:rPr lang="es-ES" sz="1400" i="0">
                                      <a:latin typeface="Cambria Math"/>
                                    </a:rPr>
                                    <m:t>SC</m:t>
                                  </m:r>
                                </m:e>
                                <m:sub>
                                  <m:r>
                                    <a:rPr lang="es-ES" sz="1400" i="0">
                                      <a:latin typeface="Cambria Math"/>
                                    </a:rPr>
                                    <m:t>50</m:t>
                                  </m:r>
                                </m:sub>
                              </m:sSub>
                              <m:r>
                                <a:rPr lang="es-ES" sz="1400" i="0">
                                  <a:latin typeface="Cambria Math"/>
                                </a:rPr>
                                <m:t>+</m:t>
                              </m:r>
                              <m:sSub>
                                <m:sSubPr>
                                  <m:ctrlPr>
                                    <a:rPr lang="es-ES" sz="1400" i="1">
                                      <a:latin typeface="Cambria Math"/>
                                    </a:rPr>
                                  </m:ctrlPr>
                                </m:sSubPr>
                                <m:e>
                                  <m:r>
                                    <m:rPr>
                                      <m:sty m:val="p"/>
                                    </m:rPr>
                                    <a:rPr lang="es-ES" sz="1400" i="0">
                                      <a:latin typeface="Cambria Math"/>
                                    </a:rPr>
                                    <m:t>C</m:t>
                                  </m:r>
                                </m:e>
                                <m:sub>
                                  <m:r>
                                    <m:rPr>
                                      <m:sty m:val="p"/>
                                    </m:rPr>
                                    <a:rPr lang="es-ES" sz="1400" i="0">
                                      <a:latin typeface="Cambria Math"/>
                                    </a:rPr>
                                    <m:t>P</m:t>
                                  </m:r>
                                </m:sub>
                              </m:sSub>
                            </m:den>
                          </m:f>
                        </m:e>
                      </m:d>
                      <m:r>
                        <a:rPr lang="es-ES" sz="1400" b="0" i="0" smtClean="0">
                          <a:latin typeface="Cambria Math"/>
                        </a:rPr>
                        <m:t>·</m:t>
                      </m:r>
                      <m:sSub>
                        <m:sSubPr>
                          <m:ctrlPr>
                            <a:rPr lang="es-ES" sz="1400" i="1">
                              <a:latin typeface="Cambria Math"/>
                            </a:rPr>
                          </m:ctrlPr>
                        </m:sSubPr>
                        <m:e>
                          <m:r>
                            <m:rPr>
                              <m:sty m:val="p"/>
                            </m:rPr>
                            <a:rPr lang="es-ES" sz="1400" i="0">
                              <a:latin typeface="Cambria Math"/>
                            </a:rPr>
                            <m:t>C</m:t>
                          </m:r>
                        </m:e>
                        <m:sub>
                          <m:r>
                            <m:rPr>
                              <m:sty m:val="p"/>
                            </m:rPr>
                            <a:rPr lang="es-ES" sz="1400" i="0">
                              <a:latin typeface="Cambria Math"/>
                            </a:rPr>
                            <m:t>IL</m:t>
                          </m:r>
                          <m:r>
                            <a:rPr lang="es-ES" sz="1400" i="0">
                              <a:latin typeface="Cambria Math"/>
                            </a:rPr>
                            <m:t>−6</m:t>
                          </m:r>
                        </m:sub>
                      </m:sSub>
                    </m:oMath>
                  </m:oMathPara>
                </a14:m>
                <a:endParaRPr lang="es-CO" sz="1400"/>
              </a:p>
            </p:txBody>
          </p:sp>
        </mc:Choice>
        <mc:Fallback xmlns="">
          <p:sp>
            <p:nvSpPr>
              <p:cNvPr id="7" name="6 CuadroTexto"/>
              <p:cNvSpPr txBox="1">
                <a:spLocks noRot="1" noChangeAspect="1" noMove="1" noResize="1" noEditPoints="1" noAdjustHandles="1" noChangeArrowheads="1" noChangeShapeType="1" noTextEdit="1"/>
              </p:cNvSpPr>
              <p:nvPr/>
            </p:nvSpPr>
            <p:spPr>
              <a:xfrm>
                <a:off x="5104350" y="2564592"/>
                <a:ext cx="3674532" cy="576376"/>
              </a:xfrm>
              <a:prstGeom prst="rect">
                <a:avLst/>
              </a:prstGeom>
              <a:blipFill rotWithShape="1">
                <a:blip r:embed="rId5"/>
                <a:stretch>
                  <a:fillRect/>
                </a:stretch>
              </a:blipFill>
            </p:spPr>
            <p:txBody>
              <a:bodyPr/>
              <a:lstStyle/>
              <a:p>
                <a:r>
                  <a:rPr lang="es-CO">
                    <a:noFill/>
                  </a:rPr>
                  <a:t> </a:t>
                </a:r>
              </a:p>
            </p:txBody>
          </p:sp>
        </mc:Fallback>
      </mc:AlternateContent>
      <p:sp>
        <p:nvSpPr>
          <p:cNvPr id="11" name="10 CuadroTexto"/>
          <p:cNvSpPr txBox="1"/>
          <p:nvPr/>
        </p:nvSpPr>
        <p:spPr>
          <a:xfrm>
            <a:off x="5104350" y="3284984"/>
            <a:ext cx="3638684" cy="578882"/>
          </a:xfrm>
          <a:prstGeom prst="roundRect">
            <a:avLst/>
          </a:prstGeom>
          <a:solidFill>
            <a:srgbClr val="9966FF">
              <a:alpha val="20000"/>
            </a:srgbClr>
          </a:solidFill>
          <a:ln>
            <a:solidFill>
              <a:srgbClr val="9966FF"/>
            </a:solidFill>
          </a:ln>
        </p:spPr>
        <p:txBody>
          <a:bodyPr wrap="square" rtlCol="0">
            <a:spAutoFit/>
          </a:bodyPr>
          <a:lstStyle/>
          <a:p>
            <a:r>
              <a:rPr lang="es-ES" sz="1400" smtClean="0"/>
              <a:t>En ensayos clínicos, sólo se probaron dosis de 2 y 10 mg/kg dosis</a:t>
            </a:r>
            <a:endParaRPr lang="es-CO" sz="1400"/>
          </a:p>
        </p:txBody>
      </p:sp>
      <p:sp>
        <p:nvSpPr>
          <p:cNvPr id="12" name="11 CuadroTexto"/>
          <p:cNvSpPr txBox="1"/>
          <p:nvPr/>
        </p:nvSpPr>
        <p:spPr>
          <a:xfrm>
            <a:off x="5104350" y="3926033"/>
            <a:ext cx="3638684" cy="1055608"/>
          </a:xfrm>
          <a:prstGeom prst="roundRect">
            <a:avLst/>
          </a:prstGeom>
          <a:solidFill>
            <a:srgbClr val="CC6600">
              <a:alpha val="20000"/>
            </a:srgbClr>
          </a:solidFill>
          <a:ln>
            <a:solidFill>
              <a:srgbClr val="CC6600"/>
            </a:solidFill>
          </a:ln>
        </p:spPr>
        <p:txBody>
          <a:bodyPr wrap="square" rtlCol="0">
            <a:spAutoFit/>
          </a:bodyPr>
          <a:lstStyle/>
          <a:p>
            <a:r>
              <a:rPr lang="es-ES" sz="1400" smtClean="0"/>
              <a:t>La simulación por medio de este modelo demostró que la dosis de 10mg/kg provoca una mayor degradación de IL-6. Pero dosis más altas no son útiles.</a:t>
            </a:r>
            <a:endParaRPr lang="es-CO" sz="1400"/>
          </a:p>
        </p:txBody>
      </p:sp>
      <p:sp>
        <p:nvSpPr>
          <p:cNvPr id="8" name="7 CuadroTexto"/>
          <p:cNvSpPr txBox="1"/>
          <p:nvPr/>
        </p:nvSpPr>
        <p:spPr>
          <a:xfrm>
            <a:off x="395536" y="5301208"/>
            <a:ext cx="8347498" cy="307777"/>
          </a:xfrm>
          <a:prstGeom prst="rect">
            <a:avLst/>
          </a:prstGeom>
          <a:noFill/>
        </p:spPr>
        <p:txBody>
          <a:bodyPr wrap="square" rtlCol="0">
            <a:spAutoFit/>
          </a:bodyPr>
          <a:lstStyle/>
          <a:p>
            <a:r>
              <a:rPr lang="es-ES" sz="1400" smtClean="0"/>
              <a:t>Concentraciones de IL-6 simuladas frente al tiempo a diferentes dosis</a:t>
            </a:r>
            <a:endParaRPr lang="es-CO" sz="1400"/>
          </a:p>
        </p:txBody>
      </p:sp>
    </p:spTree>
    <p:extLst>
      <p:ext uri="{BB962C8B-B14F-4D97-AF65-F5344CB8AC3E}">
        <p14:creationId xmlns:p14="http://schemas.microsoft.com/office/powerpoint/2010/main" val="3796504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2313" y="2747963"/>
            <a:ext cx="7772400" cy="1362075"/>
          </a:xfrm>
        </p:spPr>
        <p:txBody>
          <a:bodyPr anchor="ctr"/>
          <a:lstStyle/>
          <a:p>
            <a:pPr algn="ctr"/>
            <a:r>
              <a:rPr lang="es-ES" cap="none" smtClean="0">
                <a:solidFill>
                  <a:srgbClr val="FF0000"/>
                </a:solidFill>
                <a:effectLst>
                  <a:outerShdw blurRad="38100" dist="38100" dir="2700000" algn="tl">
                    <a:srgbClr val="000000">
                      <a:alpha val="43137"/>
                    </a:srgbClr>
                  </a:outerShdw>
                </a:effectLst>
              </a:rPr>
              <a:t>PK-PD de Procesos Irreversibles</a:t>
            </a:r>
            <a:endParaRPr lang="es-CO" cap="none">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6482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El Crecimiento Tumoral </a:t>
            </a:r>
            <a:endParaRPr lang="es-CO" sz="2800" b="1">
              <a:solidFill>
                <a:schemeClr val="bg1"/>
              </a:solidFill>
            </a:endParaRPr>
          </a:p>
        </p:txBody>
      </p:sp>
      <p:pic>
        <p:nvPicPr>
          <p:cNvPr id="5"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340768"/>
            <a:ext cx="763260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144757" y="5930116"/>
            <a:ext cx="8854486" cy="523220"/>
          </a:xfrm>
          <a:prstGeom prst="rect">
            <a:avLst/>
          </a:prstGeom>
          <a:noFill/>
        </p:spPr>
        <p:txBody>
          <a:bodyPr wrap="square" rtlCol="0">
            <a:spAutoFit/>
          </a:bodyPr>
          <a:lstStyle/>
          <a:p>
            <a:r>
              <a:rPr lang="es-CO" sz="1400" b="1" smtClean="0"/>
              <a:t>Tomado de</a:t>
            </a:r>
            <a:r>
              <a:rPr lang="es-CO" sz="1400" smtClean="0"/>
              <a:t>: Medina PJ, Fausel C. </a:t>
            </a:r>
            <a:r>
              <a:rPr lang="es-CO" sz="1400"/>
              <a:t>Chapter </a:t>
            </a:r>
            <a:r>
              <a:rPr lang="es-CO" sz="1400" smtClean="0"/>
              <a:t>130. Cancer Treatment and Chemotherapy. </a:t>
            </a:r>
            <a:r>
              <a:rPr lang="es-CO" sz="1400"/>
              <a:t>DiPiro JT (ed). </a:t>
            </a:r>
            <a:r>
              <a:rPr lang="es-CO" sz="1400" i="1"/>
              <a:t>Pharmacotherapy: A Pathophysiologic Approach</a:t>
            </a:r>
            <a:r>
              <a:rPr lang="es-CO" sz="1400"/>
              <a:t>, Seventh ed. New York: McGraw-Hill; 2008. pp. </a:t>
            </a:r>
            <a:r>
              <a:rPr lang="es-CO" sz="1400" smtClean="0"/>
              <a:t>2805-2119.</a:t>
            </a:r>
            <a:endParaRPr lang="es-CO" sz="1400"/>
          </a:p>
        </p:txBody>
      </p:sp>
      <p:sp>
        <p:nvSpPr>
          <p:cNvPr id="3" name="2 CuadroTexto"/>
          <p:cNvSpPr txBox="1"/>
          <p:nvPr/>
        </p:nvSpPr>
        <p:spPr>
          <a:xfrm>
            <a:off x="6444208" y="2636912"/>
            <a:ext cx="1282723" cy="1015663"/>
          </a:xfrm>
          <a:prstGeom prst="rect">
            <a:avLst/>
          </a:prstGeom>
          <a:noFill/>
        </p:spPr>
        <p:txBody>
          <a:bodyPr wrap="none" rtlCol="0">
            <a:spAutoFit/>
          </a:bodyPr>
          <a:lstStyle/>
          <a:p>
            <a:r>
              <a:rPr lang="es-ES" sz="1000" b="1" smtClean="0"/>
              <a:t>Quimioterapia (tipo)</a:t>
            </a:r>
          </a:p>
          <a:p>
            <a:r>
              <a:rPr lang="es-ES" sz="1000" smtClean="0"/>
              <a:t>- Curativa</a:t>
            </a:r>
          </a:p>
          <a:p>
            <a:r>
              <a:rPr lang="es-ES" sz="1000" smtClean="0"/>
              <a:t>- Adjuvante</a:t>
            </a:r>
          </a:p>
          <a:p>
            <a:r>
              <a:rPr lang="es-ES" sz="1000" smtClean="0"/>
              <a:t>- Neoadjuvante</a:t>
            </a:r>
          </a:p>
          <a:p>
            <a:r>
              <a:rPr lang="es-ES" sz="1000" smtClean="0"/>
              <a:t>- Paliativa</a:t>
            </a:r>
          </a:p>
          <a:p>
            <a:r>
              <a:rPr lang="es-ES" sz="1000" smtClean="0"/>
              <a:t>- Sin efecto</a:t>
            </a:r>
            <a:endParaRPr lang="es-CO" sz="1000"/>
          </a:p>
        </p:txBody>
      </p:sp>
    </p:spTree>
    <p:extLst>
      <p:ext uri="{BB962C8B-B14F-4D97-AF65-F5344CB8AC3E}">
        <p14:creationId xmlns:p14="http://schemas.microsoft.com/office/powerpoint/2010/main" val="3877864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Quimioterapia y ciclo celular</a:t>
            </a:r>
            <a:endParaRPr lang="es-CO" sz="2800" b="1">
              <a:solidFill>
                <a:schemeClr val="bg1"/>
              </a:solidFill>
            </a:endParaRPr>
          </a:p>
        </p:txBody>
      </p:sp>
      <p:grpSp>
        <p:nvGrpSpPr>
          <p:cNvPr id="19" name="18 Grupo"/>
          <p:cNvGrpSpPr/>
          <p:nvPr/>
        </p:nvGrpSpPr>
        <p:grpSpPr>
          <a:xfrm>
            <a:off x="640784" y="1124744"/>
            <a:ext cx="7891656" cy="4866456"/>
            <a:chOff x="496768" y="1124745"/>
            <a:chExt cx="8136904" cy="5154487"/>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68" y="1124745"/>
              <a:ext cx="8136904" cy="5154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Flecha derecha"/>
            <p:cNvSpPr/>
            <p:nvPr/>
          </p:nvSpPr>
          <p:spPr>
            <a:xfrm rot="7464245">
              <a:off x="3109853" y="2000916"/>
              <a:ext cx="370803" cy="316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6 Flecha derecha"/>
            <p:cNvSpPr/>
            <p:nvPr/>
          </p:nvSpPr>
          <p:spPr>
            <a:xfrm rot="19502298">
              <a:off x="2469051" y="4154733"/>
              <a:ext cx="370803" cy="316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7 Conector recto"/>
            <p:cNvCxnSpPr/>
            <p:nvPr/>
          </p:nvCxnSpPr>
          <p:spPr>
            <a:xfrm>
              <a:off x="1601887" y="4567824"/>
              <a:ext cx="73381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601888" y="4869160"/>
              <a:ext cx="73381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15 Flecha derecha"/>
            <p:cNvSpPr/>
            <p:nvPr/>
          </p:nvSpPr>
          <p:spPr>
            <a:xfrm>
              <a:off x="2150303" y="2810908"/>
              <a:ext cx="370803" cy="316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16 Flecha derecha"/>
            <p:cNvSpPr/>
            <p:nvPr/>
          </p:nvSpPr>
          <p:spPr>
            <a:xfrm rot="10037941">
              <a:off x="4788023" y="2845915"/>
              <a:ext cx="370803" cy="316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17 Flecha derecha"/>
            <p:cNvSpPr/>
            <p:nvPr/>
          </p:nvSpPr>
          <p:spPr>
            <a:xfrm rot="12483356">
              <a:off x="4724737" y="3691746"/>
              <a:ext cx="370803" cy="316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14 Rectángulo"/>
            <p:cNvSpPr/>
            <p:nvPr/>
          </p:nvSpPr>
          <p:spPr>
            <a:xfrm>
              <a:off x="6588224" y="2276872"/>
              <a:ext cx="1944216" cy="2376264"/>
            </a:xfrm>
            <a:prstGeom prst="rect">
              <a:avLst/>
            </a:prstGeom>
            <a:solidFill>
              <a:srgbClr val="4F81BD">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1" name="20 CuadroTexto"/>
          <p:cNvSpPr txBox="1"/>
          <p:nvPr/>
        </p:nvSpPr>
        <p:spPr>
          <a:xfrm>
            <a:off x="144757" y="6002124"/>
            <a:ext cx="8854486" cy="523220"/>
          </a:xfrm>
          <a:prstGeom prst="rect">
            <a:avLst/>
          </a:prstGeom>
          <a:noFill/>
        </p:spPr>
        <p:txBody>
          <a:bodyPr wrap="square" rtlCol="0">
            <a:spAutoFit/>
          </a:bodyPr>
          <a:lstStyle/>
          <a:p>
            <a:r>
              <a:rPr lang="es-CO" sz="1400" b="1" smtClean="0"/>
              <a:t>Tomado de</a:t>
            </a:r>
            <a:r>
              <a:rPr lang="es-CO" sz="1400" smtClean="0"/>
              <a:t>: Medina PJ, Fausel C. </a:t>
            </a:r>
            <a:r>
              <a:rPr lang="es-CO" sz="1400"/>
              <a:t>Chapter </a:t>
            </a:r>
            <a:r>
              <a:rPr lang="es-CO" sz="1400" smtClean="0"/>
              <a:t>130. Cancer Treatment and Chemotherapy. </a:t>
            </a:r>
            <a:r>
              <a:rPr lang="es-CO" sz="1400"/>
              <a:t>DiPiro JT (ed). </a:t>
            </a:r>
            <a:r>
              <a:rPr lang="es-CO" sz="1400" i="1"/>
              <a:t>Pharmacotherapy: A Pathophysiologic Approach</a:t>
            </a:r>
            <a:r>
              <a:rPr lang="es-CO" sz="1400"/>
              <a:t>, Seventh ed. New York: McGraw-Hill; 2008. pp. </a:t>
            </a:r>
            <a:r>
              <a:rPr lang="es-CO" sz="1400" smtClean="0"/>
              <a:t>2805-2119.</a:t>
            </a:r>
            <a:endParaRPr lang="es-CO" sz="1400"/>
          </a:p>
        </p:txBody>
      </p:sp>
    </p:spTree>
    <p:extLst>
      <p:ext uri="{BB962C8B-B14F-4D97-AF65-F5344CB8AC3E}">
        <p14:creationId xmlns:p14="http://schemas.microsoft.com/office/powerpoint/2010/main" val="3896159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400" b="1" smtClean="0">
                <a:solidFill>
                  <a:schemeClr val="bg1"/>
                </a:solidFill>
              </a:rPr>
              <a:t>PK-PD Proceso Irreversible Ciclo Independiente</a:t>
            </a:r>
            <a:endParaRPr lang="es-CO" sz="2400" b="1">
              <a:solidFill>
                <a:schemeClr val="bg1"/>
              </a:solidFill>
            </a:endParaRPr>
          </a:p>
        </p:txBody>
      </p:sp>
      <p:sp>
        <p:nvSpPr>
          <p:cNvPr id="3" name="2 Elipse"/>
          <p:cNvSpPr/>
          <p:nvPr/>
        </p:nvSpPr>
        <p:spPr>
          <a:xfrm>
            <a:off x="3086648" y="3182870"/>
            <a:ext cx="900000" cy="9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ln>
                  <a:solidFill>
                    <a:sysClr val="windowText" lastClr="000000"/>
                  </a:solidFill>
                </a:ln>
                <a:solidFill>
                  <a:sysClr val="windowText" lastClr="000000"/>
                </a:solidFill>
              </a:rPr>
              <a:t>1</a:t>
            </a:r>
          </a:p>
        </p:txBody>
      </p:sp>
      <p:sp>
        <p:nvSpPr>
          <p:cNvPr id="5" name="4 Elipse"/>
          <p:cNvSpPr/>
          <p:nvPr/>
        </p:nvSpPr>
        <p:spPr>
          <a:xfrm>
            <a:off x="3086648" y="1598694"/>
            <a:ext cx="900000" cy="9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ln>
                  <a:solidFill>
                    <a:sysClr val="windowText" lastClr="000000"/>
                  </a:solidFill>
                </a:ln>
                <a:solidFill>
                  <a:sysClr val="windowText" lastClr="000000"/>
                </a:solidFill>
              </a:rPr>
              <a:t>Per.</a:t>
            </a:r>
          </a:p>
        </p:txBody>
      </p:sp>
      <p:cxnSp>
        <p:nvCxnSpPr>
          <p:cNvPr id="7" name="6 Conector recto de flecha"/>
          <p:cNvCxnSpPr>
            <a:stCxn id="3" idx="0"/>
            <a:endCxn id="5" idx="4"/>
          </p:cNvCxnSpPr>
          <p:nvPr/>
        </p:nvCxnSpPr>
        <p:spPr>
          <a:xfrm flipV="1">
            <a:off x="3536648" y="2498694"/>
            <a:ext cx="0" cy="68417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3536648" y="2656116"/>
            <a:ext cx="504056" cy="369332"/>
          </a:xfrm>
          <a:prstGeom prst="rect">
            <a:avLst/>
          </a:prstGeom>
          <a:noFill/>
        </p:spPr>
        <p:txBody>
          <a:bodyPr wrap="square" rtlCol="0">
            <a:spAutoFit/>
          </a:bodyPr>
          <a:lstStyle/>
          <a:p>
            <a:r>
              <a:rPr lang="es-ES" smtClean="0"/>
              <a:t>k</a:t>
            </a:r>
            <a:r>
              <a:rPr lang="es-ES" baseline="-25000" smtClean="0"/>
              <a:t>1N</a:t>
            </a:r>
            <a:endParaRPr lang="es-CO"/>
          </a:p>
        </p:txBody>
      </p:sp>
      <p:sp>
        <p:nvSpPr>
          <p:cNvPr id="9" name="8 CuadroTexto"/>
          <p:cNvSpPr txBox="1"/>
          <p:nvPr/>
        </p:nvSpPr>
        <p:spPr>
          <a:xfrm>
            <a:off x="3032592" y="2656116"/>
            <a:ext cx="504056" cy="369332"/>
          </a:xfrm>
          <a:prstGeom prst="rect">
            <a:avLst/>
          </a:prstGeom>
          <a:noFill/>
        </p:spPr>
        <p:txBody>
          <a:bodyPr wrap="square" rtlCol="0">
            <a:spAutoFit/>
          </a:bodyPr>
          <a:lstStyle/>
          <a:p>
            <a:r>
              <a:rPr lang="es-ES" smtClean="0"/>
              <a:t>k</a:t>
            </a:r>
            <a:r>
              <a:rPr lang="es-ES" baseline="-25000" smtClean="0"/>
              <a:t>N1</a:t>
            </a:r>
            <a:endParaRPr lang="es-CO"/>
          </a:p>
        </p:txBody>
      </p:sp>
      <p:cxnSp>
        <p:nvCxnSpPr>
          <p:cNvPr id="10" name="9 Conector recto de flecha"/>
          <p:cNvCxnSpPr>
            <a:endCxn id="3" idx="4"/>
          </p:cNvCxnSpPr>
          <p:nvPr/>
        </p:nvCxnSpPr>
        <p:spPr>
          <a:xfrm flipV="1">
            <a:off x="3536648" y="4082870"/>
            <a:ext cx="0" cy="468152"/>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3025812" y="4132280"/>
            <a:ext cx="504056" cy="369332"/>
          </a:xfrm>
          <a:prstGeom prst="rect">
            <a:avLst/>
          </a:prstGeom>
          <a:noFill/>
        </p:spPr>
        <p:txBody>
          <a:bodyPr wrap="square" rtlCol="0">
            <a:spAutoFit/>
          </a:bodyPr>
          <a:lstStyle/>
          <a:p>
            <a:r>
              <a:rPr lang="es-ES" smtClean="0"/>
              <a:t>k</a:t>
            </a:r>
            <a:r>
              <a:rPr lang="es-ES" baseline="-25000" smtClean="0"/>
              <a:t>10</a:t>
            </a:r>
            <a:endParaRPr lang="es-CO"/>
          </a:p>
        </p:txBody>
      </p:sp>
      <p:sp>
        <p:nvSpPr>
          <p:cNvPr id="14" name="13 Elipse"/>
          <p:cNvSpPr/>
          <p:nvPr/>
        </p:nvSpPr>
        <p:spPr>
          <a:xfrm>
            <a:off x="4942156" y="3182870"/>
            <a:ext cx="900000" cy="9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ln>
                  <a:solidFill>
                    <a:sysClr val="windowText" lastClr="000000"/>
                  </a:solidFill>
                </a:ln>
                <a:solidFill>
                  <a:sysClr val="windowText" lastClr="000000"/>
                </a:solidFill>
              </a:rPr>
              <a:t>E</a:t>
            </a:r>
          </a:p>
          <a:p>
            <a:pPr algn="ctr"/>
            <a:endParaRPr lang="es-ES" smtClean="0">
              <a:ln>
                <a:solidFill>
                  <a:sysClr val="windowText" lastClr="000000"/>
                </a:solidFill>
              </a:ln>
              <a:solidFill>
                <a:sysClr val="windowText" lastClr="000000"/>
              </a:solidFill>
            </a:endParaRPr>
          </a:p>
        </p:txBody>
      </p:sp>
      <p:cxnSp>
        <p:nvCxnSpPr>
          <p:cNvPr id="15" name="14 Conector recto de flecha"/>
          <p:cNvCxnSpPr>
            <a:stCxn id="14" idx="2"/>
            <a:endCxn id="3" idx="6"/>
          </p:cNvCxnSpPr>
          <p:nvPr/>
        </p:nvCxnSpPr>
        <p:spPr>
          <a:xfrm flipH="1">
            <a:off x="3986648" y="3632870"/>
            <a:ext cx="955508" cy="0"/>
          </a:xfrm>
          <a:prstGeom prst="straightConnector1">
            <a:avLst/>
          </a:prstGeom>
          <a:ln w="2857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18 CuadroTexto"/>
          <p:cNvSpPr txBox="1"/>
          <p:nvPr/>
        </p:nvSpPr>
        <p:spPr>
          <a:xfrm>
            <a:off x="4303000" y="3263538"/>
            <a:ext cx="504056" cy="369332"/>
          </a:xfrm>
          <a:prstGeom prst="rect">
            <a:avLst/>
          </a:prstGeom>
          <a:noFill/>
        </p:spPr>
        <p:txBody>
          <a:bodyPr wrap="square" rtlCol="0">
            <a:spAutoFit/>
          </a:bodyPr>
          <a:lstStyle/>
          <a:p>
            <a:r>
              <a:rPr lang="es-ES" smtClean="0"/>
              <a:t>k</a:t>
            </a:r>
            <a:r>
              <a:rPr lang="es-ES" baseline="-25000" smtClean="0"/>
              <a:t>1E</a:t>
            </a:r>
            <a:endParaRPr lang="es-CO"/>
          </a:p>
        </p:txBody>
      </p:sp>
      <p:sp>
        <p:nvSpPr>
          <p:cNvPr id="20" name="19 CuadroTexto"/>
          <p:cNvSpPr txBox="1"/>
          <p:nvPr/>
        </p:nvSpPr>
        <p:spPr>
          <a:xfrm>
            <a:off x="5167156" y="3624165"/>
            <a:ext cx="450000" cy="369332"/>
          </a:xfrm>
          <a:prstGeom prst="rect">
            <a:avLst/>
          </a:prstGeom>
          <a:noFill/>
        </p:spPr>
        <p:txBody>
          <a:bodyPr wrap="square" rtlCol="0" anchor="ctr">
            <a:spAutoFit/>
          </a:bodyPr>
          <a:lstStyle/>
          <a:p>
            <a:pPr algn="ctr"/>
            <a:r>
              <a:rPr lang="es-ES" smtClean="0"/>
              <a:t>X</a:t>
            </a:r>
            <a:r>
              <a:rPr lang="es-ES" baseline="-25000" smtClean="0"/>
              <a:t>E</a:t>
            </a:r>
            <a:endParaRPr lang="es-CO"/>
          </a:p>
        </p:txBody>
      </p:sp>
      <p:sp>
        <p:nvSpPr>
          <p:cNvPr id="21" name="20 Rectángulo redondeado"/>
          <p:cNvSpPr/>
          <p:nvPr/>
        </p:nvSpPr>
        <p:spPr>
          <a:xfrm>
            <a:off x="5032156" y="4347152"/>
            <a:ext cx="684000" cy="684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solidFill>
                  <a:schemeClr val="tx1"/>
                </a:solidFill>
              </a:rPr>
              <a:t>C</a:t>
            </a:r>
            <a:r>
              <a:rPr lang="es-ES" baseline="-25000" smtClean="0">
                <a:solidFill>
                  <a:schemeClr val="tx1"/>
                </a:solidFill>
              </a:rPr>
              <a:t>S</a:t>
            </a:r>
            <a:endParaRPr lang="es-CO">
              <a:solidFill>
                <a:schemeClr val="tx1"/>
              </a:solidFill>
            </a:endParaRPr>
          </a:p>
        </p:txBody>
      </p:sp>
      <p:cxnSp>
        <p:nvCxnSpPr>
          <p:cNvPr id="22" name="21 Conector recto de flecha"/>
          <p:cNvCxnSpPr>
            <a:endCxn id="14" idx="6"/>
          </p:cNvCxnSpPr>
          <p:nvPr/>
        </p:nvCxnSpPr>
        <p:spPr>
          <a:xfrm flipH="1">
            <a:off x="5842156" y="3632870"/>
            <a:ext cx="54016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26 Conector recto de flecha"/>
          <p:cNvCxnSpPr/>
          <p:nvPr/>
        </p:nvCxnSpPr>
        <p:spPr>
          <a:xfrm flipH="1">
            <a:off x="5752156" y="4702176"/>
            <a:ext cx="54016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flipV="1">
            <a:off x="5392156" y="5067152"/>
            <a:ext cx="0" cy="45008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30 CuadroTexto"/>
          <p:cNvSpPr txBox="1"/>
          <p:nvPr/>
        </p:nvSpPr>
        <p:spPr>
          <a:xfrm>
            <a:off x="5896212" y="3263538"/>
            <a:ext cx="504056" cy="369332"/>
          </a:xfrm>
          <a:prstGeom prst="rect">
            <a:avLst/>
          </a:prstGeom>
          <a:noFill/>
        </p:spPr>
        <p:txBody>
          <a:bodyPr wrap="square" rtlCol="0">
            <a:spAutoFit/>
          </a:bodyPr>
          <a:lstStyle/>
          <a:p>
            <a:r>
              <a:rPr lang="es-ES" smtClean="0"/>
              <a:t>k</a:t>
            </a:r>
            <a:r>
              <a:rPr lang="es-ES" baseline="-25000" smtClean="0"/>
              <a:t>E0</a:t>
            </a:r>
            <a:endParaRPr lang="es-CO"/>
          </a:p>
        </p:txBody>
      </p:sp>
      <p:sp>
        <p:nvSpPr>
          <p:cNvPr id="32" name="31 CuadroTexto"/>
          <p:cNvSpPr txBox="1"/>
          <p:nvPr/>
        </p:nvSpPr>
        <p:spPr>
          <a:xfrm>
            <a:off x="5818358" y="4347152"/>
            <a:ext cx="504056" cy="369332"/>
          </a:xfrm>
          <a:prstGeom prst="rect">
            <a:avLst/>
          </a:prstGeom>
          <a:noFill/>
        </p:spPr>
        <p:txBody>
          <a:bodyPr wrap="square" rtlCol="0">
            <a:spAutoFit/>
          </a:bodyPr>
          <a:lstStyle/>
          <a:p>
            <a:pPr algn="ctr"/>
            <a:r>
              <a:rPr lang="es-ES" smtClean="0"/>
              <a:t>k</a:t>
            </a:r>
            <a:r>
              <a:rPr lang="es-ES" baseline="-25000" smtClean="0"/>
              <a:t>R</a:t>
            </a:r>
            <a:endParaRPr lang="es-CO"/>
          </a:p>
        </p:txBody>
      </p:sp>
      <p:sp>
        <p:nvSpPr>
          <p:cNvPr id="33" name="32 CuadroTexto"/>
          <p:cNvSpPr txBox="1"/>
          <p:nvPr/>
        </p:nvSpPr>
        <p:spPr>
          <a:xfrm>
            <a:off x="5392156" y="5107526"/>
            <a:ext cx="504056" cy="369332"/>
          </a:xfrm>
          <a:prstGeom prst="rect">
            <a:avLst/>
          </a:prstGeom>
          <a:noFill/>
        </p:spPr>
        <p:txBody>
          <a:bodyPr wrap="square" rtlCol="0">
            <a:spAutoFit/>
          </a:bodyPr>
          <a:lstStyle/>
          <a:p>
            <a:r>
              <a:rPr lang="es-ES" smtClean="0"/>
              <a:t>k</a:t>
            </a:r>
            <a:endParaRPr lang="es-CO"/>
          </a:p>
        </p:txBody>
      </p:sp>
      <p:cxnSp>
        <p:nvCxnSpPr>
          <p:cNvPr id="35" name="34 Conector curvado"/>
          <p:cNvCxnSpPr/>
          <p:nvPr/>
        </p:nvCxnSpPr>
        <p:spPr>
          <a:xfrm rot="16200000" flipH="1">
            <a:off x="4767832" y="4707152"/>
            <a:ext cx="509116" cy="12700"/>
          </a:xfrm>
          <a:prstGeom prst="curvedConnector5">
            <a:avLst>
              <a:gd name="adj1" fmla="val -17960"/>
              <a:gd name="adj2" fmla="val -4449748"/>
              <a:gd name="adj3" fmla="val 123947"/>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40 CuadroTexto"/>
          <p:cNvSpPr txBox="1"/>
          <p:nvPr/>
        </p:nvSpPr>
        <p:spPr>
          <a:xfrm>
            <a:off x="4014306" y="4517510"/>
            <a:ext cx="504056" cy="369332"/>
          </a:xfrm>
          <a:prstGeom prst="rect">
            <a:avLst/>
          </a:prstGeom>
          <a:noFill/>
        </p:spPr>
        <p:txBody>
          <a:bodyPr wrap="square" rtlCol="0">
            <a:spAutoFit/>
          </a:bodyPr>
          <a:lstStyle/>
          <a:p>
            <a:r>
              <a:rPr lang="es-ES" smtClean="0"/>
              <a:t>k</a:t>
            </a:r>
            <a:r>
              <a:rPr lang="es-ES" baseline="-25000" smtClean="0"/>
              <a:t>S</a:t>
            </a:r>
            <a:endParaRPr lang="es-CO"/>
          </a:p>
        </p:txBody>
      </p:sp>
      <p:sp>
        <p:nvSpPr>
          <p:cNvPr id="44" name="43 CuadroTexto"/>
          <p:cNvSpPr txBox="1"/>
          <p:nvPr/>
        </p:nvSpPr>
        <p:spPr>
          <a:xfrm>
            <a:off x="395536" y="3362555"/>
            <a:ext cx="2448272" cy="523220"/>
          </a:xfrm>
          <a:prstGeom prst="rect">
            <a:avLst/>
          </a:prstGeom>
          <a:solidFill>
            <a:schemeClr val="accent3">
              <a:lumMod val="40000"/>
              <a:lumOff val="60000"/>
            </a:schemeClr>
          </a:solidFill>
          <a:ln>
            <a:solidFill>
              <a:schemeClr val="accent3">
                <a:lumMod val="75000"/>
              </a:schemeClr>
            </a:solidFill>
            <a:prstDash val="sysDash"/>
          </a:ln>
          <a:effectLst>
            <a:outerShdw blurRad="50800" dist="38100" dir="10800000" algn="r" rotWithShape="0">
              <a:prstClr val="black">
                <a:alpha val="40000"/>
              </a:prstClr>
            </a:outerShdw>
          </a:effectLst>
        </p:spPr>
        <p:txBody>
          <a:bodyPr wrap="square" rtlCol="0">
            <a:spAutoFit/>
          </a:bodyPr>
          <a:lstStyle/>
          <a:p>
            <a:r>
              <a:rPr lang="es-ES" sz="1400" smtClean="0"/>
              <a:t>Compartimento central donde se administra quimioterapia</a:t>
            </a:r>
            <a:endParaRPr lang="es-CO" sz="1400"/>
          </a:p>
        </p:txBody>
      </p:sp>
      <p:sp>
        <p:nvSpPr>
          <p:cNvPr id="45" name="44 CuadroTexto"/>
          <p:cNvSpPr txBox="1"/>
          <p:nvPr/>
        </p:nvSpPr>
        <p:spPr>
          <a:xfrm>
            <a:off x="395536" y="1787084"/>
            <a:ext cx="2448272" cy="523220"/>
          </a:xfrm>
          <a:prstGeom prst="rect">
            <a:avLst/>
          </a:prstGeom>
          <a:solidFill>
            <a:schemeClr val="accent2">
              <a:lumMod val="20000"/>
              <a:lumOff val="80000"/>
            </a:schemeClr>
          </a:solidFill>
          <a:ln w="3175">
            <a:solidFill>
              <a:schemeClr val="accent2"/>
            </a:solidFill>
            <a:prstDash val="sysDash"/>
          </a:ln>
          <a:effectLst>
            <a:outerShdw blurRad="50800" dist="38100" dir="13500000" algn="br" rotWithShape="0">
              <a:prstClr val="black">
                <a:alpha val="40000"/>
              </a:prstClr>
            </a:outerShdw>
          </a:effectLst>
        </p:spPr>
        <p:txBody>
          <a:bodyPr wrap="square" rtlCol="0">
            <a:spAutoFit/>
          </a:bodyPr>
          <a:lstStyle/>
          <a:p>
            <a:r>
              <a:rPr lang="es-ES" sz="1400" smtClean="0"/>
              <a:t>Compartimento periférico en el cual hay distribucion</a:t>
            </a:r>
            <a:endParaRPr lang="es-CO" sz="1400"/>
          </a:p>
        </p:txBody>
      </p:sp>
      <p:sp>
        <p:nvSpPr>
          <p:cNvPr id="46" name="45 CuadroTexto"/>
          <p:cNvSpPr txBox="1"/>
          <p:nvPr/>
        </p:nvSpPr>
        <p:spPr>
          <a:xfrm>
            <a:off x="6532672" y="3362555"/>
            <a:ext cx="2448272" cy="523220"/>
          </a:xfrm>
          <a:prstGeom prst="rect">
            <a:avLst/>
          </a:prstGeom>
          <a:solidFill>
            <a:schemeClr val="tx2">
              <a:lumMod val="20000"/>
              <a:lumOff val="80000"/>
            </a:schemeClr>
          </a:solidFill>
          <a:ln>
            <a:solidFill>
              <a:schemeClr val="accent1">
                <a:lumMod val="75000"/>
              </a:schemeClr>
            </a:solidFill>
            <a:prstDash val="sysDash"/>
          </a:ln>
          <a:effectLst>
            <a:outerShdw blurRad="50800" dist="38100" algn="l" rotWithShape="0">
              <a:prstClr val="black">
                <a:alpha val="40000"/>
              </a:prstClr>
            </a:outerShdw>
          </a:effectLst>
        </p:spPr>
        <p:txBody>
          <a:bodyPr wrap="square" rtlCol="0">
            <a:spAutoFit/>
          </a:bodyPr>
          <a:lstStyle/>
          <a:p>
            <a:r>
              <a:rPr lang="es-ES" sz="1400" smtClean="0"/>
              <a:t>Compartimento donde se produce el efecto PD</a:t>
            </a:r>
            <a:endParaRPr lang="es-CO" sz="1400"/>
          </a:p>
        </p:txBody>
      </p:sp>
      <p:sp>
        <p:nvSpPr>
          <p:cNvPr id="47" name="46 CuadroTexto"/>
          <p:cNvSpPr txBox="1"/>
          <p:nvPr/>
        </p:nvSpPr>
        <p:spPr>
          <a:xfrm>
            <a:off x="6532672" y="4517510"/>
            <a:ext cx="2448272" cy="523220"/>
          </a:xfrm>
          <a:prstGeom prst="rect">
            <a:avLst/>
          </a:prstGeom>
          <a:solidFill>
            <a:schemeClr val="accent5">
              <a:lumMod val="20000"/>
              <a:lumOff val="80000"/>
            </a:schemeClr>
          </a:solidFill>
          <a:ln>
            <a:solidFill>
              <a:schemeClr val="accent5">
                <a:lumMod val="75000"/>
              </a:schemeClr>
            </a:solidFill>
            <a:prstDash val="sysDash"/>
          </a:ln>
          <a:effectLst>
            <a:outerShdw blurRad="50800" dist="38100" dir="2700000" algn="tl" rotWithShape="0">
              <a:prstClr val="black">
                <a:alpha val="40000"/>
              </a:prstClr>
            </a:outerShdw>
          </a:effectLst>
        </p:spPr>
        <p:txBody>
          <a:bodyPr wrap="square" rtlCol="0">
            <a:spAutoFit/>
          </a:bodyPr>
          <a:lstStyle/>
          <a:p>
            <a:r>
              <a:rPr lang="es-ES" sz="1400" smtClean="0"/>
              <a:t>Cinética de Célula Tumoral</a:t>
            </a:r>
          </a:p>
          <a:p>
            <a:endParaRPr lang="es-CO" sz="1400"/>
          </a:p>
        </p:txBody>
      </p:sp>
      <p:sp>
        <p:nvSpPr>
          <p:cNvPr id="48" name="47 Elipse"/>
          <p:cNvSpPr/>
          <p:nvPr/>
        </p:nvSpPr>
        <p:spPr>
          <a:xfrm>
            <a:off x="5842156" y="3182870"/>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0" name="49 Conector angular"/>
          <p:cNvCxnSpPr>
            <a:stCxn id="48" idx="0"/>
            <a:endCxn id="53" idx="1"/>
          </p:cNvCxnSpPr>
          <p:nvPr/>
        </p:nvCxnSpPr>
        <p:spPr>
          <a:xfrm rot="5400000" flipH="1" flipV="1">
            <a:off x="5870743" y="2520941"/>
            <a:ext cx="903343" cy="420516"/>
          </a:xfrm>
          <a:prstGeom prst="bentConnector2">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52 CuadroTexto"/>
          <p:cNvSpPr txBox="1"/>
          <p:nvPr/>
        </p:nvSpPr>
        <p:spPr>
          <a:xfrm>
            <a:off x="6532672" y="2048694"/>
            <a:ext cx="2448272" cy="461665"/>
          </a:xfrm>
          <a:prstGeom prst="rect">
            <a:avLst/>
          </a:prstGeom>
          <a:noFill/>
        </p:spPr>
        <p:txBody>
          <a:bodyPr wrap="square" rtlCol="0">
            <a:spAutoFit/>
          </a:bodyPr>
          <a:lstStyle/>
          <a:p>
            <a:r>
              <a:rPr lang="es-ES" sz="1200" smtClean="0"/>
              <a:t>Const. Vel. eliminación fármaco desde célula tumoral</a:t>
            </a:r>
            <a:endParaRPr lang="es-CO" sz="1200"/>
          </a:p>
        </p:txBody>
      </p:sp>
      <p:sp>
        <p:nvSpPr>
          <p:cNvPr id="55" name="54 Elipse"/>
          <p:cNvSpPr/>
          <p:nvPr/>
        </p:nvSpPr>
        <p:spPr>
          <a:xfrm>
            <a:off x="4248362" y="3134160"/>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6" name="55 Conector angular"/>
          <p:cNvCxnSpPr>
            <a:stCxn id="55" idx="0"/>
            <a:endCxn id="59" idx="2"/>
          </p:cNvCxnSpPr>
          <p:nvPr/>
        </p:nvCxnSpPr>
        <p:spPr>
          <a:xfrm rot="5400000" flipH="1" flipV="1">
            <a:off x="4553443" y="2398335"/>
            <a:ext cx="700745" cy="770906"/>
          </a:xfrm>
          <a:prstGeom prst="bentConnector3">
            <a:avLst>
              <a:gd name="adj1" fmla="val 50000"/>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58 CuadroTexto"/>
          <p:cNvSpPr txBox="1"/>
          <p:nvPr/>
        </p:nvSpPr>
        <p:spPr>
          <a:xfrm>
            <a:off x="4196220" y="1787084"/>
            <a:ext cx="2186096" cy="646331"/>
          </a:xfrm>
          <a:prstGeom prst="rect">
            <a:avLst/>
          </a:prstGeom>
          <a:noFill/>
        </p:spPr>
        <p:txBody>
          <a:bodyPr wrap="square" rtlCol="0">
            <a:spAutoFit/>
          </a:bodyPr>
          <a:lstStyle/>
          <a:p>
            <a:r>
              <a:rPr lang="es-ES" sz="1200" smtClean="0"/>
              <a:t>Const. Vel. Transferencia desde compartimento 1 a compartimento de efecto</a:t>
            </a:r>
            <a:endParaRPr lang="es-CO" sz="1200"/>
          </a:p>
        </p:txBody>
      </p:sp>
      <p:sp>
        <p:nvSpPr>
          <p:cNvPr id="62" name="61 Elipse"/>
          <p:cNvSpPr/>
          <p:nvPr/>
        </p:nvSpPr>
        <p:spPr>
          <a:xfrm>
            <a:off x="2989868" y="2594161"/>
            <a:ext cx="1050836"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62 CuadroTexto"/>
          <p:cNvSpPr txBox="1"/>
          <p:nvPr/>
        </p:nvSpPr>
        <p:spPr>
          <a:xfrm>
            <a:off x="107504" y="2633328"/>
            <a:ext cx="2448272" cy="461665"/>
          </a:xfrm>
          <a:prstGeom prst="rect">
            <a:avLst/>
          </a:prstGeom>
          <a:noFill/>
        </p:spPr>
        <p:txBody>
          <a:bodyPr wrap="square" rtlCol="0">
            <a:spAutoFit/>
          </a:bodyPr>
          <a:lstStyle/>
          <a:p>
            <a:r>
              <a:rPr lang="es-ES" sz="1200" smtClean="0"/>
              <a:t>Const. Vel. Transferencia desde compartimento central a periféricos</a:t>
            </a:r>
            <a:endParaRPr lang="es-CO" sz="1200"/>
          </a:p>
        </p:txBody>
      </p:sp>
      <p:cxnSp>
        <p:nvCxnSpPr>
          <p:cNvPr id="65" name="64 Conector recto de flecha"/>
          <p:cNvCxnSpPr>
            <a:stCxn id="62" idx="2"/>
            <a:endCxn id="63" idx="3"/>
          </p:cNvCxnSpPr>
          <p:nvPr/>
        </p:nvCxnSpPr>
        <p:spPr>
          <a:xfrm flipH="1">
            <a:off x="2555776" y="2864161"/>
            <a:ext cx="434092" cy="0"/>
          </a:xfrm>
          <a:prstGeom prst="straightConnector1">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70 Elipse"/>
          <p:cNvSpPr/>
          <p:nvPr/>
        </p:nvSpPr>
        <p:spPr>
          <a:xfrm>
            <a:off x="2975286" y="4082870"/>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2" name="71 CuadroTexto"/>
          <p:cNvSpPr txBox="1"/>
          <p:nvPr/>
        </p:nvSpPr>
        <p:spPr>
          <a:xfrm>
            <a:off x="575556" y="4132280"/>
            <a:ext cx="2088232" cy="461665"/>
          </a:xfrm>
          <a:prstGeom prst="rect">
            <a:avLst/>
          </a:prstGeom>
          <a:noFill/>
        </p:spPr>
        <p:txBody>
          <a:bodyPr wrap="square" rtlCol="0">
            <a:spAutoFit/>
          </a:bodyPr>
          <a:lstStyle/>
          <a:p>
            <a:r>
              <a:rPr lang="es-ES" sz="1200" smtClean="0"/>
              <a:t>Const. Vel. eliminación desde compartimento central</a:t>
            </a:r>
            <a:endParaRPr lang="es-CO" sz="1200"/>
          </a:p>
        </p:txBody>
      </p:sp>
      <p:cxnSp>
        <p:nvCxnSpPr>
          <p:cNvPr id="73" name="72 Conector recto de flecha"/>
          <p:cNvCxnSpPr>
            <a:stCxn id="71" idx="2"/>
            <a:endCxn id="72" idx="3"/>
          </p:cNvCxnSpPr>
          <p:nvPr/>
        </p:nvCxnSpPr>
        <p:spPr>
          <a:xfrm flipH="1">
            <a:off x="2663788" y="4352870"/>
            <a:ext cx="311498" cy="10243"/>
          </a:xfrm>
          <a:prstGeom prst="straightConnector1">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 name="81 Elipse"/>
          <p:cNvSpPr/>
          <p:nvPr/>
        </p:nvSpPr>
        <p:spPr>
          <a:xfrm>
            <a:off x="5818358" y="4281022"/>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3" name="82 CuadroTexto"/>
          <p:cNvSpPr txBox="1"/>
          <p:nvPr/>
        </p:nvSpPr>
        <p:spPr>
          <a:xfrm>
            <a:off x="6511633" y="5246025"/>
            <a:ext cx="1732775" cy="461665"/>
          </a:xfrm>
          <a:prstGeom prst="rect">
            <a:avLst/>
          </a:prstGeom>
          <a:noFill/>
        </p:spPr>
        <p:txBody>
          <a:bodyPr wrap="square" rtlCol="0">
            <a:spAutoFit/>
          </a:bodyPr>
          <a:lstStyle/>
          <a:p>
            <a:r>
              <a:rPr lang="es-ES" sz="1200" smtClean="0"/>
              <a:t>Const. Vel. degradación fisiológica normal</a:t>
            </a:r>
          </a:p>
        </p:txBody>
      </p:sp>
      <p:cxnSp>
        <p:nvCxnSpPr>
          <p:cNvPr id="84" name="83 Conector angular"/>
          <p:cNvCxnSpPr>
            <a:stCxn id="82" idx="4"/>
            <a:endCxn id="83" idx="1"/>
          </p:cNvCxnSpPr>
          <p:nvPr/>
        </p:nvCxnSpPr>
        <p:spPr>
          <a:xfrm rot="16200000" flipH="1">
            <a:off x="5972077" y="4937302"/>
            <a:ext cx="655836" cy="423275"/>
          </a:xfrm>
          <a:prstGeom prst="bentConnector2">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86 Elipse"/>
          <p:cNvSpPr/>
          <p:nvPr/>
        </p:nvSpPr>
        <p:spPr>
          <a:xfrm>
            <a:off x="5278358" y="5022192"/>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8" name="87 CuadroTexto"/>
          <p:cNvSpPr txBox="1"/>
          <p:nvPr/>
        </p:nvSpPr>
        <p:spPr>
          <a:xfrm>
            <a:off x="6088357" y="5949280"/>
            <a:ext cx="1868019" cy="276999"/>
          </a:xfrm>
          <a:prstGeom prst="rect">
            <a:avLst/>
          </a:prstGeom>
          <a:noFill/>
        </p:spPr>
        <p:txBody>
          <a:bodyPr wrap="square" rtlCol="0">
            <a:spAutoFit/>
          </a:bodyPr>
          <a:lstStyle/>
          <a:p>
            <a:r>
              <a:rPr lang="es-ES" sz="1200" smtClean="0"/>
              <a:t>Const. Vel. muerte celular</a:t>
            </a:r>
          </a:p>
        </p:txBody>
      </p:sp>
      <p:cxnSp>
        <p:nvCxnSpPr>
          <p:cNvPr id="89" name="88 Conector angular"/>
          <p:cNvCxnSpPr>
            <a:stCxn id="87" idx="4"/>
            <a:endCxn id="88" idx="1"/>
          </p:cNvCxnSpPr>
          <p:nvPr/>
        </p:nvCxnSpPr>
        <p:spPr>
          <a:xfrm rot="16200000" flipH="1">
            <a:off x="5555563" y="5554986"/>
            <a:ext cx="525588" cy="539999"/>
          </a:xfrm>
          <a:prstGeom prst="bentConnector2">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91 Elipse"/>
          <p:cNvSpPr/>
          <p:nvPr/>
        </p:nvSpPr>
        <p:spPr>
          <a:xfrm>
            <a:off x="3936405" y="4428060"/>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3" name="92 Conector angular"/>
          <p:cNvCxnSpPr>
            <a:stCxn id="92" idx="4"/>
            <a:endCxn id="96" idx="3"/>
          </p:cNvCxnSpPr>
          <p:nvPr/>
        </p:nvCxnSpPr>
        <p:spPr>
          <a:xfrm rot="5400000">
            <a:off x="3516588" y="4556207"/>
            <a:ext cx="277965" cy="1101670"/>
          </a:xfrm>
          <a:prstGeom prst="bentConnector2">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95 CuadroTexto"/>
          <p:cNvSpPr txBox="1"/>
          <p:nvPr/>
        </p:nvSpPr>
        <p:spPr>
          <a:xfrm>
            <a:off x="1475656" y="5015192"/>
            <a:ext cx="1629079" cy="461665"/>
          </a:xfrm>
          <a:prstGeom prst="rect">
            <a:avLst/>
          </a:prstGeom>
          <a:noFill/>
        </p:spPr>
        <p:txBody>
          <a:bodyPr wrap="square" rtlCol="0">
            <a:spAutoFit/>
          </a:bodyPr>
          <a:lstStyle/>
          <a:p>
            <a:r>
              <a:rPr lang="es-ES" sz="1200" smtClean="0"/>
              <a:t>Const. Vel. crecimiento mitótico natural</a:t>
            </a:r>
          </a:p>
        </p:txBody>
      </p:sp>
    </p:spTree>
    <p:extLst>
      <p:ext uri="{BB962C8B-B14F-4D97-AF65-F5344CB8AC3E}">
        <p14:creationId xmlns:p14="http://schemas.microsoft.com/office/powerpoint/2010/main" val="823592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3" grpId="0"/>
      <p:bldP spid="55" grpId="0" animBg="1"/>
      <p:bldP spid="59" grpId="0"/>
      <p:bldP spid="62" grpId="0" animBg="1"/>
      <p:bldP spid="63" grpId="0"/>
      <p:bldP spid="71" grpId="0" animBg="1"/>
      <p:bldP spid="72" grpId="0"/>
      <p:bldP spid="82" grpId="0" animBg="1"/>
      <p:bldP spid="83" grpId="0"/>
      <p:bldP spid="87" grpId="0" animBg="1"/>
      <p:bldP spid="88" grpId="0"/>
      <p:bldP spid="92" grpId="0" animBg="1"/>
      <p:bldP spid="9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Elipse"/>
          <p:cNvSpPr/>
          <p:nvPr/>
        </p:nvSpPr>
        <p:spPr>
          <a:xfrm>
            <a:off x="5436096" y="5581564"/>
            <a:ext cx="1008112" cy="800055"/>
          </a:xfrm>
          <a:prstGeom prst="ellipse">
            <a:avLst/>
          </a:prstGeom>
          <a:solidFill>
            <a:srgbClr val="EBF1DE">
              <a:alpha val="50196"/>
            </a:srgbClr>
          </a:solidFill>
          <a:ln>
            <a:solidFill>
              <a:schemeClr val="accent3">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16" name="15 CuadroTexto"/>
              <p:cNvSpPr txBox="1"/>
              <p:nvPr/>
            </p:nvSpPr>
            <p:spPr>
              <a:xfrm>
                <a:off x="2799239" y="5600957"/>
                <a:ext cx="3713645" cy="780663"/>
              </a:xfrm>
              <a:prstGeom prst="rect">
                <a:avLst/>
              </a:prstGeom>
              <a:noFill/>
              <a:ln>
                <a:solidFill>
                  <a:schemeClr val="accent6"/>
                </a:solidFill>
              </a:ln>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s-ES" sz="2000" b="0" i="1" smtClean="0">
                              <a:latin typeface="Cambria Math"/>
                            </a:rPr>
                          </m:ctrlPr>
                        </m:funcPr>
                        <m:fName>
                          <m:r>
                            <m:rPr>
                              <m:sty m:val="p"/>
                            </m:rPr>
                            <a:rPr lang="es-ES" sz="2000" b="0" i="0" smtClean="0">
                              <a:latin typeface="Cambria Math"/>
                            </a:rPr>
                            <m:t>ln</m:t>
                          </m:r>
                        </m:fName>
                        <m:e>
                          <m:f>
                            <m:fPr>
                              <m:ctrlPr>
                                <a:rPr lang="es-ES" sz="2000" b="0" i="1" smtClean="0">
                                  <a:latin typeface="Cambria Math"/>
                                </a:rPr>
                              </m:ctrlPr>
                            </m:fPr>
                            <m:num>
                              <m:sSub>
                                <m:sSubPr>
                                  <m:ctrlPr>
                                    <a:rPr lang="es-ES" sz="2000" i="1">
                                      <a:latin typeface="Cambria Math"/>
                                    </a:rPr>
                                  </m:ctrlPr>
                                </m:sSubPr>
                                <m:e>
                                  <m:r>
                                    <m:rPr>
                                      <m:sty m:val="p"/>
                                    </m:rPr>
                                    <a:rPr lang="es-ES" sz="2000" i="0">
                                      <a:latin typeface="Cambria Math"/>
                                    </a:rPr>
                                    <m:t>C</m:t>
                                  </m:r>
                                </m:e>
                                <m:sub>
                                  <m:r>
                                    <m:rPr>
                                      <m:sty m:val="p"/>
                                    </m:rPr>
                                    <a:rPr lang="es-ES" sz="2000" i="0">
                                      <a:latin typeface="Cambria Math"/>
                                    </a:rPr>
                                    <m:t>s</m:t>
                                  </m:r>
                                </m:sub>
                              </m:sSub>
                            </m:num>
                            <m:den>
                              <m:sSubSup>
                                <m:sSubSupPr>
                                  <m:ctrlPr>
                                    <a:rPr lang="es-ES" sz="2000" i="1" smtClean="0">
                                      <a:latin typeface="Cambria Math"/>
                                    </a:rPr>
                                  </m:ctrlPr>
                                </m:sSubSupPr>
                                <m:e>
                                  <m:r>
                                    <m:rPr>
                                      <m:sty m:val="p"/>
                                    </m:rPr>
                                    <a:rPr lang="es-ES" sz="2000" b="0" i="0" smtClean="0">
                                      <a:latin typeface="Cambria Math"/>
                                    </a:rPr>
                                    <m:t>C</m:t>
                                  </m:r>
                                </m:e>
                                <m:sub/>
                                <m:sup>
                                  <m:r>
                                    <a:rPr lang="es-ES" sz="2000" b="0" i="0" smtClean="0">
                                      <a:latin typeface="Cambria Math"/>
                                    </a:rPr>
                                    <m:t>0</m:t>
                                  </m:r>
                                </m:sup>
                              </m:sSubSup>
                            </m:den>
                          </m:f>
                        </m:e>
                      </m:func>
                      <m:r>
                        <a:rPr lang="es-ES" sz="2000" b="0" i="0" smtClean="0">
                          <a:latin typeface="Cambria Math"/>
                        </a:rPr>
                        <m:t>=</m:t>
                      </m:r>
                      <m:d>
                        <m:dPr>
                          <m:ctrlPr>
                            <a:rPr lang="es-ES" sz="2000" b="0" i="1" smtClean="0">
                              <a:latin typeface="Cambria Math"/>
                            </a:rPr>
                          </m:ctrlPr>
                        </m:dPr>
                        <m:e>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s</m:t>
                              </m:r>
                            </m:sub>
                          </m:sSub>
                          <m:r>
                            <a:rPr lang="es-ES" sz="2000" b="0" i="0" smtClean="0">
                              <a:latin typeface="Cambria Math"/>
                            </a:rPr>
                            <m:t>−</m:t>
                          </m:r>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R</m:t>
                              </m:r>
                            </m:sub>
                          </m:sSub>
                        </m:e>
                      </m:d>
                      <m:r>
                        <m:rPr>
                          <m:sty m:val="p"/>
                        </m:rPr>
                        <a:rPr lang="es-ES" sz="2000" b="0" i="0" smtClean="0">
                          <a:latin typeface="Cambria Math"/>
                        </a:rPr>
                        <m:t>t</m:t>
                      </m:r>
                      <m:r>
                        <a:rPr lang="es-ES" sz="2000" b="0" i="0" smtClean="0">
                          <a:latin typeface="Cambria Math"/>
                        </a:rPr>
                        <m:t>−</m:t>
                      </m:r>
                      <m:r>
                        <m:rPr>
                          <m:sty m:val="p"/>
                        </m:rPr>
                        <a:rPr lang="es-ES" sz="2000" b="0" i="0" smtClean="0">
                          <a:latin typeface="Cambria Math"/>
                        </a:rPr>
                        <m:t>k</m:t>
                      </m:r>
                      <m:nary>
                        <m:naryPr>
                          <m:ctrlPr>
                            <a:rPr lang="es-ES" sz="2000" b="0" i="1" smtClean="0">
                              <a:latin typeface="Cambria Math"/>
                            </a:rPr>
                          </m:ctrlPr>
                        </m:naryPr>
                        <m:sub>
                          <m:r>
                            <m:rPr>
                              <m:brk m:alnAt="23"/>
                            </m:rPr>
                            <a:rPr lang="es-ES" sz="2000" b="0" i="1" smtClean="0">
                              <a:latin typeface="Cambria Math"/>
                            </a:rPr>
                            <m:t>0</m:t>
                          </m:r>
                        </m:sub>
                        <m:sup>
                          <m:r>
                            <a:rPr lang="es-ES" sz="2000" b="0" i="1" smtClean="0">
                              <a:latin typeface="Cambria Math"/>
                              <a:ea typeface="Cambria Math"/>
                            </a:rPr>
                            <m:t>∞</m:t>
                          </m:r>
                        </m:sup>
                        <m:e>
                          <m:sSub>
                            <m:sSubPr>
                              <m:ctrlPr>
                                <a:rPr lang="es-ES" sz="2000" i="1">
                                  <a:latin typeface="Cambria Math"/>
                                </a:rPr>
                              </m:ctrlPr>
                            </m:sSubPr>
                            <m:e>
                              <m:r>
                                <a:rPr lang="es-ES" sz="2000" b="0" i="1" smtClean="0">
                                  <a:latin typeface="Cambria Math"/>
                                </a:rPr>
                                <m:t>𝑥</m:t>
                              </m:r>
                            </m:e>
                            <m:sub>
                              <m:r>
                                <m:rPr>
                                  <m:sty m:val="p"/>
                                </m:rPr>
                                <a:rPr lang="es-ES" sz="2000">
                                  <a:latin typeface="Cambria Math"/>
                                </a:rPr>
                                <m:t>E</m:t>
                              </m:r>
                            </m:sub>
                          </m:sSub>
                          <m:r>
                            <m:rPr>
                              <m:sty m:val="p"/>
                            </m:rPr>
                            <a:rPr lang="es-ES" sz="2000">
                              <a:latin typeface="Cambria Math"/>
                            </a:rPr>
                            <m:t>dt</m:t>
                          </m:r>
                        </m:e>
                      </m:nary>
                    </m:oMath>
                  </m:oMathPara>
                </a14:m>
                <a:endParaRPr lang="es-CO" sz="2000"/>
              </a:p>
            </p:txBody>
          </p:sp>
        </mc:Choice>
        <mc:Fallback xmlns="">
          <p:sp>
            <p:nvSpPr>
              <p:cNvPr id="16" name="15 CuadroTexto"/>
              <p:cNvSpPr txBox="1">
                <a:spLocks noRot="1" noChangeAspect="1" noMove="1" noResize="1" noEditPoints="1" noAdjustHandles="1" noChangeArrowheads="1" noChangeShapeType="1" noTextEdit="1"/>
              </p:cNvSpPr>
              <p:nvPr/>
            </p:nvSpPr>
            <p:spPr>
              <a:xfrm>
                <a:off x="2799239" y="5600957"/>
                <a:ext cx="3713645" cy="780663"/>
              </a:xfrm>
              <a:prstGeom prst="rect">
                <a:avLst/>
              </a:prstGeom>
              <a:blipFill rotWithShape="1">
                <a:blip r:embed="rId3"/>
                <a:stretch>
                  <a:fillRect/>
                </a:stretch>
              </a:blipFill>
              <a:ln>
                <a:solidFill>
                  <a:schemeClr val="accent6"/>
                </a:solidFill>
              </a:ln>
            </p:spPr>
            <p:txBody>
              <a:bodyPr/>
              <a:lstStyle/>
              <a:p>
                <a:r>
                  <a:rPr lang="es-CO">
                    <a:noFill/>
                  </a:rPr>
                  <a:t> </a:t>
                </a:r>
              </a:p>
            </p:txBody>
          </p:sp>
        </mc:Fallback>
      </mc:AlternateContent>
      <p:sp>
        <p:nvSpPr>
          <p:cNvPr id="7" name="6 Rectángulo redondeado"/>
          <p:cNvSpPr/>
          <p:nvPr/>
        </p:nvSpPr>
        <p:spPr>
          <a:xfrm rot="5400000">
            <a:off x="2627784" y="1842452"/>
            <a:ext cx="792088" cy="6480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p>
        </p:txBody>
      </p:sp>
      <p:sp>
        <p:nvSpPr>
          <p:cNvPr id="6" name="5 Rectángulo redondeado"/>
          <p:cNvSpPr/>
          <p:nvPr/>
        </p:nvSpPr>
        <p:spPr>
          <a:xfrm>
            <a:off x="3491880" y="1914460"/>
            <a:ext cx="792088" cy="504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CO"/>
          </a:p>
        </p:txBody>
      </p:sp>
      <p:sp>
        <p:nvSpPr>
          <p:cNvPr id="5" name="4 Rectángulo redondeado"/>
          <p:cNvSpPr/>
          <p:nvPr/>
        </p:nvSpPr>
        <p:spPr>
          <a:xfrm>
            <a:off x="4499992" y="1908348"/>
            <a:ext cx="792088" cy="5040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CO"/>
          </a:p>
        </p:txBody>
      </p:sp>
      <p:sp>
        <p:nvSpPr>
          <p:cNvPr id="3" name="2 Rectángulo redondeado"/>
          <p:cNvSpPr/>
          <p:nvPr/>
        </p:nvSpPr>
        <p:spPr>
          <a:xfrm>
            <a:off x="5436096" y="1908348"/>
            <a:ext cx="1008112" cy="50405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a:p>
        </p:txBody>
      </p:sp>
      <p:sp>
        <p:nvSpPr>
          <p:cNvPr id="2" name="1 Título"/>
          <p:cNvSpPr>
            <a:spLocks noGrp="1"/>
          </p:cNvSpPr>
          <p:nvPr>
            <p:ph type="title"/>
          </p:nvPr>
        </p:nvSpPr>
        <p:spPr>
          <a:xfrm>
            <a:off x="0" y="0"/>
            <a:ext cx="6804248" cy="1052736"/>
          </a:xfrm>
        </p:spPr>
        <p:txBody>
          <a:bodyPr>
            <a:normAutofit/>
          </a:bodyPr>
          <a:lstStyle/>
          <a:p>
            <a:r>
              <a:rPr lang="es-ES" sz="2400" b="1" smtClean="0">
                <a:solidFill>
                  <a:schemeClr val="bg1"/>
                </a:solidFill>
              </a:rPr>
              <a:t>Tratamiento Proceso Irreversible C.I.</a:t>
            </a:r>
            <a:endParaRPr lang="es-CO" sz="2400" b="1">
              <a:solidFill>
                <a:schemeClr val="bg1"/>
              </a:solidFill>
            </a:endParaRPr>
          </a:p>
        </p:txBody>
      </p:sp>
      <mc:AlternateContent xmlns:mc="http://schemas.openxmlformats.org/markup-compatibility/2006" xmlns:a14="http://schemas.microsoft.com/office/drawing/2010/main">
        <mc:Choice Requires="a14">
          <p:sp>
            <p:nvSpPr>
              <p:cNvPr id="4" name="3 Marcador de contenido"/>
              <p:cNvSpPr>
                <a:spLocks noGrp="1"/>
              </p:cNvSpPr>
              <p:nvPr>
                <p:ph idx="1"/>
              </p:nvPr>
            </p:nvSpPr>
            <p:spPr>
              <a:xfrm>
                <a:off x="2447764" y="1735733"/>
                <a:ext cx="4248472" cy="89269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s-ES" sz="2400" b="0" i="1" smtClean="0">
                              <a:latin typeface="Cambria Math"/>
                            </a:rPr>
                          </m:ctrlPr>
                        </m:fPr>
                        <m:num>
                          <m:r>
                            <a:rPr lang="es-ES" sz="2400" b="0" i="1" smtClean="0">
                              <a:latin typeface="Cambria Math"/>
                            </a:rPr>
                            <m:t>𝑑</m:t>
                          </m:r>
                          <m:sSub>
                            <m:sSubPr>
                              <m:ctrlPr>
                                <a:rPr lang="es-ES" sz="2400" b="0" i="1" smtClean="0">
                                  <a:latin typeface="Cambria Math"/>
                                </a:rPr>
                              </m:ctrlPr>
                            </m:sSubPr>
                            <m:e>
                              <m:r>
                                <a:rPr lang="es-ES" sz="2400" b="0" i="1" smtClean="0">
                                  <a:latin typeface="Cambria Math"/>
                                </a:rPr>
                                <m:t>𝐶</m:t>
                              </m:r>
                            </m:e>
                            <m:sub>
                              <m:r>
                                <a:rPr lang="es-ES" sz="2400" b="0" i="1" smtClean="0">
                                  <a:latin typeface="Cambria Math"/>
                                </a:rPr>
                                <m:t>𝑠</m:t>
                              </m:r>
                            </m:sub>
                          </m:sSub>
                        </m:num>
                        <m:den>
                          <m:r>
                            <a:rPr lang="es-ES" sz="2400" b="0" i="1" smtClean="0">
                              <a:latin typeface="Cambria Math"/>
                            </a:rPr>
                            <m:t>𝑑𝑡</m:t>
                          </m:r>
                        </m:den>
                      </m:f>
                      <m:r>
                        <a:rPr lang="es-ES" sz="2400" b="0" i="1" smtClean="0">
                          <a:latin typeface="Cambria Math"/>
                        </a:rPr>
                        <m:t>=</m:t>
                      </m:r>
                      <m:sSub>
                        <m:sSubPr>
                          <m:ctrlPr>
                            <a:rPr lang="es-ES" sz="2400" b="0" i="1" smtClean="0">
                              <a:latin typeface="Cambria Math"/>
                            </a:rPr>
                          </m:ctrlPr>
                        </m:sSubPr>
                        <m:e>
                          <m:r>
                            <a:rPr lang="es-ES" sz="2400" b="0" i="1" smtClean="0">
                              <a:latin typeface="Cambria Math"/>
                            </a:rPr>
                            <m:t>𝑘</m:t>
                          </m:r>
                        </m:e>
                        <m:sub>
                          <m:r>
                            <a:rPr lang="es-ES" sz="2400" b="0" i="1" smtClean="0">
                              <a:latin typeface="Cambria Math"/>
                            </a:rPr>
                            <m:t>𝑠</m:t>
                          </m:r>
                        </m:sub>
                      </m:sSub>
                      <m:sSub>
                        <m:sSubPr>
                          <m:ctrlPr>
                            <a:rPr lang="es-ES" sz="2400" b="0" i="1" smtClean="0">
                              <a:latin typeface="Cambria Math"/>
                            </a:rPr>
                          </m:ctrlPr>
                        </m:sSubPr>
                        <m:e>
                          <m:r>
                            <a:rPr lang="es-ES" sz="2400" b="0" i="1" smtClean="0">
                              <a:latin typeface="Cambria Math"/>
                            </a:rPr>
                            <m:t>𝐶</m:t>
                          </m:r>
                        </m:e>
                        <m:sub>
                          <m:r>
                            <a:rPr lang="es-ES" sz="2400" b="0" i="1" smtClean="0">
                              <a:latin typeface="Cambria Math"/>
                            </a:rPr>
                            <m:t>𝑠</m:t>
                          </m:r>
                        </m:sub>
                      </m:sSub>
                      <m:r>
                        <a:rPr lang="es-ES" sz="2400" b="0" i="1" smtClean="0">
                          <a:latin typeface="Cambria Math"/>
                        </a:rPr>
                        <m:t>−</m:t>
                      </m:r>
                      <m:sSub>
                        <m:sSubPr>
                          <m:ctrlPr>
                            <a:rPr lang="es-ES" sz="2400" b="0" i="1" smtClean="0">
                              <a:latin typeface="Cambria Math"/>
                            </a:rPr>
                          </m:ctrlPr>
                        </m:sSubPr>
                        <m:e>
                          <m:r>
                            <a:rPr lang="es-ES" sz="2400" b="0" i="1" smtClean="0">
                              <a:latin typeface="Cambria Math"/>
                            </a:rPr>
                            <m:t>𝑘</m:t>
                          </m:r>
                        </m:e>
                        <m:sub>
                          <m:r>
                            <a:rPr lang="es-ES" sz="2400" b="0" i="1" smtClean="0">
                              <a:latin typeface="Cambria Math"/>
                            </a:rPr>
                            <m:t>𝑅</m:t>
                          </m:r>
                        </m:sub>
                      </m:sSub>
                      <m:sSub>
                        <m:sSubPr>
                          <m:ctrlPr>
                            <a:rPr lang="es-ES" sz="2400" b="0" i="1" smtClean="0">
                              <a:latin typeface="Cambria Math"/>
                            </a:rPr>
                          </m:ctrlPr>
                        </m:sSubPr>
                        <m:e>
                          <m:r>
                            <a:rPr lang="es-ES" sz="2400" b="0" i="1" smtClean="0">
                              <a:latin typeface="Cambria Math"/>
                            </a:rPr>
                            <m:t>𝐶</m:t>
                          </m:r>
                        </m:e>
                        <m:sub>
                          <m:r>
                            <a:rPr lang="es-ES" sz="2400" b="0" i="1" smtClean="0">
                              <a:latin typeface="Cambria Math"/>
                            </a:rPr>
                            <m:t>𝑠</m:t>
                          </m:r>
                        </m:sub>
                      </m:sSub>
                      <m:r>
                        <a:rPr lang="es-ES" sz="2400" b="0" i="1" smtClean="0">
                          <a:latin typeface="Cambria Math"/>
                        </a:rPr>
                        <m:t>−</m:t>
                      </m:r>
                      <m:r>
                        <a:rPr lang="es-ES" sz="2400" b="0" i="1" smtClean="0">
                          <a:latin typeface="Cambria Math"/>
                        </a:rPr>
                        <m:t>𝑘</m:t>
                      </m:r>
                      <m:sSub>
                        <m:sSubPr>
                          <m:ctrlPr>
                            <a:rPr lang="es-ES" sz="2400" b="0" i="1" smtClean="0">
                              <a:latin typeface="Cambria Math"/>
                            </a:rPr>
                          </m:ctrlPr>
                        </m:sSubPr>
                        <m:e>
                          <m:r>
                            <a:rPr lang="es-ES" sz="2400" b="0" i="1" smtClean="0">
                              <a:latin typeface="Cambria Math"/>
                            </a:rPr>
                            <m:t>𝐶</m:t>
                          </m:r>
                        </m:e>
                        <m:sub>
                          <m:r>
                            <a:rPr lang="es-ES" sz="2400" b="0" i="1" smtClean="0">
                              <a:latin typeface="Cambria Math"/>
                            </a:rPr>
                            <m:t>𝑠</m:t>
                          </m:r>
                        </m:sub>
                      </m:sSub>
                      <m:sSub>
                        <m:sSubPr>
                          <m:ctrlPr>
                            <a:rPr lang="es-ES" sz="2400" b="0" i="1" smtClean="0">
                              <a:latin typeface="Cambria Math"/>
                            </a:rPr>
                          </m:ctrlPr>
                        </m:sSubPr>
                        <m:e>
                          <m:r>
                            <a:rPr lang="es-ES" sz="2400" b="0" i="1" smtClean="0">
                              <a:latin typeface="Cambria Math"/>
                            </a:rPr>
                            <m:t>𝑋</m:t>
                          </m:r>
                        </m:e>
                        <m:sub>
                          <m:r>
                            <a:rPr lang="es-ES" sz="2400" b="0" i="1" smtClean="0">
                              <a:latin typeface="Cambria Math"/>
                            </a:rPr>
                            <m:t>𝐸</m:t>
                          </m:r>
                        </m:sub>
                      </m:sSub>
                    </m:oMath>
                  </m:oMathPara>
                </a14:m>
                <a:endParaRPr lang="es-CO" sz="2400"/>
              </a:p>
            </p:txBody>
          </p:sp>
        </mc:Choice>
        <mc:Fallback xmlns="">
          <p:sp>
            <p:nvSpPr>
              <p:cNvPr id="4" name="3 Marcador de contenido"/>
              <p:cNvSpPr>
                <a:spLocks noGrp="1" noRot="1" noChangeAspect="1" noMove="1" noResize="1" noEditPoints="1" noAdjustHandles="1" noChangeArrowheads="1" noChangeShapeType="1" noTextEdit="1"/>
              </p:cNvSpPr>
              <p:nvPr>
                <p:ph idx="1"/>
              </p:nvPr>
            </p:nvSpPr>
            <p:spPr>
              <a:xfrm>
                <a:off x="2447764" y="1735733"/>
                <a:ext cx="4248472" cy="892695"/>
              </a:xfrm>
              <a:blipFill rotWithShape="1">
                <a:blip r:embed="rId4"/>
                <a:stretch>
                  <a:fillRect/>
                </a:stretch>
              </a:blipFill>
            </p:spPr>
            <p:txBody>
              <a:bodyPr/>
              <a:lstStyle/>
              <a:p>
                <a:r>
                  <a:rPr lang="es-CO">
                    <a:noFill/>
                  </a:rPr>
                  <a:t> </a:t>
                </a:r>
              </a:p>
            </p:txBody>
          </p:sp>
        </mc:Fallback>
      </mc:AlternateContent>
      <p:sp>
        <p:nvSpPr>
          <p:cNvPr id="8" name="7 CuadroTexto"/>
          <p:cNvSpPr txBox="1"/>
          <p:nvPr/>
        </p:nvSpPr>
        <p:spPr>
          <a:xfrm>
            <a:off x="6804248" y="1916201"/>
            <a:ext cx="2160240" cy="646331"/>
          </a:xfrm>
          <a:prstGeom prst="rect">
            <a:avLst/>
          </a:prstGeom>
          <a:noFill/>
        </p:spPr>
        <p:txBody>
          <a:bodyPr wrap="square" rtlCol="0">
            <a:spAutoFit/>
          </a:bodyPr>
          <a:lstStyle/>
          <a:p>
            <a:r>
              <a:rPr lang="es-ES" sz="1200" smtClean="0"/>
              <a:t>La muerte celular depende de la concentración de células y la conc. de fármaco en sitio</a:t>
            </a:r>
            <a:endParaRPr lang="es-CO" sz="1200"/>
          </a:p>
        </p:txBody>
      </p:sp>
      <p:sp>
        <p:nvSpPr>
          <p:cNvPr id="9" name="8 CuadroTexto"/>
          <p:cNvSpPr txBox="1"/>
          <p:nvPr/>
        </p:nvSpPr>
        <p:spPr>
          <a:xfrm>
            <a:off x="4499992" y="2679303"/>
            <a:ext cx="2160240" cy="461665"/>
          </a:xfrm>
          <a:prstGeom prst="rect">
            <a:avLst/>
          </a:prstGeom>
          <a:noFill/>
        </p:spPr>
        <p:txBody>
          <a:bodyPr wrap="square" rtlCol="0">
            <a:spAutoFit/>
          </a:bodyPr>
          <a:lstStyle/>
          <a:p>
            <a:r>
              <a:rPr lang="es-ES" sz="1200" smtClean="0"/>
              <a:t>La degradación natural depende de conc. de células</a:t>
            </a:r>
            <a:endParaRPr lang="es-CO" sz="1200"/>
          </a:p>
        </p:txBody>
      </p:sp>
      <p:sp>
        <p:nvSpPr>
          <p:cNvPr id="10" name="9 CuadroTexto"/>
          <p:cNvSpPr txBox="1"/>
          <p:nvPr/>
        </p:nvSpPr>
        <p:spPr>
          <a:xfrm>
            <a:off x="3491880" y="1308779"/>
            <a:ext cx="2160240" cy="461665"/>
          </a:xfrm>
          <a:prstGeom prst="rect">
            <a:avLst/>
          </a:prstGeom>
          <a:noFill/>
        </p:spPr>
        <p:txBody>
          <a:bodyPr wrap="square" rtlCol="0">
            <a:spAutoFit/>
          </a:bodyPr>
          <a:lstStyle/>
          <a:p>
            <a:r>
              <a:rPr lang="es-ES" sz="1200" smtClean="0"/>
              <a:t>La generación de células depende de conc. de células</a:t>
            </a:r>
            <a:endParaRPr lang="es-CO" sz="1200"/>
          </a:p>
        </p:txBody>
      </p:sp>
      <mc:AlternateContent xmlns:mc="http://schemas.openxmlformats.org/markup-compatibility/2006" xmlns:a14="http://schemas.microsoft.com/office/drawing/2010/main">
        <mc:Choice Requires="a14">
          <p:sp>
            <p:nvSpPr>
              <p:cNvPr id="12" name="11 CuadroTexto"/>
              <p:cNvSpPr txBox="1"/>
              <p:nvPr/>
            </p:nvSpPr>
            <p:spPr>
              <a:xfrm>
                <a:off x="2937194" y="3333512"/>
                <a:ext cx="3269613" cy="7287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2000" b="0" i="1" smtClean="0">
                              <a:latin typeface="Cambria Math"/>
                            </a:rPr>
                          </m:ctrlPr>
                        </m:fPr>
                        <m:num>
                          <m:r>
                            <m:rPr>
                              <m:sty m:val="p"/>
                            </m:rPr>
                            <a:rPr lang="es-ES" sz="2000" b="0" i="0" smtClean="0">
                              <a:latin typeface="Cambria Math"/>
                            </a:rPr>
                            <m:t>d</m:t>
                          </m:r>
                          <m:sSub>
                            <m:sSubPr>
                              <m:ctrlPr>
                                <a:rPr lang="es-ES" sz="2000" b="0" i="1" smtClean="0">
                                  <a:latin typeface="Cambria Math"/>
                                </a:rPr>
                              </m:ctrlPr>
                            </m:sSubPr>
                            <m:e>
                              <m:r>
                                <m:rPr>
                                  <m:sty m:val="p"/>
                                </m:rPr>
                                <a:rPr lang="es-ES" sz="2000" b="0" i="0" smtClean="0">
                                  <a:latin typeface="Cambria Math"/>
                                </a:rPr>
                                <m:t>C</m:t>
                              </m:r>
                            </m:e>
                            <m:sub>
                              <m:r>
                                <m:rPr>
                                  <m:sty m:val="p"/>
                                </m:rPr>
                                <a:rPr lang="es-ES" sz="2000" b="0" i="0" smtClean="0">
                                  <a:latin typeface="Cambria Math"/>
                                </a:rPr>
                                <m:t>s</m:t>
                              </m:r>
                            </m:sub>
                          </m:sSub>
                        </m:num>
                        <m:den>
                          <m:sSub>
                            <m:sSubPr>
                              <m:ctrlPr>
                                <a:rPr lang="es-ES" sz="2000" b="0" i="1" smtClean="0">
                                  <a:latin typeface="Cambria Math"/>
                                </a:rPr>
                              </m:ctrlPr>
                            </m:sSubPr>
                            <m:e>
                              <m:r>
                                <m:rPr>
                                  <m:sty m:val="p"/>
                                </m:rPr>
                                <a:rPr lang="es-ES" sz="2000" b="0" i="0" smtClean="0">
                                  <a:latin typeface="Cambria Math"/>
                                </a:rPr>
                                <m:t>C</m:t>
                              </m:r>
                            </m:e>
                            <m:sub>
                              <m:r>
                                <m:rPr>
                                  <m:sty m:val="p"/>
                                </m:rPr>
                                <a:rPr lang="es-ES" sz="2000" b="0" i="0" smtClean="0">
                                  <a:latin typeface="Cambria Math"/>
                                </a:rPr>
                                <m:t>s</m:t>
                              </m:r>
                            </m:sub>
                          </m:sSub>
                        </m:den>
                      </m:f>
                      <m:r>
                        <a:rPr lang="es-ES" sz="2000" b="0" i="0" smtClean="0">
                          <a:latin typeface="Cambria Math"/>
                        </a:rPr>
                        <m:t>=</m:t>
                      </m:r>
                      <m:d>
                        <m:dPr>
                          <m:ctrlPr>
                            <a:rPr lang="es-ES" sz="2000" b="0" i="1" smtClean="0">
                              <a:latin typeface="Cambria Math"/>
                            </a:rPr>
                          </m:ctrlPr>
                        </m:dPr>
                        <m:e>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s</m:t>
                              </m:r>
                            </m:sub>
                          </m:sSub>
                          <m:r>
                            <a:rPr lang="es-ES" sz="2000" b="0" i="0" smtClean="0">
                              <a:latin typeface="Cambria Math"/>
                            </a:rPr>
                            <m:t>−</m:t>
                          </m:r>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R</m:t>
                              </m:r>
                            </m:sub>
                          </m:sSub>
                        </m:e>
                      </m:d>
                      <m:r>
                        <m:rPr>
                          <m:sty m:val="p"/>
                        </m:rPr>
                        <a:rPr lang="es-ES" sz="2000" b="0" i="0" smtClean="0">
                          <a:latin typeface="Cambria Math"/>
                        </a:rPr>
                        <m:t>dt</m:t>
                      </m:r>
                      <m:r>
                        <a:rPr lang="es-ES" sz="2000" b="0" i="0" smtClean="0">
                          <a:latin typeface="Cambria Math"/>
                        </a:rPr>
                        <m:t>−</m:t>
                      </m:r>
                      <m:r>
                        <m:rPr>
                          <m:sty m:val="p"/>
                        </m:rPr>
                        <a:rPr lang="es-ES" sz="2000" b="0" i="0" smtClean="0">
                          <a:latin typeface="Cambria Math"/>
                        </a:rPr>
                        <m:t>k</m:t>
                      </m:r>
                      <m:sSub>
                        <m:sSubPr>
                          <m:ctrlPr>
                            <a:rPr lang="es-ES" sz="2000" b="0" i="1" smtClean="0">
                              <a:latin typeface="Cambria Math"/>
                            </a:rPr>
                          </m:ctrlPr>
                        </m:sSubPr>
                        <m:e>
                          <m:r>
                            <m:rPr>
                              <m:sty m:val="p"/>
                            </m:rPr>
                            <a:rPr lang="es-ES" sz="2000" b="0" i="0" smtClean="0">
                              <a:latin typeface="Cambria Math"/>
                            </a:rPr>
                            <m:t>X</m:t>
                          </m:r>
                        </m:e>
                        <m:sub>
                          <m:r>
                            <m:rPr>
                              <m:sty m:val="p"/>
                            </m:rPr>
                            <a:rPr lang="es-ES" sz="2000" b="0" i="0" smtClean="0">
                              <a:latin typeface="Cambria Math"/>
                            </a:rPr>
                            <m:t>E</m:t>
                          </m:r>
                        </m:sub>
                      </m:sSub>
                      <m:r>
                        <m:rPr>
                          <m:sty m:val="p"/>
                        </m:rPr>
                        <a:rPr lang="es-ES" sz="2000" b="0" i="0" smtClean="0">
                          <a:latin typeface="Cambria Math"/>
                        </a:rPr>
                        <m:t>dt</m:t>
                      </m:r>
                    </m:oMath>
                  </m:oMathPara>
                </a14:m>
                <a:endParaRPr lang="es-CO" sz="2000"/>
              </a:p>
            </p:txBody>
          </p:sp>
        </mc:Choice>
        <mc:Fallback xmlns="">
          <p:sp>
            <p:nvSpPr>
              <p:cNvPr id="12" name="11 CuadroTexto"/>
              <p:cNvSpPr txBox="1">
                <a:spLocks noRot="1" noChangeAspect="1" noMove="1" noResize="1" noEditPoints="1" noAdjustHandles="1" noChangeArrowheads="1" noChangeShapeType="1" noTextEdit="1"/>
              </p:cNvSpPr>
              <p:nvPr/>
            </p:nvSpPr>
            <p:spPr>
              <a:xfrm>
                <a:off x="2937194" y="3333512"/>
                <a:ext cx="3269613" cy="728726"/>
              </a:xfrm>
              <a:prstGeom prst="rect">
                <a:avLst/>
              </a:prstGeom>
              <a:blipFill rotWithShape="1">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12 CuadroTexto"/>
              <p:cNvSpPr txBox="1"/>
              <p:nvPr/>
            </p:nvSpPr>
            <p:spPr>
              <a:xfrm>
                <a:off x="2937194" y="4062238"/>
                <a:ext cx="3510961" cy="780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s-ES" sz="2000" b="0" i="1" smtClean="0">
                              <a:latin typeface="Cambria Math"/>
                            </a:rPr>
                          </m:ctrlPr>
                        </m:funcPr>
                        <m:fName>
                          <m:r>
                            <m:rPr>
                              <m:sty m:val="p"/>
                            </m:rPr>
                            <a:rPr lang="es-ES" sz="2000" b="0" i="0" smtClean="0">
                              <a:latin typeface="Cambria Math"/>
                            </a:rPr>
                            <m:t>ln</m:t>
                          </m:r>
                        </m:fName>
                        <m:e>
                          <m:f>
                            <m:fPr>
                              <m:ctrlPr>
                                <a:rPr lang="es-ES" sz="2000" b="0" i="1" smtClean="0">
                                  <a:latin typeface="Cambria Math"/>
                                </a:rPr>
                              </m:ctrlPr>
                            </m:fPr>
                            <m:num>
                              <m:sSub>
                                <m:sSubPr>
                                  <m:ctrlPr>
                                    <a:rPr lang="es-ES" sz="2000" i="1">
                                      <a:latin typeface="Cambria Math"/>
                                    </a:rPr>
                                  </m:ctrlPr>
                                </m:sSubPr>
                                <m:e>
                                  <m:r>
                                    <m:rPr>
                                      <m:sty m:val="p"/>
                                    </m:rPr>
                                    <a:rPr lang="es-ES" sz="2000">
                                      <a:latin typeface="Cambria Math"/>
                                    </a:rPr>
                                    <m:t>C</m:t>
                                  </m:r>
                                </m:e>
                                <m:sub>
                                  <m:r>
                                    <m:rPr>
                                      <m:sty m:val="p"/>
                                    </m:rPr>
                                    <a:rPr lang="es-ES" sz="2000">
                                      <a:latin typeface="Cambria Math"/>
                                    </a:rPr>
                                    <m:t>s</m:t>
                                  </m:r>
                                </m:sub>
                              </m:sSub>
                            </m:num>
                            <m:den>
                              <m:sSubSup>
                                <m:sSubSupPr>
                                  <m:ctrlPr>
                                    <a:rPr lang="es-ES" sz="2000" i="1" smtClean="0">
                                      <a:latin typeface="Cambria Math"/>
                                    </a:rPr>
                                  </m:ctrlPr>
                                </m:sSubSupPr>
                                <m:e>
                                  <m:r>
                                    <m:rPr>
                                      <m:sty m:val="p"/>
                                    </m:rPr>
                                    <a:rPr lang="es-ES" sz="2000" b="0" i="0" smtClean="0">
                                      <a:latin typeface="Cambria Math"/>
                                    </a:rPr>
                                    <m:t>C</m:t>
                                  </m:r>
                                </m:e>
                                <m:sub/>
                                <m:sup>
                                  <m:r>
                                    <a:rPr lang="es-ES" sz="2000" b="0" i="0" smtClean="0">
                                      <a:latin typeface="Cambria Math"/>
                                    </a:rPr>
                                    <m:t>0</m:t>
                                  </m:r>
                                </m:sup>
                              </m:sSubSup>
                            </m:den>
                          </m:f>
                        </m:e>
                      </m:func>
                      <m:r>
                        <a:rPr lang="es-ES" sz="2000" b="0" i="0" smtClean="0">
                          <a:latin typeface="Cambria Math"/>
                        </a:rPr>
                        <m:t>=</m:t>
                      </m:r>
                      <m:d>
                        <m:dPr>
                          <m:ctrlPr>
                            <a:rPr lang="es-ES" sz="2000" b="0" i="1" smtClean="0">
                              <a:latin typeface="Cambria Math"/>
                            </a:rPr>
                          </m:ctrlPr>
                        </m:dPr>
                        <m:e>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s</m:t>
                              </m:r>
                            </m:sub>
                          </m:sSub>
                          <m:r>
                            <a:rPr lang="es-ES" sz="2000" b="0" i="0" smtClean="0">
                              <a:latin typeface="Cambria Math"/>
                            </a:rPr>
                            <m:t>−</m:t>
                          </m:r>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R</m:t>
                              </m:r>
                            </m:sub>
                          </m:sSub>
                        </m:e>
                      </m:d>
                      <m:r>
                        <m:rPr>
                          <m:sty m:val="p"/>
                        </m:rPr>
                        <a:rPr lang="es-ES" sz="2000" b="0" i="0" smtClean="0">
                          <a:latin typeface="Cambria Math"/>
                        </a:rPr>
                        <m:t>t</m:t>
                      </m:r>
                      <m:r>
                        <a:rPr lang="es-ES" sz="2000" b="0" i="0" smtClean="0">
                          <a:latin typeface="Cambria Math"/>
                        </a:rPr>
                        <m:t>−</m:t>
                      </m:r>
                      <m:r>
                        <m:rPr>
                          <m:sty m:val="p"/>
                        </m:rPr>
                        <a:rPr lang="es-ES" sz="2000" b="0" i="0" smtClean="0">
                          <a:latin typeface="Cambria Math"/>
                        </a:rPr>
                        <m:t>k</m:t>
                      </m:r>
                      <m:nary>
                        <m:naryPr>
                          <m:ctrlPr>
                            <a:rPr lang="es-ES" sz="2000" b="0" i="1" smtClean="0">
                              <a:latin typeface="Cambria Math"/>
                            </a:rPr>
                          </m:ctrlPr>
                        </m:naryPr>
                        <m:sub>
                          <m:r>
                            <m:rPr>
                              <m:brk m:alnAt="23"/>
                            </m:rPr>
                            <a:rPr lang="es-ES" sz="2000" b="0" i="1" smtClean="0">
                              <a:latin typeface="Cambria Math"/>
                            </a:rPr>
                            <m:t>0</m:t>
                          </m:r>
                        </m:sub>
                        <m:sup>
                          <m:r>
                            <a:rPr lang="es-ES" sz="2000" b="0" i="1" smtClean="0">
                              <a:latin typeface="Cambria Math"/>
                            </a:rPr>
                            <m:t>𝑡</m:t>
                          </m:r>
                        </m:sup>
                        <m:e>
                          <m:sSub>
                            <m:sSubPr>
                              <m:ctrlPr>
                                <a:rPr lang="es-ES" sz="2000" i="1">
                                  <a:latin typeface="Cambria Math"/>
                                </a:rPr>
                              </m:ctrlPr>
                            </m:sSubPr>
                            <m:e>
                              <m:r>
                                <a:rPr lang="es-ES" sz="2000" b="0" i="1" smtClean="0">
                                  <a:latin typeface="Cambria Math"/>
                                </a:rPr>
                                <m:t>𝑥</m:t>
                              </m:r>
                            </m:e>
                            <m:sub>
                              <m:r>
                                <m:rPr>
                                  <m:sty m:val="p"/>
                                </m:rPr>
                                <a:rPr lang="es-ES" sz="2000">
                                  <a:latin typeface="Cambria Math"/>
                                </a:rPr>
                                <m:t>E</m:t>
                              </m:r>
                            </m:sub>
                          </m:sSub>
                          <m:r>
                            <m:rPr>
                              <m:sty m:val="p"/>
                            </m:rPr>
                            <a:rPr lang="es-ES" sz="2000">
                              <a:latin typeface="Cambria Math"/>
                            </a:rPr>
                            <m:t>dt</m:t>
                          </m:r>
                        </m:e>
                      </m:nary>
                    </m:oMath>
                  </m:oMathPara>
                </a14:m>
                <a:endParaRPr lang="es-CO" sz="2000"/>
              </a:p>
            </p:txBody>
          </p:sp>
        </mc:Choice>
        <mc:Fallback xmlns="">
          <p:sp>
            <p:nvSpPr>
              <p:cNvPr id="13" name="12 CuadroTexto"/>
              <p:cNvSpPr txBox="1">
                <a:spLocks noRot="1" noChangeAspect="1" noMove="1" noResize="1" noEditPoints="1" noAdjustHandles="1" noChangeArrowheads="1" noChangeShapeType="1" noTextEdit="1"/>
              </p:cNvSpPr>
              <p:nvPr/>
            </p:nvSpPr>
            <p:spPr>
              <a:xfrm>
                <a:off x="2937194" y="4062238"/>
                <a:ext cx="3510961" cy="780663"/>
              </a:xfrm>
              <a:prstGeom prst="rect">
                <a:avLst/>
              </a:prstGeom>
              <a:blipFill rotWithShape="1">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13 Rectángulo"/>
              <p:cNvSpPr/>
              <p:nvPr/>
            </p:nvSpPr>
            <p:spPr>
              <a:xfrm>
                <a:off x="3537550" y="4834243"/>
                <a:ext cx="2034916" cy="7117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s-ES" i="1" smtClean="0">
                              <a:latin typeface="Cambria Math"/>
                            </a:rPr>
                          </m:ctrlPr>
                        </m:naryPr>
                        <m:sub>
                          <m:r>
                            <m:rPr>
                              <m:brk m:alnAt="23"/>
                            </m:rPr>
                            <a:rPr lang="es-ES" i="1">
                              <a:latin typeface="Cambria Math"/>
                            </a:rPr>
                            <m:t>0</m:t>
                          </m:r>
                        </m:sub>
                        <m:sup>
                          <m:r>
                            <a:rPr lang="es-ES" i="1">
                              <a:latin typeface="Cambria Math"/>
                            </a:rPr>
                            <m:t>𝑡</m:t>
                          </m:r>
                        </m:sup>
                        <m:e>
                          <m:sSub>
                            <m:sSubPr>
                              <m:ctrlPr>
                                <a:rPr lang="es-ES" i="1">
                                  <a:latin typeface="Cambria Math"/>
                                </a:rPr>
                              </m:ctrlPr>
                            </m:sSubPr>
                            <m:e>
                              <m:r>
                                <a:rPr lang="es-ES" b="0" i="1" smtClean="0">
                                  <a:latin typeface="Cambria Math"/>
                                </a:rPr>
                                <m:t>𝑥</m:t>
                              </m:r>
                            </m:e>
                            <m:sub>
                              <m:r>
                                <m:rPr>
                                  <m:sty m:val="p"/>
                                </m:rPr>
                                <a:rPr lang="es-ES">
                                  <a:latin typeface="Cambria Math"/>
                                </a:rPr>
                                <m:t>E</m:t>
                              </m:r>
                            </m:sub>
                          </m:sSub>
                          <m:r>
                            <m:rPr>
                              <m:sty m:val="p"/>
                            </m:rPr>
                            <a:rPr lang="es-ES">
                              <a:latin typeface="Cambria Math"/>
                            </a:rPr>
                            <m:t>dt</m:t>
                          </m:r>
                        </m:e>
                      </m:nary>
                      <m:r>
                        <a:rPr lang="es-ES" b="0" i="1" smtClean="0">
                          <a:latin typeface="Cambria Math"/>
                        </a:rPr>
                        <m:t>=</m:t>
                      </m:r>
                      <m:nary>
                        <m:naryPr>
                          <m:ctrlPr>
                            <a:rPr lang="es-ES" i="1">
                              <a:latin typeface="Cambria Math"/>
                            </a:rPr>
                          </m:ctrlPr>
                        </m:naryPr>
                        <m:sub>
                          <m:r>
                            <m:rPr>
                              <m:brk m:alnAt="23"/>
                            </m:rPr>
                            <a:rPr lang="es-ES" i="1">
                              <a:latin typeface="Cambria Math"/>
                            </a:rPr>
                            <m:t>0</m:t>
                          </m:r>
                        </m:sub>
                        <m:sup>
                          <m:r>
                            <a:rPr lang="es-ES" i="1" smtClean="0">
                              <a:latin typeface="Cambria Math"/>
                              <a:ea typeface="Cambria Math"/>
                            </a:rPr>
                            <m:t>∞</m:t>
                          </m:r>
                        </m:sup>
                        <m:e>
                          <m:sSub>
                            <m:sSubPr>
                              <m:ctrlPr>
                                <a:rPr lang="es-ES" i="1">
                                  <a:latin typeface="Cambria Math"/>
                                </a:rPr>
                              </m:ctrlPr>
                            </m:sSubPr>
                            <m:e>
                              <m:r>
                                <a:rPr lang="es-ES" b="0" i="1" smtClean="0">
                                  <a:latin typeface="Cambria Math"/>
                                </a:rPr>
                                <m:t>𝑥</m:t>
                              </m:r>
                            </m:e>
                            <m:sub>
                              <m:r>
                                <m:rPr>
                                  <m:sty m:val="p"/>
                                </m:rPr>
                                <a:rPr lang="es-ES">
                                  <a:latin typeface="Cambria Math"/>
                                </a:rPr>
                                <m:t>E</m:t>
                              </m:r>
                            </m:sub>
                          </m:sSub>
                          <m:r>
                            <m:rPr>
                              <m:sty m:val="p"/>
                            </m:rPr>
                            <a:rPr lang="es-ES">
                              <a:latin typeface="Cambria Math"/>
                            </a:rPr>
                            <m:t>dt</m:t>
                          </m:r>
                        </m:e>
                      </m:nary>
                    </m:oMath>
                  </m:oMathPara>
                </a14:m>
                <a:endParaRPr lang="es-CO"/>
              </a:p>
            </p:txBody>
          </p:sp>
        </mc:Choice>
        <mc:Fallback xmlns="">
          <p:sp>
            <p:nvSpPr>
              <p:cNvPr id="14" name="13 Rectángulo"/>
              <p:cNvSpPr>
                <a:spLocks noRot="1" noChangeAspect="1" noMove="1" noResize="1" noEditPoints="1" noAdjustHandles="1" noChangeArrowheads="1" noChangeShapeType="1" noTextEdit="1"/>
              </p:cNvSpPr>
              <p:nvPr/>
            </p:nvSpPr>
            <p:spPr>
              <a:xfrm>
                <a:off x="3537550" y="4834243"/>
                <a:ext cx="2034916" cy="711733"/>
              </a:xfrm>
              <a:prstGeom prst="rect">
                <a:avLst/>
              </a:prstGeom>
              <a:blipFill rotWithShape="1">
                <a:blip r:embed="rId7"/>
                <a:stretch>
                  <a:fillRect/>
                </a:stretch>
              </a:blipFill>
            </p:spPr>
            <p:txBody>
              <a:bodyPr/>
              <a:lstStyle/>
              <a:p>
                <a:r>
                  <a:rPr lang="es-CO">
                    <a:noFill/>
                  </a:rPr>
                  <a:t> </a:t>
                </a:r>
              </a:p>
            </p:txBody>
          </p:sp>
        </mc:Fallback>
      </mc:AlternateContent>
      <p:sp>
        <p:nvSpPr>
          <p:cNvPr id="15" name="14 CuadroTexto"/>
          <p:cNvSpPr txBox="1"/>
          <p:nvPr/>
        </p:nvSpPr>
        <p:spPr>
          <a:xfrm>
            <a:off x="5940152" y="4842901"/>
            <a:ext cx="3203847" cy="738664"/>
          </a:xfrm>
          <a:prstGeom prst="rect">
            <a:avLst/>
          </a:prstGeom>
          <a:noFill/>
        </p:spPr>
        <p:txBody>
          <a:bodyPr wrap="square" rtlCol="0">
            <a:spAutoFit/>
          </a:bodyPr>
          <a:lstStyle/>
          <a:p>
            <a:r>
              <a:rPr lang="es-ES" sz="1400" smtClean="0"/>
              <a:t>La mayoría de antineoplásicos tienen t1/2 pequeños y los eventos PK se han acabado antes de que se de efecto</a:t>
            </a:r>
            <a:endParaRPr lang="es-CO" sz="1400"/>
          </a:p>
        </p:txBody>
      </p:sp>
    </p:spTree>
    <p:extLst>
      <p:ext uri="{BB962C8B-B14F-4D97-AF65-F5344CB8AC3E}">
        <p14:creationId xmlns:p14="http://schemas.microsoft.com/office/powerpoint/2010/main" val="4281108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588224" cy="1052736"/>
          </a:xfrm>
        </p:spPr>
        <p:txBody>
          <a:bodyPr>
            <a:normAutofit/>
          </a:bodyPr>
          <a:lstStyle/>
          <a:p>
            <a:r>
              <a:rPr lang="es-ES" sz="2400" b="1">
                <a:solidFill>
                  <a:schemeClr val="bg1"/>
                </a:solidFill>
              </a:rPr>
              <a:t>Tratamiento Proceso Irreversible C.I</a:t>
            </a:r>
            <a:r>
              <a:rPr lang="es-ES" sz="2400" b="1" smtClean="0">
                <a:solidFill>
                  <a:schemeClr val="bg1"/>
                </a:solidFill>
              </a:rPr>
              <a:t>. (2)</a:t>
            </a:r>
            <a:endParaRPr lang="es-CO" sz="2400"/>
          </a:p>
        </p:txBody>
      </p:sp>
      <mc:AlternateContent xmlns:mc="http://schemas.openxmlformats.org/markup-compatibility/2006" xmlns:a14="http://schemas.microsoft.com/office/drawing/2010/main">
        <mc:Choice Requires="a14">
          <p:sp>
            <p:nvSpPr>
              <p:cNvPr id="5" name="4 Rectángulo"/>
              <p:cNvSpPr/>
              <p:nvPr/>
            </p:nvSpPr>
            <p:spPr>
              <a:xfrm>
                <a:off x="539552" y="1412776"/>
                <a:ext cx="5511120" cy="9387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CO" i="1">
                              <a:latin typeface="Cambria Math"/>
                            </a:rPr>
                          </m:ctrlPr>
                        </m:sSubPr>
                        <m:e>
                          <m:r>
                            <a:rPr lang="es-ES" i="1">
                              <a:latin typeface="Cambria Math"/>
                            </a:rPr>
                            <m:t>𝑑</m:t>
                          </m:r>
                        </m:e>
                        <m:sub>
                          <m:r>
                            <a:rPr lang="es-ES" i="1">
                              <a:latin typeface="Cambria Math"/>
                            </a:rPr>
                            <m:t>𝑠</m:t>
                          </m:r>
                          <m:r>
                            <a:rPr lang="es-ES" i="1">
                              <a:latin typeface="Cambria Math"/>
                            </a:rPr>
                            <m:t>,1</m:t>
                          </m:r>
                        </m:sub>
                      </m:sSub>
                      <m:r>
                        <a:rPr lang="es-ES" i="1">
                          <a:latin typeface="Cambria Math"/>
                        </a:rPr>
                        <m:t>=</m:t>
                      </m:r>
                      <m:f>
                        <m:fPr>
                          <m:ctrlPr>
                            <a:rPr lang="es-CO" i="1">
                              <a:latin typeface="Cambria Math"/>
                            </a:rPr>
                          </m:ctrlPr>
                        </m:fPr>
                        <m:num>
                          <m:nary>
                            <m:naryPr>
                              <m:chr m:val="∏"/>
                              <m:limLoc m:val="undOvr"/>
                              <m:ctrlPr>
                                <a:rPr lang="es-CO" i="1">
                                  <a:latin typeface="Cambria Math"/>
                                </a:rPr>
                              </m:ctrlPr>
                            </m:naryPr>
                            <m:sub>
                              <m:r>
                                <a:rPr lang="es-ES" i="1">
                                  <a:latin typeface="Cambria Math"/>
                                </a:rPr>
                                <m:t>𝑖</m:t>
                              </m:r>
                              <m:r>
                                <a:rPr lang="es-ES" i="1">
                                  <a:latin typeface="Cambria Math"/>
                                </a:rPr>
                                <m:t>=2</m:t>
                              </m:r>
                            </m:sub>
                            <m:sup>
                              <m:r>
                                <a:rPr lang="es-ES" i="1">
                                  <a:latin typeface="Cambria Math"/>
                                </a:rPr>
                                <m:t>𝑁</m:t>
                              </m:r>
                            </m:sup>
                            <m:e>
                              <m:r>
                                <a:rPr lang="es-ES" i="1">
                                  <a:latin typeface="Cambria Math"/>
                                </a:rPr>
                                <m:t>(</m:t>
                              </m:r>
                              <m:r>
                                <a:rPr lang="es-ES" i="1">
                                  <a:latin typeface="Cambria Math"/>
                                </a:rPr>
                                <m:t>𝑠</m:t>
                              </m:r>
                              <m:r>
                                <a:rPr lang="es-ES" i="1">
                                  <a:latin typeface="Cambria Math"/>
                                </a:rPr>
                                <m:t>+</m:t>
                              </m:r>
                              <m:sSub>
                                <m:sSubPr>
                                  <m:ctrlPr>
                                    <a:rPr lang="es-CO" i="1">
                                      <a:latin typeface="Cambria Math"/>
                                    </a:rPr>
                                  </m:ctrlPr>
                                </m:sSubPr>
                                <m:e>
                                  <m:r>
                                    <a:rPr lang="es-ES" i="1">
                                      <a:latin typeface="Cambria Math"/>
                                    </a:rPr>
                                    <m:t>𝐸</m:t>
                                  </m:r>
                                </m:e>
                                <m:sub>
                                  <m:r>
                                    <a:rPr lang="es-ES" i="1">
                                      <a:latin typeface="Cambria Math"/>
                                    </a:rPr>
                                    <m:t>𝑖</m:t>
                                  </m:r>
                                </m:sub>
                              </m:sSub>
                              <m:r>
                                <a:rPr lang="es-ES" i="1">
                                  <a:latin typeface="Cambria Math"/>
                                </a:rPr>
                                <m:t>)</m:t>
                              </m:r>
                            </m:e>
                          </m:nary>
                        </m:num>
                        <m:den>
                          <m:nary>
                            <m:naryPr>
                              <m:chr m:val="∏"/>
                              <m:limLoc m:val="undOvr"/>
                              <m:ctrlPr>
                                <a:rPr lang="es-CO" i="1">
                                  <a:latin typeface="Cambria Math"/>
                                </a:rPr>
                              </m:ctrlPr>
                            </m:naryPr>
                            <m:sub>
                              <m:r>
                                <a:rPr lang="es-ES" i="1">
                                  <a:latin typeface="Cambria Math"/>
                                </a:rPr>
                                <m:t>𝑖</m:t>
                              </m:r>
                              <m:r>
                                <a:rPr lang="es-ES" i="1">
                                  <a:latin typeface="Cambria Math"/>
                                </a:rPr>
                                <m:t>=1</m:t>
                              </m:r>
                            </m:sub>
                            <m:sup>
                              <m:r>
                                <a:rPr lang="es-ES" i="1">
                                  <a:latin typeface="Cambria Math"/>
                                </a:rPr>
                                <m:t>𝑁</m:t>
                              </m:r>
                            </m:sup>
                            <m:e>
                              <m:d>
                                <m:dPr>
                                  <m:ctrlPr>
                                    <a:rPr lang="es-CO" i="1">
                                      <a:latin typeface="Cambria Math"/>
                                    </a:rPr>
                                  </m:ctrlPr>
                                </m:dPr>
                                <m:e>
                                  <m:r>
                                    <a:rPr lang="es-ES" i="1">
                                      <a:latin typeface="Cambria Math"/>
                                    </a:rPr>
                                    <m:t>𝑠</m:t>
                                  </m:r>
                                  <m:r>
                                    <a:rPr lang="es-ES" i="1">
                                      <a:latin typeface="Cambria Math"/>
                                    </a:rPr>
                                    <m:t>+</m:t>
                                  </m:r>
                                  <m:sSub>
                                    <m:sSubPr>
                                      <m:ctrlPr>
                                        <a:rPr lang="es-CO" i="1">
                                          <a:latin typeface="Cambria Math"/>
                                        </a:rPr>
                                      </m:ctrlPr>
                                    </m:sSubPr>
                                    <m:e>
                                      <m:r>
                                        <a:rPr lang="es-ES" i="1">
                                          <a:latin typeface="Cambria Math"/>
                                        </a:rPr>
                                        <m:t>𝐸</m:t>
                                      </m:r>
                                    </m:e>
                                    <m:sub>
                                      <m:r>
                                        <a:rPr lang="es-ES" i="1">
                                          <a:latin typeface="Cambria Math"/>
                                        </a:rPr>
                                        <m:t>𝑖</m:t>
                                      </m:r>
                                    </m:sub>
                                  </m:sSub>
                                </m:e>
                              </m:d>
                            </m:e>
                          </m:nary>
                          <m:r>
                            <a:rPr lang="es-ES" i="1">
                              <a:latin typeface="Cambria Math"/>
                            </a:rPr>
                            <m:t>−</m:t>
                          </m:r>
                          <m:nary>
                            <m:naryPr>
                              <m:chr m:val="∑"/>
                              <m:limLoc m:val="undOvr"/>
                              <m:ctrlPr>
                                <a:rPr lang="es-CO" i="1">
                                  <a:latin typeface="Cambria Math"/>
                                </a:rPr>
                              </m:ctrlPr>
                            </m:naryPr>
                            <m:sub>
                              <m:r>
                                <a:rPr lang="es-ES" i="1">
                                  <a:latin typeface="Cambria Math"/>
                                </a:rPr>
                                <m:t>𝑗</m:t>
                              </m:r>
                              <m:r>
                                <a:rPr lang="es-ES" i="1">
                                  <a:latin typeface="Cambria Math"/>
                                </a:rPr>
                                <m:t>=2</m:t>
                              </m:r>
                            </m:sub>
                            <m:sup>
                              <m:r>
                                <a:rPr lang="es-ES" i="1">
                                  <a:latin typeface="Cambria Math"/>
                                </a:rPr>
                                <m:t>𝑁</m:t>
                              </m:r>
                            </m:sup>
                            <m:e>
                              <m:d>
                                <m:dPr>
                                  <m:begChr m:val="["/>
                                  <m:endChr m:val="]"/>
                                  <m:ctrlPr>
                                    <a:rPr lang="es-CO" i="1">
                                      <a:latin typeface="Cambria Math"/>
                                    </a:rPr>
                                  </m:ctrlPr>
                                </m:dPr>
                                <m:e>
                                  <m:sSub>
                                    <m:sSubPr>
                                      <m:ctrlPr>
                                        <a:rPr lang="es-CO" i="1">
                                          <a:latin typeface="Cambria Math"/>
                                        </a:rPr>
                                      </m:ctrlPr>
                                    </m:sSubPr>
                                    <m:e>
                                      <m:r>
                                        <a:rPr lang="es-ES" i="1">
                                          <a:latin typeface="Cambria Math"/>
                                        </a:rPr>
                                        <m:t>𝑘</m:t>
                                      </m:r>
                                    </m:e>
                                    <m:sub>
                                      <m:r>
                                        <a:rPr lang="es-ES" i="1">
                                          <a:latin typeface="Cambria Math"/>
                                        </a:rPr>
                                        <m:t>1</m:t>
                                      </m:r>
                                      <m:r>
                                        <a:rPr lang="es-ES" i="1">
                                          <a:latin typeface="Cambria Math"/>
                                        </a:rPr>
                                        <m:t>𝑗</m:t>
                                      </m:r>
                                    </m:sub>
                                  </m:sSub>
                                  <m:sSub>
                                    <m:sSubPr>
                                      <m:ctrlPr>
                                        <a:rPr lang="es-CO" i="1">
                                          <a:latin typeface="Cambria Math"/>
                                        </a:rPr>
                                      </m:ctrlPr>
                                    </m:sSubPr>
                                    <m:e>
                                      <m:r>
                                        <a:rPr lang="es-ES" i="1">
                                          <a:latin typeface="Cambria Math"/>
                                        </a:rPr>
                                        <m:t>𝑘</m:t>
                                      </m:r>
                                    </m:e>
                                    <m:sub>
                                      <m:r>
                                        <a:rPr lang="es-ES" i="1">
                                          <a:latin typeface="Cambria Math"/>
                                        </a:rPr>
                                        <m:t>𝑗</m:t>
                                      </m:r>
                                      <m:r>
                                        <a:rPr lang="es-ES" i="1">
                                          <a:latin typeface="Cambria Math"/>
                                        </a:rPr>
                                        <m:t>1</m:t>
                                      </m:r>
                                    </m:sub>
                                  </m:sSub>
                                  <m:nary>
                                    <m:naryPr>
                                      <m:chr m:val="∏"/>
                                      <m:limLoc m:val="undOvr"/>
                                      <m:ctrlPr>
                                        <a:rPr lang="es-CO" i="1">
                                          <a:latin typeface="Cambria Math"/>
                                        </a:rPr>
                                      </m:ctrlPr>
                                    </m:naryPr>
                                    <m:sub>
                                      <m:eqArr>
                                        <m:eqArrPr>
                                          <m:ctrlPr>
                                            <a:rPr lang="es-CO" i="1">
                                              <a:latin typeface="Cambria Math"/>
                                            </a:rPr>
                                          </m:ctrlPr>
                                        </m:eqArrPr>
                                        <m:e>
                                          <m:r>
                                            <a:rPr lang="es-ES" i="1">
                                              <a:latin typeface="Cambria Math"/>
                                            </a:rPr>
                                            <m:t>𝑚</m:t>
                                          </m:r>
                                          <m:r>
                                            <a:rPr lang="es-ES" i="1">
                                              <a:latin typeface="Cambria Math"/>
                                            </a:rPr>
                                            <m:t>=2</m:t>
                                          </m:r>
                                        </m:e>
                                        <m:e>
                                          <m:r>
                                            <a:rPr lang="es-ES" i="1">
                                              <a:latin typeface="Cambria Math"/>
                                            </a:rPr>
                                            <m:t>𝑚</m:t>
                                          </m:r>
                                          <m:r>
                                            <a:rPr lang="es-ES" i="1">
                                              <a:latin typeface="Cambria Math"/>
                                            </a:rPr>
                                            <m:t>≠</m:t>
                                          </m:r>
                                          <m:r>
                                            <a:rPr lang="es-ES" i="1">
                                              <a:latin typeface="Cambria Math"/>
                                            </a:rPr>
                                            <m:t>𝑗</m:t>
                                          </m:r>
                                        </m:e>
                                      </m:eqArr>
                                    </m:sub>
                                    <m:sup>
                                      <m:r>
                                        <a:rPr lang="es-ES" i="1">
                                          <a:latin typeface="Cambria Math"/>
                                        </a:rPr>
                                        <m:t>𝑁</m:t>
                                      </m:r>
                                    </m:sup>
                                    <m:e>
                                      <m:r>
                                        <a:rPr lang="es-ES" i="1">
                                          <a:latin typeface="Cambria Math"/>
                                        </a:rPr>
                                        <m:t>(</m:t>
                                      </m:r>
                                      <m:r>
                                        <a:rPr lang="es-ES" i="1">
                                          <a:latin typeface="Cambria Math"/>
                                        </a:rPr>
                                        <m:t>𝑠</m:t>
                                      </m:r>
                                      <m:r>
                                        <a:rPr lang="es-ES" i="1">
                                          <a:latin typeface="Cambria Math"/>
                                        </a:rPr>
                                        <m:t>+</m:t>
                                      </m:r>
                                      <m:sSub>
                                        <m:sSubPr>
                                          <m:ctrlPr>
                                            <a:rPr lang="es-CO" i="1">
                                              <a:latin typeface="Cambria Math"/>
                                            </a:rPr>
                                          </m:ctrlPr>
                                        </m:sSubPr>
                                        <m:e>
                                          <m:r>
                                            <a:rPr lang="es-ES" i="1">
                                              <a:latin typeface="Cambria Math"/>
                                            </a:rPr>
                                            <m:t>𝐸</m:t>
                                          </m:r>
                                        </m:e>
                                        <m:sub>
                                          <m:r>
                                            <a:rPr lang="es-ES" i="1">
                                              <a:latin typeface="Cambria Math"/>
                                            </a:rPr>
                                            <m:t>𝑚</m:t>
                                          </m:r>
                                        </m:sub>
                                      </m:sSub>
                                      <m:r>
                                        <a:rPr lang="es-ES" i="1">
                                          <a:latin typeface="Cambria Math"/>
                                        </a:rPr>
                                        <m:t>)</m:t>
                                      </m:r>
                                    </m:e>
                                  </m:nary>
                                </m:e>
                              </m:d>
                            </m:e>
                          </m:nary>
                        </m:den>
                      </m:f>
                    </m:oMath>
                  </m:oMathPara>
                </a14:m>
                <a:endParaRPr lang="es-CO"/>
              </a:p>
            </p:txBody>
          </p:sp>
        </mc:Choice>
        <mc:Fallback xmlns="">
          <p:sp>
            <p:nvSpPr>
              <p:cNvPr id="5" name="4 Rectángulo"/>
              <p:cNvSpPr>
                <a:spLocks noRot="1" noChangeAspect="1" noMove="1" noResize="1" noEditPoints="1" noAdjustHandles="1" noChangeArrowheads="1" noChangeShapeType="1" noTextEdit="1"/>
              </p:cNvSpPr>
              <p:nvPr/>
            </p:nvSpPr>
            <p:spPr>
              <a:xfrm>
                <a:off x="539552" y="1412776"/>
                <a:ext cx="5511120" cy="938783"/>
              </a:xfrm>
              <a:prstGeom prst="rect">
                <a:avLst/>
              </a:prstGeom>
              <a:blipFill rotWithShape="1">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5 Rectángulo"/>
              <p:cNvSpPr/>
              <p:nvPr/>
            </p:nvSpPr>
            <p:spPr>
              <a:xfrm>
                <a:off x="3416523" y="2420888"/>
                <a:ext cx="2310954"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CO" i="1" smtClean="0">
                              <a:latin typeface="Cambria Math"/>
                            </a:rPr>
                          </m:ctrlPr>
                        </m:fPr>
                        <m:num>
                          <m:r>
                            <a:rPr lang="es-ES" i="1">
                              <a:latin typeface="Cambria Math"/>
                            </a:rPr>
                            <m:t>𝑑</m:t>
                          </m:r>
                          <m:sSub>
                            <m:sSubPr>
                              <m:ctrlPr>
                                <a:rPr lang="es-CO" i="1">
                                  <a:latin typeface="Cambria Math"/>
                                </a:rPr>
                              </m:ctrlPr>
                            </m:sSubPr>
                            <m:e>
                              <m:r>
                                <a:rPr lang="es-ES" b="0" i="1" smtClean="0">
                                  <a:latin typeface="Cambria Math"/>
                                </a:rPr>
                                <m:t>𝑋</m:t>
                              </m:r>
                            </m:e>
                            <m:sub>
                              <m:r>
                                <a:rPr lang="es-ES" b="0" i="1" smtClean="0">
                                  <a:latin typeface="Cambria Math"/>
                                </a:rPr>
                                <m:t>𝐸</m:t>
                              </m:r>
                            </m:sub>
                          </m:sSub>
                        </m:num>
                        <m:den>
                          <m:r>
                            <a:rPr lang="es-ES" i="1">
                              <a:latin typeface="Cambria Math"/>
                            </a:rPr>
                            <m:t>𝑑𝑡</m:t>
                          </m:r>
                        </m:den>
                      </m:f>
                      <m:r>
                        <a:rPr lang="es-ES" i="1">
                          <a:latin typeface="Cambria Math"/>
                        </a:rPr>
                        <m:t>=</m:t>
                      </m:r>
                      <m:sSub>
                        <m:sSubPr>
                          <m:ctrlPr>
                            <a:rPr lang="es-CO" i="1">
                              <a:latin typeface="Cambria Math"/>
                            </a:rPr>
                          </m:ctrlPr>
                        </m:sSubPr>
                        <m:e>
                          <m:r>
                            <a:rPr lang="es-ES" i="1">
                              <a:latin typeface="Cambria Math"/>
                            </a:rPr>
                            <m:t>𝑘</m:t>
                          </m:r>
                        </m:e>
                        <m:sub>
                          <m:r>
                            <a:rPr lang="es-ES" i="1">
                              <a:latin typeface="Cambria Math"/>
                            </a:rPr>
                            <m:t>1</m:t>
                          </m:r>
                          <m:r>
                            <a:rPr lang="es-ES" b="0" i="1" smtClean="0">
                              <a:latin typeface="Cambria Math"/>
                            </a:rPr>
                            <m:t>𝐸</m:t>
                          </m:r>
                        </m:sub>
                      </m:sSub>
                      <m:sSub>
                        <m:sSubPr>
                          <m:ctrlPr>
                            <a:rPr lang="es-CO" i="1">
                              <a:latin typeface="Cambria Math"/>
                            </a:rPr>
                          </m:ctrlPr>
                        </m:sSubPr>
                        <m:e>
                          <m:r>
                            <a:rPr lang="es-ES" b="0" i="1" smtClean="0">
                              <a:latin typeface="Cambria Math"/>
                            </a:rPr>
                            <m:t>𝑋</m:t>
                          </m:r>
                        </m:e>
                        <m:sub>
                          <m:r>
                            <a:rPr lang="es-ES" i="1">
                              <a:latin typeface="Cambria Math"/>
                            </a:rPr>
                            <m:t>1</m:t>
                          </m:r>
                        </m:sub>
                      </m:sSub>
                      <m:r>
                        <a:rPr lang="es-ES" i="1">
                          <a:latin typeface="Cambria Math"/>
                        </a:rPr>
                        <m:t>−</m:t>
                      </m:r>
                      <m:sSub>
                        <m:sSubPr>
                          <m:ctrlPr>
                            <a:rPr lang="es-CO" i="1">
                              <a:latin typeface="Cambria Math"/>
                            </a:rPr>
                          </m:ctrlPr>
                        </m:sSubPr>
                        <m:e>
                          <m:r>
                            <a:rPr lang="es-ES" b="0" i="1" smtClean="0">
                              <a:latin typeface="Cambria Math"/>
                            </a:rPr>
                            <m:t>𝐸</m:t>
                          </m:r>
                        </m:e>
                        <m:sub>
                          <m:r>
                            <a:rPr lang="es-ES" b="0" i="1" smtClean="0">
                              <a:latin typeface="Cambria Math"/>
                            </a:rPr>
                            <m:t>𝐸</m:t>
                          </m:r>
                        </m:sub>
                      </m:sSub>
                      <m:sSub>
                        <m:sSubPr>
                          <m:ctrlPr>
                            <a:rPr lang="es-CO" i="1">
                              <a:latin typeface="Cambria Math"/>
                            </a:rPr>
                          </m:ctrlPr>
                        </m:sSubPr>
                        <m:e>
                          <m:r>
                            <a:rPr lang="es-ES" b="0" i="1" smtClean="0">
                              <a:latin typeface="Cambria Math"/>
                            </a:rPr>
                            <m:t>𝑋</m:t>
                          </m:r>
                        </m:e>
                        <m:sub>
                          <m:r>
                            <a:rPr lang="es-ES" b="0" i="1" smtClean="0">
                              <a:latin typeface="Cambria Math"/>
                            </a:rPr>
                            <m:t>𝐸</m:t>
                          </m:r>
                        </m:sub>
                      </m:sSub>
                    </m:oMath>
                  </m:oMathPara>
                </a14:m>
                <a:endParaRPr lang="es-CO"/>
              </a:p>
            </p:txBody>
          </p:sp>
        </mc:Choice>
        <mc:Fallback xmlns="">
          <p:sp>
            <p:nvSpPr>
              <p:cNvPr id="6" name="5 Rectángulo"/>
              <p:cNvSpPr>
                <a:spLocks noRot="1" noChangeAspect="1" noMove="1" noResize="1" noEditPoints="1" noAdjustHandles="1" noChangeArrowheads="1" noChangeShapeType="1" noTextEdit="1"/>
              </p:cNvSpPr>
              <p:nvPr/>
            </p:nvSpPr>
            <p:spPr>
              <a:xfrm>
                <a:off x="3416523" y="2420888"/>
                <a:ext cx="2310954" cy="618246"/>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6 Rectángulo"/>
              <p:cNvSpPr/>
              <p:nvPr/>
            </p:nvSpPr>
            <p:spPr>
              <a:xfrm>
                <a:off x="3441026" y="3191501"/>
                <a:ext cx="279057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a:rPr>
                        <m:t>𝑠</m:t>
                      </m:r>
                      <m:r>
                        <a:rPr lang="es-ES" b="0" i="1" smtClean="0">
                          <a:latin typeface="Cambria Math"/>
                        </a:rPr>
                        <m:t>(</m:t>
                      </m:r>
                      <m:sSub>
                        <m:sSubPr>
                          <m:ctrlPr>
                            <a:rPr lang="es-ES" b="0" i="1" smtClean="0">
                              <a:latin typeface="Cambria Math"/>
                            </a:rPr>
                          </m:ctrlPr>
                        </m:sSubPr>
                        <m:e>
                          <m:r>
                            <a:rPr lang="es-ES" b="0" i="1" smtClean="0">
                              <a:latin typeface="Cambria Math"/>
                            </a:rPr>
                            <m:t>𝑥</m:t>
                          </m:r>
                        </m:e>
                        <m:sub>
                          <m:r>
                            <a:rPr lang="es-ES" b="0" i="1" smtClean="0">
                              <a:latin typeface="Cambria Math"/>
                            </a:rPr>
                            <m:t>𝑠</m:t>
                          </m:r>
                          <m:r>
                            <a:rPr lang="es-ES" b="0" i="1" smtClean="0">
                              <a:latin typeface="Cambria Math"/>
                            </a:rPr>
                            <m:t>,</m:t>
                          </m:r>
                          <m:r>
                            <a:rPr lang="es-ES" b="0" i="1" smtClean="0">
                              <a:latin typeface="Cambria Math"/>
                            </a:rPr>
                            <m:t>𝐸</m:t>
                          </m:r>
                        </m:sub>
                      </m:sSub>
                      <m:r>
                        <a:rPr lang="es-ES" b="0" i="1" smtClean="0">
                          <a:latin typeface="Cambria Math"/>
                        </a:rPr>
                        <m:t>)</m:t>
                      </m:r>
                      <m:r>
                        <a:rPr lang="es-ES" i="1">
                          <a:latin typeface="Cambria Math"/>
                        </a:rPr>
                        <m:t>=</m:t>
                      </m:r>
                      <m:sSub>
                        <m:sSubPr>
                          <m:ctrlPr>
                            <a:rPr lang="es-CO" i="1">
                              <a:latin typeface="Cambria Math"/>
                            </a:rPr>
                          </m:ctrlPr>
                        </m:sSubPr>
                        <m:e>
                          <m:r>
                            <a:rPr lang="es-ES" i="1">
                              <a:latin typeface="Cambria Math"/>
                            </a:rPr>
                            <m:t>𝑘</m:t>
                          </m:r>
                        </m:e>
                        <m:sub>
                          <m:r>
                            <a:rPr lang="es-ES" i="1">
                              <a:latin typeface="Cambria Math"/>
                            </a:rPr>
                            <m:t>1</m:t>
                          </m:r>
                          <m:r>
                            <a:rPr lang="es-ES" b="0" i="1" smtClean="0">
                              <a:latin typeface="Cambria Math"/>
                            </a:rPr>
                            <m:t>𝐸</m:t>
                          </m:r>
                        </m:sub>
                      </m:sSub>
                      <m:sSub>
                        <m:sSubPr>
                          <m:ctrlPr>
                            <a:rPr lang="es-CO" i="1">
                              <a:latin typeface="Cambria Math"/>
                            </a:rPr>
                          </m:ctrlPr>
                        </m:sSubPr>
                        <m:e>
                          <m:r>
                            <a:rPr lang="es-ES" b="0" i="1" smtClean="0">
                              <a:latin typeface="Cambria Math"/>
                            </a:rPr>
                            <m:t>𝑥</m:t>
                          </m:r>
                        </m:e>
                        <m:sub>
                          <m:r>
                            <a:rPr lang="es-ES" b="0" i="1" smtClean="0">
                              <a:latin typeface="Cambria Math"/>
                            </a:rPr>
                            <m:t>𝑠</m:t>
                          </m:r>
                          <m:r>
                            <a:rPr lang="es-ES" b="0" i="1" smtClean="0">
                              <a:latin typeface="Cambria Math"/>
                            </a:rPr>
                            <m:t>,1</m:t>
                          </m:r>
                        </m:sub>
                      </m:sSub>
                      <m:r>
                        <a:rPr lang="es-ES" i="1">
                          <a:latin typeface="Cambria Math"/>
                        </a:rPr>
                        <m:t>−</m:t>
                      </m:r>
                      <m:sSub>
                        <m:sSubPr>
                          <m:ctrlPr>
                            <a:rPr lang="es-CO" i="1">
                              <a:latin typeface="Cambria Math"/>
                            </a:rPr>
                          </m:ctrlPr>
                        </m:sSubPr>
                        <m:e>
                          <m:r>
                            <a:rPr lang="es-ES" b="0" i="1" smtClean="0">
                              <a:latin typeface="Cambria Math"/>
                            </a:rPr>
                            <m:t>𝐸</m:t>
                          </m:r>
                        </m:e>
                        <m:sub>
                          <m:r>
                            <a:rPr lang="es-ES" b="0" i="1" smtClean="0">
                              <a:latin typeface="Cambria Math"/>
                            </a:rPr>
                            <m:t>𝐸</m:t>
                          </m:r>
                        </m:sub>
                      </m:sSub>
                      <m:sSub>
                        <m:sSubPr>
                          <m:ctrlPr>
                            <a:rPr lang="es-CO" i="1">
                              <a:latin typeface="Cambria Math"/>
                            </a:rPr>
                          </m:ctrlPr>
                        </m:sSubPr>
                        <m:e>
                          <m:r>
                            <a:rPr lang="es-ES" b="0" i="1" smtClean="0">
                              <a:latin typeface="Cambria Math"/>
                            </a:rPr>
                            <m:t>𝑥</m:t>
                          </m:r>
                        </m:e>
                        <m:sub>
                          <m:r>
                            <a:rPr lang="es-ES" b="0" i="1" smtClean="0">
                              <a:latin typeface="Cambria Math"/>
                            </a:rPr>
                            <m:t>𝑠</m:t>
                          </m:r>
                          <m:r>
                            <a:rPr lang="es-ES" b="0" i="1" smtClean="0">
                              <a:latin typeface="Cambria Math"/>
                            </a:rPr>
                            <m:t>,</m:t>
                          </m:r>
                          <m:r>
                            <a:rPr lang="es-ES" b="0" i="1" smtClean="0">
                              <a:latin typeface="Cambria Math"/>
                            </a:rPr>
                            <m:t>𝐸</m:t>
                          </m:r>
                        </m:sub>
                      </m:sSub>
                    </m:oMath>
                  </m:oMathPara>
                </a14:m>
                <a:endParaRPr lang="es-CO"/>
              </a:p>
            </p:txBody>
          </p:sp>
        </mc:Choice>
        <mc:Fallback xmlns="">
          <p:sp>
            <p:nvSpPr>
              <p:cNvPr id="7" name="6 Rectángulo"/>
              <p:cNvSpPr>
                <a:spLocks noRot="1" noChangeAspect="1" noMove="1" noResize="1" noEditPoints="1" noAdjustHandles="1" noChangeArrowheads="1" noChangeShapeType="1" noTextEdit="1"/>
              </p:cNvSpPr>
              <p:nvPr/>
            </p:nvSpPr>
            <p:spPr>
              <a:xfrm>
                <a:off x="3441026" y="3191501"/>
                <a:ext cx="2790571" cy="381515"/>
              </a:xfrm>
              <a:prstGeom prst="rect">
                <a:avLst/>
              </a:prstGeom>
              <a:blipFill rotWithShape="1">
                <a:blip r:embed="rId4"/>
                <a:stretch>
                  <a:fillRect b="-1129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7 Rectángulo"/>
              <p:cNvSpPr/>
              <p:nvPr/>
            </p:nvSpPr>
            <p:spPr>
              <a:xfrm>
                <a:off x="3441026" y="3774390"/>
                <a:ext cx="1589794" cy="6635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a:rPr>
                          </m:ctrlPr>
                        </m:sSubPr>
                        <m:e>
                          <m:r>
                            <a:rPr lang="es-ES" i="1">
                              <a:latin typeface="Cambria Math"/>
                            </a:rPr>
                            <m:t>𝑥</m:t>
                          </m:r>
                        </m:e>
                        <m:sub>
                          <m:r>
                            <a:rPr lang="es-ES" i="1">
                              <a:latin typeface="Cambria Math"/>
                            </a:rPr>
                            <m:t>𝑠</m:t>
                          </m:r>
                          <m:r>
                            <a:rPr lang="es-ES" i="1">
                              <a:latin typeface="Cambria Math"/>
                            </a:rPr>
                            <m:t>,</m:t>
                          </m:r>
                          <m:r>
                            <a:rPr lang="es-ES" i="1">
                              <a:latin typeface="Cambria Math"/>
                            </a:rPr>
                            <m:t>𝐸</m:t>
                          </m:r>
                        </m:sub>
                      </m:sSub>
                      <m:r>
                        <a:rPr lang="es-ES" i="1">
                          <a:latin typeface="Cambria Math"/>
                        </a:rPr>
                        <m:t>=</m:t>
                      </m:r>
                      <m:f>
                        <m:fPr>
                          <m:ctrlPr>
                            <a:rPr lang="es-ES" b="0" i="1" smtClean="0">
                              <a:latin typeface="Cambria Math"/>
                            </a:rPr>
                          </m:ctrlPr>
                        </m:fPr>
                        <m:num>
                          <m:sSub>
                            <m:sSubPr>
                              <m:ctrlPr>
                                <a:rPr lang="es-CO" i="1">
                                  <a:latin typeface="Cambria Math"/>
                                </a:rPr>
                              </m:ctrlPr>
                            </m:sSubPr>
                            <m:e>
                              <m:r>
                                <a:rPr lang="es-ES" i="1">
                                  <a:latin typeface="Cambria Math"/>
                                </a:rPr>
                                <m:t>𝑘</m:t>
                              </m:r>
                            </m:e>
                            <m:sub>
                              <m:r>
                                <a:rPr lang="es-ES" i="1">
                                  <a:latin typeface="Cambria Math"/>
                                </a:rPr>
                                <m:t>1</m:t>
                              </m:r>
                              <m:r>
                                <a:rPr lang="es-ES" b="0" i="1" smtClean="0">
                                  <a:latin typeface="Cambria Math"/>
                                </a:rPr>
                                <m:t>𝐸</m:t>
                              </m:r>
                            </m:sub>
                          </m:sSub>
                          <m:sSub>
                            <m:sSubPr>
                              <m:ctrlPr>
                                <a:rPr lang="es-CO" i="1">
                                  <a:latin typeface="Cambria Math"/>
                                </a:rPr>
                              </m:ctrlPr>
                            </m:sSubPr>
                            <m:e>
                              <m:r>
                                <a:rPr lang="es-ES" b="0" i="1" smtClean="0">
                                  <a:latin typeface="Cambria Math"/>
                                </a:rPr>
                                <m:t>𝑥</m:t>
                              </m:r>
                            </m:e>
                            <m:sub>
                              <m:r>
                                <a:rPr lang="es-ES" b="0" i="1" smtClean="0">
                                  <a:latin typeface="Cambria Math"/>
                                </a:rPr>
                                <m:t>𝑠</m:t>
                              </m:r>
                              <m:r>
                                <a:rPr lang="es-ES" b="0" i="1" smtClean="0">
                                  <a:latin typeface="Cambria Math"/>
                                </a:rPr>
                                <m:t>,1</m:t>
                              </m:r>
                            </m:sub>
                          </m:sSub>
                        </m:num>
                        <m:den>
                          <m:r>
                            <a:rPr lang="es-ES" b="0" i="1" smtClean="0">
                              <a:latin typeface="Cambria Math"/>
                            </a:rPr>
                            <m:t>𝑠</m:t>
                          </m:r>
                          <m:r>
                            <a:rPr lang="es-ES" b="0" i="1" smtClean="0">
                              <a:latin typeface="Cambria Math"/>
                            </a:rPr>
                            <m:t>+</m:t>
                          </m:r>
                          <m:sSub>
                            <m:sSubPr>
                              <m:ctrlPr>
                                <a:rPr lang="es-ES" b="0" i="1" smtClean="0">
                                  <a:latin typeface="Cambria Math"/>
                                </a:rPr>
                              </m:ctrlPr>
                            </m:sSubPr>
                            <m:e>
                              <m:r>
                                <a:rPr lang="es-ES" b="0" i="1" smtClean="0">
                                  <a:latin typeface="Cambria Math"/>
                                </a:rPr>
                                <m:t>𝐸</m:t>
                              </m:r>
                            </m:e>
                            <m:sub>
                              <m:r>
                                <a:rPr lang="es-ES" b="0" i="1" smtClean="0">
                                  <a:latin typeface="Cambria Math"/>
                                </a:rPr>
                                <m:t>𝐸</m:t>
                              </m:r>
                            </m:sub>
                          </m:sSub>
                        </m:den>
                      </m:f>
                    </m:oMath>
                  </m:oMathPara>
                </a14:m>
                <a:endParaRPr lang="es-CO"/>
              </a:p>
            </p:txBody>
          </p:sp>
        </mc:Choice>
        <mc:Fallback xmlns="">
          <p:sp>
            <p:nvSpPr>
              <p:cNvPr id="8" name="7 Rectángulo"/>
              <p:cNvSpPr>
                <a:spLocks noRot="1" noChangeAspect="1" noMove="1" noResize="1" noEditPoints="1" noAdjustHandles="1" noChangeArrowheads="1" noChangeShapeType="1" noTextEdit="1"/>
              </p:cNvSpPr>
              <p:nvPr/>
            </p:nvSpPr>
            <p:spPr>
              <a:xfrm>
                <a:off x="3441026" y="3774390"/>
                <a:ext cx="1589794" cy="663580"/>
              </a:xfrm>
              <a:prstGeom prst="rect">
                <a:avLst/>
              </a:prstGeom>
              <a:blipFill rotWithShape="1">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8 CuadroTexto"/>
              <p:cNvSpPr txBox="1"/>
              <p:nvPr/>
            </p:nvSpPr>
            <p:spPr>
              <a:xfrm>
                <a:off x="539552" y="4653136"/>
                <a:ext cx="7945059" cy="9771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ES" b="0" i="1" smtClean="0">
                              <a:latin typeface="Cambria Math"/>
                            </a:rPr>
                            <m:t>𝑥</m:t>
                          </m:r>
                        </m:e>
                        <m:sub>
                          <m:r>
                            <a:rPr lang="es-ES" b="0" i="1" smtClean="0">
                              <a:latin typeface="Cambria Math"/>
                            </a:rPr>
                            <m:t>𝐸</m:t>
                          </m:r>
                        </m:sub>
                      </m:sSub>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1</m:t>
                          </m:r>
                          <m:r>
                            <a:rPr lang="es-ES" b="0" i="1" smtClean="0">
                              <a:latin typeface="Cambria Math"/>
                            </a:rPr>
                            <m:t>𝐸</m:t>
                          </m:r>
                        </m:sub>
                      </m:sSub>
                      <m:sSub>
                        <m:sSubPr>
                          <m:ctrlPr>
                            <a:rPr lang="es-ES" b="0" i="1" smtClean="0">
                              <a:latin typeface="Cambria Math"/>
                            </a:rPr>
                          </m:ctrlPr>
                        </m:sSubPr>
                        <m:e>
                          <m:r>
                            <a:rPr lang="es-ES" b="0" i="1" smtClean="0">
                              <a:latin typeface="Cambria Math"/>
                            </a:rPr>
                            <m:t>𝑥</m:t>
                          </m:r>
                        </m:e>
                        <m:sub>
                          <m:r>
                            <a:rPr lang="es-ES" b="0" i="1" smtClean="0">
                              <a:latin typeface="Cambria Math"/>
                            </a:rPr>
                            <m:t>0</m:t>
                          </m:r>
                        </m:sub>
                      </m:sSub>
                      <m:f>
                        <m:fPr>
                          <m:ctrlPr>
                            <a:rPr lang="es-ES" b="0" i="1" smtClean="0">
                              <a:latin typeface="Cambria Math"/>
                            </a:rPr>
                          </m:ctrlPr>
                        </m:fPr>
                        <m:num>
                          <m:nary>
                            <m:naryPr>
                              <m:chr m:val="∏"/>
                              <m:ctrlPr>
                                <a:rPr lang="es-ES" b="0" i="1" smtClean="0">
                                  <a:latin typeface="Cambria Math"/>
                                </a:rPr>
                              </m:ctrlPr>
                            </m:naryPr>
                            <m:sub>
                              <m:r>
                                <m:rPr>
                                  <m:brk m:alnAt="23"/>
                                </m:rPr>
                                <a:rPr lang="es-ES" b="0" i="1" smtClean="0">
                                  <a:latin typeface="Cambria Math"/>
                                </a:rPr>
                                <m:t>𝑖</m:t>
                              </m:r>
                              <m:r>
                                <a:rPr lang="es-ES" b="0" i="1" smtClean="0">
                                  <a:latin typeface="Cambria Math"/>
                                </a:rPr>
                                <m:t>=2</m:t>
                              </m: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b="0" i="1" smtClean="0">
                                      <a:latin typeface="Cambria Math"/>
                                    </a:rPr>
                                    <m:t>𝐸</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e>
                          </m:nary>
                        </m:num>
                        <m:den>
                          <m:nary>
                            <m:naryPr>
                              <m:chr m:val="∏"/>
                              <m:ctrlPr>
                                <a:rPr lang="es-ES" b="0" i="1" smtClean="0">
                                  <a:latin typeface="Cambria Math"/>
                                </a:rPr>
                              </m:ctrlPr>
                            </m:naryPr>
                            <m:sub>
                              <m:r>
                                <m:rPr>
                                  <m:brk m:alnAt="23"/>
                                </m:rPr>
                                <a:rPr lang="es-ES" b="0" i="1" smtClean="0">
                                  <a:latin typeface="Cambria Math"/>
                                </a:rPr>
                                <m:t>𝑖</m:t>
                              </m:r>
                              <m:r>
                                <a:rPr lang="es-ES" b="0" i="1" smtClean="0">
                                  <a:latin typeface="Cambria Math"/>
                                </a:rPr>
                                <m:t>=1</m:t>
                              </m: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e>
                          </m:nary>
                        </m:den>
                      </m:f>
                      <m:sSup>
                        <m:sSupPr>
                          <m:ctrlPr>
                            <a:rPr lang="es-ES" b="0" i="1" smtClean="0">
                              <a:latin typeface="Cambria Math"/>
                            </a:rPr>
                          </m:ctrlPr>
                        </m:sSupPr>
                        <m:e>
                          <m:r>
                            <a:rPr lang="es-ES" b="0" i="1" smtClean="0">
                              <a:latin typeface="Cambria Math"/>
                            </a:rPr>
                            <m:t>𝑒</m:t>
                          </m:r>
                        </m:e>
                        <m:sup>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𝑡</m:t>
                          </m:r>
                        </m:sup>
                      </m:sSup>
                      <m:r>
                        <a:rPr lang="es-ES" b="0" i="1" smtClean="0">
                          <a:latin typeface="Cambria Math"/>
                        </a:rPr>
                        <m:t>+</m:t>
                      </m:r>
                      <m:sSub>
                        <m:sSubPr>
                          <m:ctrlPr>
                            <a:rPr lang="es-ES" i="1">
                              <a:latin typeface="Cambria Math"/>
                            </a:rPr>
                          </m:ctrlPr>
                        </m:sSubPr>
                        <m:e>
                          <m:r>
                            <a:rPr lang="es-ES" i="1">
                              <a:latin typeface="Cambria Math"/>
                            </a:rPr>
                            <m:t>𝑘</m:t>
                          </m:r>
                        </m:e>
                        <m:sub>
                          <m:r>
                            <a:rPr lang="es-ES" i="1">
                              <a:latin typeface="Cambria Math"/>
                            </a:rPr>
                            <m:t>1</m:t>
                          </m:r>
                          <m:r>
                            <a:rPr lang="es-ES" i="1">
                              <a:latin typeface="Cambria Math"/>
                            </a:rPr>
                            <m:t>𝐸</m:t>
                          </m:r>
                        </m:sub>
                      </m:sSub>
                      <m:sSub>
                        <m:sSubPr>
                          <m:ctrlPr>
                            <a:rPr lang="es-ES" i="1">
                              <a:latin typeface="Cambria Math"/>
                            </a:rPr>
                          </m:ctrlPr>
                        </m:sSubPr>
                        <m:e>
                          <m:r>
                            <a:rPr lang="es-ES" i="1">
                              <a:latin typeface="Cambria Math"/>
                            </a:rPr>
                            <m:t>𝑥</m:t>
                          </m:r>
                        </m:e>
                        <m:sub>
                          <m:r>
                            <a:rPr lang="es-ES" i="1">
                              <a:latin typeface="Cambria Math"/>
                            </a:rPr>
                            <m:t>0</m:t>
                          </m:r>
                        </m:sub>
                      </m:sSub>
                      <m:nary>
                        <m:naryPr>
                          <m:chr m:val="∑"/>
                          <m:ctrlPr>
                            <a:rPr lang="es-ES" i="1" smtClean="0">
                              <a:latin typeface="Cambria Math"/>
                            </a:rPr>
                          </m:ctrlPr>
                        </m:naryPr>
                        <m:sub>
                          <m:r>
                            <m:rPr>
                              <m:brk m:alnAt="23"/>
                            </m:rPr>
                            <a:rPr lang="es-ES" i="1" smtClean="0">
                              <a:latin typeface="Cambria Math"/>
                              <a:ea typeface="Cambria Math"/>
                            </a:rPr>
                            <m:t>ℓ</m:t>
                          </m:r>
                          <m:r>
                            <a:rPr lang="es-ES" b="0" i="1" smtClean="0">
                              <a:latin typeface="Cambria Math"/>
                              <a:ea typeface="Cambria Math"/>
                            </a:rPr>
                            <m:t>=1</m:t>
                          </m:r>
                        </m:sub>
                        <m:sup>
                          <m:r>
                            <a:rPr lang="es-ES" b="0" i="1" smtClean="0">
                              <a:latin typeface="Cambria Math"/>
                            </a:rPr>
                            <m:t>𝑁</m:t>
                          </m:r>
                        </m:sup>
                        <m:e>
                          <m:f>
                            <m:fPr>
                              <m:ctrlPr>
                                <a:rPr lang="es-ES" b="0" i="1" smtClean="0">
                                  <a:latin typeface="Cambria Math"/>
                                </a:rPr>
                              </m:ctrlPr>
                            </m:fPr>
                            <m:num>
                              <m:nary>
                                <m:naryPr>
                                  <m:chr m:val="∏"/>
                                  <m:ctrlPr>
                                    <a:rPr lang="es-ES" b="0" i="1" smtClean="0">
                                      <a:latin typeface="Cambria Math"/>
                                    </a:rPr>
                                  </m:ctrlPr>
                                </m:naryPr>
                                <m:sub>
                                  <m:r>
                                    <m:rPr>
                                      <m:brk m:alnAt="23"/>
                                    </m:rPr>
                                    <a:rPr lang="es-ES" b="0" i="1" smtClean="0">
                                      <a:latin typeface="Cambria Math"/>
                                    </a:rPr>
                                    <m:t>𝑖</m:t>
                                  </m:r>
                                  <m:r>
                                    <a:rPr lang="es-ES" b="0" i="1" smtClean="0">
                                      <a:latin typeface="Cambria Math"/>
                                    </a:rPr>
                                    <m:t>=2</m:t>
                                  </m: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b="0" i="1" smtClean="0">
                                          <a:latin typeface="Cambria Math"/>
                                        </a:rPr>
                                        <m:t>𝐸</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ea typeface="Cambria Math"/>
                                        </a:rPr>
                                        <m:t>ℓ</m:t>
                                      </m:r>
                                    </m:sub>
                                  </m:sSub>
                                  <m:r>
                                    <a:rPr lang="es-ES" b="0" i="1" smtClean="0">
                                      <a:latin typeface="Cambria Math"/>
                                    </a:rPr>
                                    <m:t>)</m:t>
                                  </m:r>
                                </m:e>
                              </m:nary>
                            </m:num>
                            <m:den>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ea typeface="Cambria Math"/>
                                    </a:rPr>
                                    <m:t>ℓ</m:t>
                                  </m:r>
                                </m:sub>
                              </m:sSub>
                              <m:r>
                                <a:rPr lang="es-ES" b="0" i="1" smtClean="0">
                                  <a:latin typeface="Cambria Math"/>
                                </a:rPr>
                                <m:t>)</m:t>
                              </m:r>
                              <m:nary>
                                <m:naryPr>
                                  <m:chr m:val="∏"/>
                                  <m:ctrlPr>
                                    <a:rPr lang="es-ES" b="0" i="1" smtClean="0">
                                      <a:latin typeface="Cambria Math"/>
                                    </a:rPr>
                                  </m:ctrlPr>
                                </m:naryPr>
                                <m:sub>
                                  <m:eqArr>
                                    <m:eqArrPr>
                                      <m:ctrlPr>
                                        <a:rPr lang="es-ES" b="0" i="1" smtClean="0">
                                          <a:latin typeface="Cambria Math"/>
                                        </a:rPr>
                                      </m:ctrlPr>
                                    </m:eqArrPr>
                                    <m:e>
                                      <m:r>
                                        <m:rPr>
                                          <m:brk m:alnAt="23"/>
                                        </m:rPr>
                                        <a:rPr lang="es-ES" b="0" i="1" smtClean="0">
                                          <a:latin typeface="Cambria Math"/>
                                        </a:rPr>
                                        <m:t>𝑖</m:t>
                                      </m:r>
                                      <m:r>
                                        <a:rPr lang="es-ES" b="0" i="1" smtClean="0">
                                          <a:latin typeface="Cambria Math"/>
                                        </a:rPr>
                                        <m:t>=1</m:t>
                                      </m:r>
                                    </m:e>
                                    <m:e>
                                      <m:r>
                                        <a:rPr lang="es-ES" b="0" i="1" smtClean="0">
                                          <a:latin typeface="Cambria Math"/>
                                        </a:rPr>
                                        <m:t>𝑖</m:t>
                                      </m:r>
                                      <m:r>
                                        <a:rPr lang="es-ES" b="0" i="1" smtClean="0">
                                          <a:latin typeface="Cambria Math"/>
                                          <a:ea typeface="Cambria Math"/>
                                        </a:rPr>
                                        <m:t>≠ℓ</m:t>
                                      </m:r>
                                    </m:e>
                                  </m:eqAr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ea typeface="Cambria Math"/>
                                        </a:rPr>
                                        <m:t>ℓ</m:t>
                                      </m:r>
                                    </m:sub>
                                  </m:sSub>
                                  <m:r>
                                    <a:rPr lang="es-ES" b="0" i="1" smtClean="0">
                                      <a:latin typeface="Cambria Math"/>
                                    </a:rPr>
                                    <m:t>)</m:t>
                                  </m:r>
                                </m:e>
                              </m:nary>
                            </m:den>
                          </m:f>
                        </m:e>
                      </m:nary>
                      <m:sSup>
                        <m:sSupPr>
                          <m:ctrlPr>
                            <a:rPr lang="es-ES" b="0" i="1" smtClean="0">
                              <a:latin typeface="Cambria Math"/>
                            </a:rPr>
                          </m:ctrlPr>
                        </m:sSupPr>
                        <m:e>
                          <m:r>
                            <a:rPr lang="es-ES" b="0" i="1" smtClean="0">
                              <a:latin typeface="Cambria Math"/>
                            </a:rPr>
                            <m:t>𝑒</m:t>
                          </m:r>
                        </m:e>
                        <m:sup>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ea typeface="Cambria Math"/>
                                </a:rPr>
                                <m:t>ℓ</m:t>
                              </m:r>
                            </m:sub>
                          </m:sSub>
                          <m:r>
                            <a:rPr lang="es-ES" b="0" i="1" smtClean="0">
                              <a:latin typeface="Cambria Math"/>
                            </a:rPr>
                            <m:t>𝑡</m:t>
                          </m:r>
                        </m:sup>
                      </m:sSup>
                    </m:oMath>
                  </m:oMathPara>
                </a14:m>
                <a:endParaRPr lang="es-CO"/>
              </a:p>
            </p:txBody>
          </p:sp>
        </mc:Choice>
        <mc:Fallback xmlns="">
          <p:sp>
            <p:nvSpPr>
              <p:cNvPr id="9" name="8 CuadroTexto"/>
              <p:cNvSpPr txBox="1">
                <a:spLocks noRot="1" noChangeAspect="1" noMove="1" noResize="1" noEditPoints="1" noAdjustHandles="1" noChangeArrowheads="1" noChangeShapeType="1" noTextEdit="1"/>
              </p:cNvSpPr>
              <p:nvPr/>
            </p:nvSpPr>
            <p:spPr>
              <a:xfrm>
                <a:off x="539552" y="4653136"/>
                <a:ext cx="7945059" cy="977127"/>
              </a:xfrm>
              <a:prstGeom prst="rect">
                <a:avLst/>
              </a:prstGeom>
              <a:blipFill rotWithShape="1">
                <a:blip r:embed="rId6"/>
                <a:stretch>
                  <a:fillRect/>
                </a:stretch>
              </a:blipFill>
            </p:spPr>
            <p:txBody>
              <a:bodyPr/>
              <a:lstStyle/>
              <a:p>
                <a:r>
                  <a:rPr lang="es-CO">
                    <a:noFill/>
                  </a:rPr>
                  <a:t> </a:t>
                </a:r>
              </a:p>
            </p:txBody>
          </p:sp>
        </mc:Fallback>
      </mc:AlternateContent>
      <p:sp>
        <p:nvSpPr>
          <p:cNvPr id="3" name="2 CuadroTexto"/>
          <p:cNvSpPr txBox="1"/>
          <p:nvPr/>
        </p:nvSpPr>
        <p:spPr>
          <a:xfrm>
            <a:off x="6050673" y="1620557"/>
            <a:ext cx="3042916" cy="523220"/>
          </a:xfrm>
          <a:prstGeom prst="rect">
            <a:avLst/>
          </a:prstGeom>
          <a:noFill/>
        </p:spPr>
        <p:txBody>
          <a:bodyPr wrap="square" rtlCol="0">
            <a:spAutoFit/>
          </a:bodyPr>
          <a:lstStyle/>
          <a:p>
            <a:r>
              <a:rPr lang="es-ES" sz="1400" b="1" smtClean="0"/>
              <a:t>Ecuación de disposición para resolución de modelos mamilares.</a:t>
            </a:r>
            <a:endParaRPr lang="es-CO" sz="1400" b="1"/>
          </a:p>
        </p:txBody>
      </p:sp>
    </p:spTree>
    <p:extLst>
      <p:ext uri="{BB962C8B-B14F-4D97-AF65-F5344CB8AC3E}">
        <p14:creationId xmlns:p14="http://schemas.microsoft.com/office/powerpoint/2010/main" val="794707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Conceptos </a:t>
            </a:r>
            <a:r>
              <a:rPr lang="es-ES" sz="2800" b="1" smtClean="0">
                <a:solidFill>
                  <a:schemeClr val="bg1"/>
                </a:solidFill>
              </a:rPr>
              <a:t>Farmacodinámica (2)</a:t>
            </a:r>
            <a:endParaRPr lang="es-CO" sz="2800" b="1">
              <a:solidFill>
                <a:schemeClr val="bg1"/>
              </a:solidFill>
            </a:endParaRPr>
          </a:p>
        </p:txBody>
      </p:sp>
      <p:sp>
        <p:nvSpPr>
          <p:cNvPr id="4" name="3 Rectángulo"/>
          <p:cNvSpPr/>
          <p:nvPr/>
        </p:nvSpPr>
        <p:spPr>
          <a:xfrm>
            <a:off x="1763688" y="2030512"/>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mtClean="0"/>
              <a:t>1</a:t>
            </a:r>
            <a:endParaRPr lang="es-CO"/>
          </a:p>
        </p:txBody>
      </p:sp>
      <p:sp>
        <p:nvSpPr>
          <p:cNvPr id="5" name="4 Rectángulo"/>
          <p:cNvSpPr/>
          <p:nvPr/>
        </p:nvSpPr>
        <p:spPr>
          <a:xfrm>
            <a:off x="2555776" y="2030512"/>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a:t>2</a:t>
            </a:r>
            <a:endParaRPr lang="es-CO"/>
          </a:p>
        </p:txBody>
      </p:sp>
      <p:sp>
        <p:nvSpPr>
          <p:cNvPr id="6" name="5 Rectángulo"/>
          <p:cNvSpPr/>
          <p:nvPr/>
        </p:nvSpPr>
        <p:spPr>
          <a:xfrm>
            <a:off x="3347864" y="2030512"/>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a:t>3</a:t>
            </a:r>
            <a:endParaRPr lang="es-CO"/>
          </a:p>
        </p:txBody>
      </p:sp>
      <p:sp>
        <p:nvSpPr>
          <p:cNvPr id="7" name="6 Rectángulo"/>
          <p:cNvSpPr/>
          <p:nvPr/>
        </p:nvSpPr>
        <p:spPr>
          <a:xfrm>
            <a:off x="4139952" y="2030512"/>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mtClean="0"/>
              <a:t>4</a:t>
            </a:r>
            <a:endParaRPr lang="es-CO"/>
          </a:p>
        </p:txBody>
      </p:sp>
      <p:sp>
        <p:nvSpPr>
          <p:cNvPr id="8" name="7 Rectángulo"/>
          <p:cNvSpPr/>
          <p:nvPr/>
        </p:nvSpPr>
        <p:spPr>
          <a:xfrm>
            <a:off x="4932040" y="2030512"/>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mtClean="0"/>
              <a:t>5</a:t>
            </a:r>
            <a:endParaRPr lang="es-CO"/>
          </a:p>
        </p:txBody>
      </p:sp>
      <p:sp>
        <p:nvSpPr>
          <p:cNvPr id="9" name="8 Rectángulo"/>
          <p:cNvSpPr/>
          <p:nvPr/>
        </p:nvSpPr>
        <p:spPr>
          <a:xfrm>
            <a:off x="5724128" y="2030512"/>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mtClean="0"/>
              <a:t>6</a:t>
            </a:r>
            <a:endParaRPr lang="es-CO"/>
          </a:p>
        </p:txBody>
      </p:sp>
      <p:sp>
        <p:nvSpPr>
          <p:cNvPr id="10" name="9 Rectángulo"/>
          <p:cNvSpPr/>
          <p:nvPr/>
        </p:nvSpPr>
        <p:spPr>
          <a:xfrm>
            <a:off x="6516216" y="2030512"/>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mtClean="0"/>
              <a:t>7</a:t>
            </a:r>
            <a:endParaRPr lang="es-CO"/>
          </a:p>
        </p:txBody>
      </p:sp>
      <p:sp>
        <p:nvSpPr>
          <p:cNvPr id="11" name="10 Rectángulo"/>
          <p:cNvSpPr/>
          <p:nvPr/>
        </p:nvSpPr>
        <p:spPr>
          <a:xfrm>
            <a:off x="7308304" y="2030512"/>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mtClean="0"/>
              <a:t>8</a:t>
            </a:r>
            <a:endParaRPr lang="es-CO"/>
          </a:p>
        </p:txBody>
      </p:sp>
      <p:sp>
        <p:nvSpPr>
          <p:cNvPr id="12" name="11 CuadroTexto"/>
          <p:cNvSpPr txBox="1"/>
          <p:nvPr/>
        </p:nvSpPr>
        <p:spPr>
          <a:xfrm>
            <a:off x="323528" y="1989862"/>
            <a:ext cx="1296144" cy="369332"/>
          </a:xfrm>
          <a:prstGeom prst="rect">
            <a:avLst/>
          </a:prstGeom>
          <a:noFill/>
        </p:spPr>
        <p:txBody>
          <a:bodyPr wrap="square" rtlCol="0">
            <a:spAutoFit/>
          </a:bodyPr>
          <a:lstStyle/>
          <a:p>
            <a:r>
              <a:rPr lang="es-ES" b="1" smtClean="0"/>
              <a:t>Semanas</a:t>
            </a:r>
            <a:endParaRPr lang="es-CO" b="1"/>
          </a:p>
        </p:txBody>
      </p:sp>
      <p:sp>
        <p:nvSpPr>
          <p:cNvPr id="13" name="12 CuadroTexto"/>
          <p:cNvSpPr txBox="1"/>
          <p:nvPr/>
        </p:nvSpPr>
        <p:spPr>
          <a:xfrm>
            <a:off x="323528" y="2359194"/>
            <a:ext cx="1296144" cy="646331"/>
          </a:xfrm>
          <a:prstGeom prst="rect">
            <a:avLst/>
          </a:prstGeom>
          <a:noFill/>
        </p:spPr>
        <p:txBody>
          <a:bodyPr wrap="square" rtlCol="0">
            <a:spAutoFit/>
          </a:bodyPr>
          <a:lstStyle/>
          <a:p>
            <a:r>
              <a:rPr lang="es-ES" b="1" smtClean="0"/>
              <a:t>Respuesta</a:t>
            </a:r>
          </a:p>
          <a:p>
            <a:r>
              <a:rPr lang="es-ES" b="1" smtClean="0"/>
              <a:t>(mmHg)</a:t>
            </a:r>
            <a:endParaRPr lang="es-CO" b="1"/>
          </a:p>
        </p:txBody>
      </p:sp>
      <p:sp>
        <p:nvSpPr>
          <p:cNvPr id="14" name="13 Rectángulo"/>
          <p:cNvSpPr/>
          <p:nvPr/>
        </p:nvSpPr>
        <p:spPr>
          <a:xfrm>
            <a:off x="1763688" y="2538343"/>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mtClean="0"/>
              <a:t>92</a:t>
            </a:r>
            <a:endParaRPr lang="es-CO"/>
          </a:p>
        </p:txBody>
      </p:sp>
      <p:sp>
        <p:nvSpPr>
          <p:cNvPr id="15" name="14 Rectángulo"/>
          <p:cNvSpPr/>
          <p:nvPr/>
        </p:nvSpPr>
        <p:spPr>
          <a:xfrm>
            <a:off x="7308304" y="2538343"/>
            <a:ext cx="792088" cy="28803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 smtClean="0"/>
              <a:t>82</a:t>
            </a:r>
            <a:endParaRPr lang="es-CO"/>
          </a:p>
        </p:txBody>
      </p:sp>
      <mc:AlternateContent xmlns:mc="http://schemas.openxmlformats.org/markup-compatibility/2006" xmlns:a14="http://schemas.microsoft.com/office/drawing/2010/main">
        <mc:Choice Requires="a14">
          <p:sp>
            <p:nvSpPr>
              <p:cNvPr id="17" name="16 CuadroTexto"/>
              <p:cNvSpPr txBox="1"/>
              <p:nvPr/>
            </p:nvSpPr>
            <p:spPr>
              <a:xfrm>
                <a:off x="1479615" y="3604374"/>
                <a:ext cx="6184770" cy="369332"/>
              </a:xfrm>
              <a:prstGeom prst="rect">
                <a:avLst/>
              </a:prstGeom>
              <a:noFill/>
            </p:spPr>
            <p:txBody>
              <a:bodyPr wrap="none" rtlCol="0">
                <a:spAutoFit/>
              </a:bodyPr>
              <a:lstStyle/>
              <a:p>
                <a:pPr algn="ctr"/>
                <a14:m>
                  <m:oMath xmlns:m="http://schemas.openxmlformats.org/officeDocument/2006/math">
                    <m:r>
                      <m:rPr>
                        <m:sty m:val="p"/>
                      </m:rPr>
                      <a:rPr lang="es-ES" b="0" i="0" smtClean="0">
                        <a:latin typeface="Cambria Math"/>
                      </a:rPr>
                      <m:t>E</m:t>
                    </m:r>
                    <m:r>
                      <a:rPr lang="es-ES" b="0" i="0" smtClean="0">
                        <a:latin typeface="Cambria Math"/>
                      </a:rPr>
                      <m:t>=</m:t>
                    </m:r>
                    <m:r>
                      <m:rPr>
                        <m:sty m:val="p"/>
                      </m:rPr>
                      <a:rPr lang="es-ES" b="0" i="0" smtClean="0">
                        <a:latin typeface="Cambria Math"/>
                      </a:rPr>
                      <m:t>R</m:t>
                    </m:r>
                    <m:d>
                      <m:dPr>
                        <m:ctrlPr>
                          <a:rPr lang="es-ES" b="0" i="1" smtClean="0">
                            <a:latin typeface="Cambria Math"/>
                          </a:rPr>
                        </m:ctrlPr>
                      </m:dPr>
                      <m:e>
                        <m:r>
                          <m:rPr>
                            <m:sty m:val="p"/>
                          </m:rPr>
                          <a:rPr lang="es-ES" b="0" i="0" smtClean="0">
                            <a:latin typeface="Cambria Math"/>
                          </a:rPr>
                          <m:t>t</m:t>
                        </m:r>
                        <m:r>
                          <a:rPr lang="es-ES" b="0" i="0" smtClean="0">
                            <a:latin typeface="Cambria Math"/>
                          </a:rPr>
                          <m:t>=8</m:t>
                        </m:r>
                      </m:e>
                    </m:d>
                    <m:r>
                      <a:rPr lang="es-ES" b="0" i="0" smtClean="0">
                        <a:latin typeface="Cambria Math"/>
                      </a:rPr>
                      <m:t>−</m:t>
                    </m:r>
                    <m:r>
                      <m:rPr>
                        <m:sty m:val="p"/>
                      </m:rPr>
                      <a:rPr lang="es-ES" b="0" i="0" smtClean="0">
                        <a:latin typeface="Cambria Math"/>
                      </a:rPr>
                      <m:t>R</m:t>
                    </m:r>
                    <m:d>
                      <m:dPr>
                        <m:ctrlPr>
                          <a:rPr lang="es-ES" b="0" i="1" smtClean="0">
                            <a:latin typeface="Cambria Math"/>
                          </a:rPr>
                        </m:ctrlPr>
                      </m:dPr>
                      <m:e>
                        <m:r>
                          <m:rPr>
                            <m:sty m:val="p"/>
                          </m:rPr>
                          <a:rPr lang="es-ES" b="0" i="0" smtClean="0">
                            <a:latin typeface="Cambria Math"/>
                          </a:rPr>
                          <m:t>t</m:t>
                        </m:r>
                        <m:r>
                          <a:rPr lang="es-ES" b="0" i="0" smtClean="0">
                            <a:latin typeface="Cambria Math"/>
                          </a:rPr>
                          <m:t>=0</m:t>
                        </m:r>
                      </m:e>
                    </m:d>
                    <m:r>
                      <a:rPr lang="es-ES" b="0" i="0" smtClean="0">
                        <a:latin typeface="Cambria Math"/>
                      </a:rPr>
                      <m:t>=82</m:t>
                    </m:r>
                    <m:r>
                      <m:rPr>
                        <m:sty m:val="p"/>
                      </m:rPr>
                      <a:rPr lang="es-ES" b="0" i="0" smtClean="0">
                        <a:latin typeface="Cambria Math"/>
                      </a:rPr>
                      <m:t>mmHg</m:t>
                    </m:r>
                    <m:r>
                      <a:rPr lang="es-ES" b="0" i="0" smtClean="0">
                        <a:latin typeface="Cambria Math"/>
                      </a:rPr>
                      <m:t>−92</m:t>
                    </m:r>
                    <m:r>
                      <m:rPr>
                        <m:sty m:val="p"/>
                      </m:rPr>
                      <a:rPr lang="es-ES" b="0" i="0" smtClean="0">
                        <a:latin typeface="Cambria Math"/>
                      </a:rPr>
                      <m:t>mmHg</m:t>
                    </m:r>
                  </m:oMath>
                </a14:m>
                <a:r>
                  <a:rPr lang="es-CO" smtClean="0"/>
                  <a:t> = -10 mmHg</a:t>
                </a:r>
                <a:endParaRPr lang="es-CO"/>
              </a:p>
            </p:txBody>
          </p:sp>
        </mc:Choice>
        <mc:Fallback xmlns="">
          <p:sp>
            <p:nvSpPr>
              <p:cNvPr id="17" name="16 CuadroTexto"/>
              <p:cNvSpPr txBox="1">
                <a:spLocks noRot="1" noChangeAspect="1" noMove="1" noResize="1" noEditPoints="1" noAdjustHandles="1" noChangeArrowheads="1" noChangeShapeType="1" noTextEdit="1"/>
              </p:cNvSpPr>
              <p:nvPr/>
            </p:nvSpPr>
            <p:spPr>
              <a:xfrm>
                <a:off x="1479615" y="3604374"/>
                <a:ext cx="6184770" cy="369332"/>
              </a:xfrm>
              <a:prstGeom prst="rect">
                <a:avLst/>
              </a:prstGeom>
              <a:blipFill rotWithShape="1">
                <a:blip r:embed="rId2"/>
                <a:stretch>
                  <a:fillRect t="-8197" r="-394" b="-24590"/>
                </a:stretch>
              </a:blipFill>
            </p:spPr>
            <p:txBody>
              <a:bodyPr/>
              <a:lstStyle/>
              <a:p>
                <a:r>
                  <a:rPr lang="es-CO">
                    <a:noFill/>
                  </a:rPr>
                  <a:t> </a:t>
                </a:r>
              </a:p>
            </p:txBody>
          </p:sp>
        </mc:Fallback>
      </mc:AlternateContent>
      <p:sp>
        <p:nvSpPr>
          <p:cNvPr id="19" name="18 CuadroTexto"/>
          <p:cNvSpPr txBox="1"/>
          <p:nvPr/>
        </p:nvSpPr>
        <p:spPr>
          <a:xfrm>
            <a:off x="1479615" y="3973706"/>
            <a:ext cx="5292588" cy="369332"/>
          </a:xfrm>
          <a:prstGeom prst="rect">
            <a:avLst/>
          </a:prstGeom>
          <a:noFill/>
        </p:spPr>
        <p:txBody>
          <a:bodyPr wrap="square" rtlCol="0">
            <a:spAutoFit/>
          </a:bodyPr>
          <a:lstStyle/>
          <a:p>
            <a:r>
              <a:rPr lang="es-ES" smtClean="0"/>
              <a:t>Este fármaco exhibe eficacia como antihipertensivo.</a:t>
            </a:r>
            <a:endParaRPr lang="es-CO"/>
          </a:p>
        </p:txBody>
      </p:sp>
      <p:sp>
        <p:nvSpPr>
          <p:cNvPr id="20" name="19 CuadroTexto"/>
          <p:cNvSpPr txBox="1"/>
          <p:nvPr/>
        </p:nvSpPr>
        <p:spPr>
          <a:xfrm>
            <a:off x="323528" y="4581128"/>
            <a:ext cx="8136904" cy="1477328"/>
          </a:xfrm>
          <a:prstGeom prst="rect">
            <a:avLst/>
          </a:prstGeom>
          <a:noFill/>
        </p:spPr>
        <p:txBody>
          <a:bodyPr wrap="square" rtlCol="0">
            <a:spAutoFit/>
          </a:bodyPr>
          <a:lstStyle/>
          <a:p>
            <a:r>
              <a:rPr lang="es-ES" smtClean="0"/>
              <a:t>Existe varios tipos de efectos medibles:</a:t>
            </a:r>
          </a:p>
          <a:p>
            <a:pPr marL="342900" indent="-342900">
              <a:buAutoNum type="alphaUcPeriod"/>
            </a:pPr>
            <a:r>
              <a:rPr lang="es-ES" smtClean="0"/>
              <a:t>Biomarcadores: afinidad por receptor</a:t>
            </a:r>
          </a:p>
          <a:p>
            <a:pPr marL="342900" indent="-342900">
              <a:buAutoNum type="alphaUcPeriod"/>
            </a:pPr>
            <a:r>
              <a:rPr lang="es-ES" smtClean="0"/>
              <a:t>Efectos mecanísticos: inhibición de actividad convertidora de angiotensina</a:t>
            </a:r>
          </a:p>
          <a:p>
            <a:pPr marL="342900" indent="-342900">
              <a:buAutoNum type="alphaUcPeriod"/>
            </a:pPr>
            <a:r>
              <a:rPr lang="es-ES" smtClean="0"/>
              <a:t>Subrogado potencial: cambio en línea base de presión arterial o lípidos</a:t>
            </a:r>
          </a:p>
          <a:p>
            <a:pPr marL="342900" indent="-342900">
              <a:buAutoNum type="alphaUcPeriod"/>
            </a:pPr>
            <a:r>
              <a:rPr lang="es-ES" smtClean="0"/>
              <a:t>Desenlace clínico: disminución de la mortalidad, disminución de complicaciones</a:t>
            </a:r>
            <a:endParaRPr lang="es-CO"/>
          </a:p>
        </p:txBody>
      </p:sp>
    </p:spTree>
    <p:extLst>
      <p:ext uri="{BB962C8B-B14F-4D97-AF65-F5344CB8AC3E}">
        <p14:creationId xmlns:p14="http://schemas.microsoft.com/office/powerpoint/2010/main" val="225161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588224" cy="1052736"/>
          </a:xfrm>
        </p:spPr>
        <p:txBody>
          <a:bodyPr>
            <a:normAutofit/>
          </a:bodyPr>
          <a:lstStyle/>
          <a:p>
            <a:r>
              <a:rPr lang="es-ES" sz="2400" b="1">
                <a:solidFill>
                  <a:schemeClr val="bg1"/>
                </a:solidFill>
              </a:rPr>
              <a:t>Tratamiento Proceso Irreversible C.I</a:t>
            </a:r>
            <a:r>
              <a:rPr lang="es-ES" sz="2400" b="1" smtClean="0">
                <a:solidFill>
                  <a:schemeClr val="bg1"/>
                </a:solidFill>
              </a:rPr>
              <a:t>. (2)</a:t>
            </a:r>
            <a:endParaRPr lang="es-CO" sz="2400"/>
          </a:p>
        </p:txBody>
      </p:sp>
      <mc:AlternateContent xmlns:mc="http://schemas.openxmlformats.org/markup-compatibility/2006" xmlns:a14="http://schemas.microsoft.com/office/drawing/2010/main">
        <mc:Choice Requires="a14">
          <p:sp>
            <p:nvSpPr>
              <p:cNvPr id="9" name="8 CuadroTexto"/>
              <p:cNvSpPr txBox="1"/>
              <p:nvPr/>
            </p:nvSpPr>
            <p:spPr>
              <a:xfrm>
                <a:off x="539551" y="1299745"/>
                <a:ext cx="7945059" cy="9771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r>
                            <a:rPr lang="es-ES" b="0" i="1" smtClean="0">
                              <a:latin typeface="Cambria Math"/>
                            </a:rPr>
                            <m:t>𝑥</m:t>
                          </m:r>
                        </m:e>
                        <m:sub>
                          <m:r>
                            <a:rPr lang="es-ES" b="0" i="1" smtClean="0">
                              <a:latin typeface="Cambria Math"/>
                            </a:rPr>
                            <m:t>𝐸</m:t>
                          </m:r>
                        </m:sub>
                      </m:sSub>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1</m:t>
                          </m:r>
                          <m:r>
                            <a:rPr lang="es-ES" b="0" i="1" smtClean="0">
                              <a:latin typeface="Cambria Math"/>
                            </a:rPr>
                            <m:t>𝐸</m:t>
                          </m:r>
                        </m:sub>
                      </m:sSub>
                      <m:sSub>
                        <m:sSubPr>
                          <m:ctrlPr>
                            <a:rPr lang="es-ES" b="0" i="1" smtClean="0">
                              <a:latin typeface="Cambria Math"/>
                            </a:rPr>
                          </m:ctrlPr>
                        </m:sSubPr>
                        <m:e>
                          <m:r>
                            <a:rPr lang="es-ES" b="0" i="1" smtClean="0">
                              <a:latin typeface="Cambria Math"/>
                            </a:rPr>
                            <m:t>𝑥</m:t>
                          </m:r>
                        </m:e>
                        <m:sub>
                          <m:r>
                            <a:rPr lang="es-ES" b="0" i="1" smtClean="0">
                              <a:latin typeface="Cambria Math"/>
                            </a:rPr>
                            <m:t>0</m:t>
                          </m:r>
                        </m:sub>
                      </m:sSub>
                      <m:f>
                        <m:fPr>
                          <m:ctrlPr>
                            <a:rPr lang="es-ES" b="0" i="1" smtClean="0">
                              <a:latin typeface="Cambria Math"/>
                            </a:rPr>
                          </m:ctrlPr>
                        </m:fPr>
                        <m:num>
                          <m:nary>
                            <m:naryPr>
                              <m:chr m:val="∏"/>
                              <m:ctrlPr>
                                <a:rPr lang="es-ES" b="0" i="1" smtClean="0">
                                  <a:latin typeface="Cambria Math"/>
                                </a:rPr>
                              </m:ctrlPr>
                            </m:naryPr>
                            <m:sub>
                              <m:r>
                                <m:rPr>
                                  <m:brk m:alnAt="23"/>
                                </m:rPr>
                                <a:rPr lang="es-ES" b="0" i="1" smtClean="0">
                                  <a:latin typeface="Cambria Math"/>
                                </a:rPr>
                                <m:t>𝑖</m:t>
                              </m:r>
                              <m:r>
                                <a:rPr lang="es-ES" b="0" i="1" smtClean="0">
                                  <a:latin typeface="Cambria Math"/>
                                </a:rPr>
                                <m:t>=2</m:t>
                              </m: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b="0" i="1" smtClean="0">
                                      <a:latin typeface="Cambria Math"/>
                                    </a:rPr>
                                    <m:t>𝐸</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e>
                          </m:nary>
                        </m:num>
                        <m:den>
                          <m:nary>
                            <m:naryPr>
                              <m:chr m:val="∏"/>
                              <m:ctrlPr>
                                <a:rPr lang="es-ES" b="0" i="1" smtClean="0">
                                  <a:latin typeface="Cambria Math"/>
                                </a:rPr>
                              </m:ctrlPr>
                            </m:naryPr>
                            <m:sub>
                              <m:r>
                                <m:rPr>
                                  <m:brk m:alnAt="23"/>
                                </m:rPr>
                                <a:rPr lang="es-ES" b="0" i="1" smtClean="0">
                                  <a:latin typeface="Cambria Math"/>
                                </a:rPr>
                                <m:t>𝑖</m:t>
                              </m:r>
                              <m:r>
                                <a:rPr lang="es-ES" b="0" i="1" smtClean="0">
                                  <a:latin typeface="Cambria Math"/>
                                </a:rPr>
                                <m:t>=1</m:t>
                              </m: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e>
                          </m:nary>
                        </m:den>
                      </m:f>
                      <m:sSup>
                        <m:sSupPr>
                          <m:ctrlPr>
                            <a:rPr lang="es-ES" b="0" i="1" smtClean="0">
                              <a:latin typeface="Cambria Math"/>
                            </a:rPr>
                          </m:ctrlPr>
                        </m:sSupPr>
                        <m:e>
                          <m:r>
                            <a:rPr lang="es-ES" b="0" i="1" smtClean="0">
                              <a:latin typeface="Cambria Math"/>
                            </a:rPr>
                            <m:t>𝑒</m:t>
                          </m:r>
                        </m:e>
                        <m:sup>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𝑡</m:t>
                          </m:r>
                        </m:sup>
                      </m:sSup>
                      <m:r>
                        <a:rPr lang="es-ES" b="0" i="1" smtClean="0">
                          <a:latin typeface="Cambria Math"/>
                        </a:rPr>
                        <m:t>+</m:t>
                      </m:r>
                      <m:sSub>
                        <m:sSubPr>
                          <m:ctrlPr>
                            <a:rPr lang="es-ES" i="1">
                              <a:latin typeface="Cambria Math"/>
                            </a:rPr>
                          </m:ctrlPr>
                        </m:sSubPr>
                        <m:e>
                          <m:r>
                            <a:rPr lang="es-ES" i="1">
                              <a:latin typeface="Cambria Math"/>
                            </a:rPr>
                            <m:t>𝑘</m:t>
                          </m:r>
                        </m:e>
                        <m:sub>
                          <m:r>
                            <a:rPr lang="es-ES" i="1">
                              <a:latin typeface="Cambria Math"/>
                            </a:rPr>
                            <m:t>1</m:t>
                          </m:r>
                          <m:r>
                            <a:rPr lang="es-ES" i="1">
                              <a:latin typeface="Cambria Math"/>
                            </a:rPr>
                            <m:t>𝐸</m:t>
                          </m:r>
                        </m:sub>
                      </m:sSub>
                      <m:sSub>
                        <m:sSubPr>
                          <m:ctrlPr>
                            <a:rPr lang="es-ES" i="1">
                              <a:latin typeface="Cambria Math"/>
                            </a:rPr>
                          </m:ctrlPr>
                        </m:sSubPr>
                        <m:e>
                          <m:r>
                            <a:rPr lang="es-ES" i="1">
                              <a:latin typeface="Cambria Math"/>
                            </a:rPr>
                            <m:t>𝑥</m:t>
                          </m:r>
                        </m:e>
                        <m:sub>
                          <m:r>
                            <a:rPr lang="es-ES" i="1">
                              <a:latin typeface="Cambria Math"/>
                            </a:rPr>
                            <m:t>0</m:t>
                          </m:r>
                        </m:sub>
                      </m:sSub>
                      <m:nary>
                        <m:naryPr>
                          <m:chr m:val="∑"/>
                          <m:ctrlPr>
                            <a:rPr lang="es-ES" i="1" smtClean="0">
                              <a:latin typeface="Cambria Math"/>
                            </a:rPr>
                          </m:ctrlPr>
                        </m:naryPr>
                        <m:sub>
                          <m:r>
                            <m:rPr>
                              <m:brk m:alnAt="23"/>
                            </m:rPr>
                            <a:rPr lang="es-ES" i="1" smtClean="0">
                              <a:latin typeface="Cambria Math"/>
                              <a:ea typeface="Cambria Math"/>
                            </a:rPr>
                            <m:t>ℓ</m:t>
                          </m:r>
                          <m:r>
                            <a:rPr lang="es-ES" b="0" i="1" smtClean="0">
                              <a:latin typeface="Cambria Math"/>
                              <a:ea typeface="Cambria Math"/>
                            </a:rPr>
                            <m:t>=1</m:t>
                          </m:r>
                        </m:sub>
                        <m:sup>
                          <m:r>
                            <a:rPr lang="es-ES" b="0" i="1" smtClean="0">
                              <a:latin typeface="Cambria Math"/>
                            </a:rPr>
                            <m:t>𝑁</m:t>
                          </m:r>
                        </m:sup>
                        <m:e>
                          <m:f>
                            <m:fPr>
                              <m:ctrlPr>
                                <a:rPr lang="es-ES" b="0" i="1" smtClean="0">
                                  <a:latin typeface="Cambria Math"/>
                                </a:rPr>
                              </m:ctrlPr>
                            </m:fPr>
                            <m:num>
                              <m:nary>
                                <m:naryPr>
                                  <m:chr m:val="∏"/>
                                  <m:ctrlPr>
                                    <a:rPr lang="es-ES" b="0" i="1" smtClean="0">
                                      <a:latin typeface="Cambria Math"/>
                                    </a:rPr>
                                  </m:ctrlPr>
                                </m:naryPr>
                                <m:sub>
                                  <m:r>
                                    <m:rPr>
                                      <m:brk m:alnAt="23"/>
                                    </m:rPr>
                                    <a:rPr lang="es-ES" b="0" i="1" smtClean="0">
                                      <a:latin typeface="Cambria Math"/>
                                    </a:rPr>
                                    <m:t>𝑖</m:t>
                                  </m:r>
                                  <m:r>
                                    <a:rPr lang="es-ES" b="0" i="1" smtClean="0">
                                      <a:latin typeface="Cambria Math"/>
                                    </a:rPr>
                                    <m:t>=2</m:t>
                                  </m: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b="0" i="1" smtClean="0">
                                          <a:latin typeface="Cambria Math"/>
                                        </a:rPr>
                                        <m:t>𝐸</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ea typeface="Cambria Math"/>
                                        </a:rPr>
                                        <m:t>ℓ</m:t>
                                      </m:r>
                                    </m:sub>
                                  </m:sSub>
                                  <m:r>
                                    <a:rPr lang="es-ES" b="0" i="1" smtClean="0">
                                      <a:latin typeface="Cambria Math"/>
                                    </a:rPr>
                                    <m:t>)</m:t>
                                  </m:r>
                                </m:e>
                              </m:nary>
                            </m:num>
                            <m:den>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ea typeface="Cambria Math"/>
                                    </a:rPr>
                                    <m:t>ℓ</m:t>
                                  </m:r>
                                </m:sub>
                              </m:sSub>
                              <m:r>
                                <a:rPr lang="es-ES" b="0" i="1" smtClean="0">
                                  <a:latin typeface="Cambria Math"/>
                                </a:rPr>
                                <m:t>)</m:t>
                              </m:r>
                              <m:nary>
                                <m:naryPr>
                                  <m:chr m:val="∏"/>
                                  <m:ctrlPr>
                                    <a:rPr lang="es-ES" b="0" i="1" smtClean="0">
                                      <a:latin typeface="Cambria Math"/>
                                    </a:rPr>
                                  </m:ctrlPr>
                                </m:naryPr>
                                <m:sub>
                                  <m:eqArr>
                                    <m:eqArrPr>
                                      <m:ctrlPr>
                                        <a:rPr lang="es-ES" b="0" i="1" smtClean="0">
                                          <a:latin typeface="Cambria Math"/>
                                        </a:rPr>
                                      </m:ctrlPr>
                                    </m:eqArrPr>
                                    <m:e>
                                      <m:r>
                                        <m:rPr>
                                          <m:brk m:alnAt="23"/>
                                        </m:rPr>
                                        <a:rPr lang="es-ES" b="0" i="1" smtClean="0">
                                          <a:latin typeface="Cambria Math"/>
                                        </a:rPr>
                                        <m:t>𝑖</m:t>
                                      </m:r>
                                      <m:r>
                                        <a:rPr lang="es-ES" b="0" i="1" smtClean="0">
                                          <a:latin typeface="Cambria Math"/>
                                        </a:rPr>
                                        <m:t>=1</m:t>
                                      </m:r>
                                    </m:e>
                                    <m:e>
                                      <m:r>
                                        <a:rPr lang="es-ES" b="0" i="1" smtClean="0">
                                          <a:latin typeface="Cambria Math"/>
                                        </a:rPr>
                                        <m:t>𝑖</m:t>
                                      </m:r>
                                      <m:r>
                                        <a:rPr lang="es-ES" b="0" i="1" smtClean="0">
                                          <a:latin typeface="Cambria Math"/>
                                          <a:ea typeface="Cambria Math"/>
                                        </a:rPr>
                                        <m:t>≠ℓ</m:t>
                                      </m:r>
                                    </m:e>
                                  </m:eqAr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ea typeface="Cambria Math"/>
                                        </a:rPr>
                                        <m:t>ℓ</m:t>
                                      </m:r>
                                    </m:sub>
                                  </m:sSub>
                                  <m:r>
                                    <a:rPr lang="es-ES" b="0" i="1" smtClean="0">
                                      <a:latin typeface="Cambria Math"/>
                                    </a:rPr>
                                    <m:t>)</m:t>
                                  </m:r>
                                </m:e>
                              </m:nary>
                            </m:den>
                          </m:f>
                        </m:e>
                      </m:nary>
                      <m:sSup>
                        <m:sSupPr>
                          <m:ctrlPr>
                            <a:rPr lang="es-ES" b="0" i="1" smtClean="0">
                              <a:latin typeface="Cambria Math"/>
                            </a:rPr>
                          </m:ctrlPr>
                        </m:sSupPr>
                        <m:e>
                          <m:r>
                            <a:rPr lang="es-ES" b="0" i="1" smtClean="0">
                              <a:latin typeface="Cambria Math"/>
                            </a:rPr>
                            <m:t>𝑒</m:t>
                          </m:r>
                        </m:e>
                        <m:sup>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ea typeface="Cambria Math"/>
                                </a:rPr>
                                <m:t>ℓ</m:t>
                              </m:r>
                            </m:sub>
                          </m:sSub>
                          <m:r>
                            <a:rPr lang="es-ES" b="0" i="1" smtClean="0">
                              <a:latin typeface="Cambria Math"/>
                            </a:rPr>
                            <m:t>𝑡</m:t>
                          </m:r>
                        </m:sup>
                      </m:sSup>
                    </m:oMath>
                  </m:oMathPara>
                </a14:m>
                <a:endParaRPr lang="es-CO"/>
              </a:p>
            </p:txBody>
          </p:sp>
        </mc:Choice>
        <mc:Fallback xmlns="">
          <p:sp>
            <p:nvSpPr>
              <p:cNvPr id="9" name="8 CuadroTexto"/>
              <p:cNvSpPr txBox="1">
                <a:spLocks noRot="1" noChangeAspect="1" noMove="1" noResize="1" noEditPoints="1" noAdjustHandles="1" noChangeArrowheads="1" noChangeShapeType="1" noTextEdit="1"/>
              </p:cNvSpPr>
              <p:nvPr/>
            </p:nvSpPr>
            <p:spPr>
              <a:xfrm>
                <a:off x="539551" y="1299745"/>
                <a:ext cx="7945059" cy="977127"/>
              </a:xfrm>
              <a:prstGeom prst="rect">
                <a:avLst/>
              </a:prstGeom>
              <a:blipFill rotWithShape="1">
                <a:blip r:embed="rId2"/>
                <a:stretch>
                  <a:fillRect/>
                </a:stretch>
              </a:blipFill>
            </p:spPr>
            <p:txBody>
              <a:bodyPr/>
              <a:lstStyle/>
              <a:p>
                <a:r>
                  <a:rPr lang="es-CO">
                    <a:noFill/>
                  </a:rPr>
                  <a:t> </a:t>
                </a:r>
              </a:p>
            </p:txBody>
          </p:sp>
        </mc:Fallback>
      </mc:AlternateContent>
      <p:sp>
        <p:nvSpPr>
          <p:cNvPr id="3" name="2 CuadroTexto"/>
          <p:cNvSpPr txBox="1"/>
          <p:nvPr/>
        </p:nvSpPr>
        <p:spPr>
          <a:xfrm>
            <a:off x="5004048" y="2276872"/>
            <a:ext cx="2758960" cy="338554"/>
          </a:xfrm>
          <a:prstGeom prst="rect">
            <a:avLst/>
          </a:prstGeom>
          <a:noFill/>
        </p:spPr>
        <p:txBody>
          <a:bodyPr wrap="none" rtlCol="0">
            <a:spAutoFit/>
          </a:bodyPr>
          <a:lstStyle/>
          <a:p>
            <a:r>
              <a:rPr lang="es-ES" sz="1600" b="1" smtClean="0"/>
              <a:t>Modelo de N-compartimentos</a:t>
            </a:r>
            <a:endParaRPr lang="es-CO" sz="1600" b="1"/>
          </a:p>
        </p:txBody>
      </p:sp>
      <mc:AlternateContent xmlns:mc="http://schemas.openxmlformats.org/markup-compatibility/2006" xmlns:a14="http://schemas.microsoft.com/office/drawing/2010/main">
        <mc:Choice Requires="a14">
          <p:sp>
            <p:nvSpPr>
              <p:cNvPr id="4" name="3 CuadroTexto"/>
              <p:cNvSpPr txBox="1"/>
              <p:nvPr/>
            </p:nvSpPr>
            <p:spPr>
              <a:xfrm>
                <a:off x="937928" y="2780928"/>
                <a:ext cx="7268144" cy="1112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s-CO" i="1" smtClean="0">
                              <a:latin typeface="Cambria Math"/>
                            </a:rPr>
                          </m:ctrlPr>
                        </m:naryPr>
                        <m:sub>
                          <m:r>
                            <m:rPr>
                              <m:brk m:alnAt="23"/>
                            </m:rPr>
                            <a:rPr lang="es-ES" b="0" i="1" smtClean="0">
                              <a:latin typeface="Cambria Math"/>
                            </a:rPr>
                            <m:t>0</m:t>
                          </m:r>
                        </m:sub>
                        <m:sup>
                          <m:r>
                            <a:rPr lang="es-CO" i="1" smtClean="0">
                              <a:latin typeface="Cambria Math"/>
                              <a:ea typeface="Cambria Math"/>
                            </a:rPr>
                            <m:t>∞</m:t>
                          </m:r>
                        </m:sup>
                        <m:e>
                          <m:sSub>
                            <m:sSubPr>
                              <m:ctrlPr>
                                <a:rPr lang="es-CO" i="1">
                                  <a:latin typeface="Cambria Math"/>
                                </a:rPr>
                              </m:ctrlPr>
                            </m:sSubPr>
                            <m:e>
                              <m:r>
                                <a:rPr lang="es-ES" i="1">
                                  <a:latin typeface="Cambria Math"/>
                                </a:rPr>
                                <m:t>𝑥</m:t>
                              </m:r>
                            </m:e>
                            <m:sub>
                              <m:r>
                                <a:rPr lang="es-ES" i="1">
                                  <a:latin typeface="Cambria Math"/>
                                </a:rPr>
                                <m:t>𝐸</m:t>
                              </m:r>
                            </m:sub>
                          </m:sSub>
                          <m:r>
                            <a:rPr lang="es-ES" b="0" i="1" smtClean="0">
                              <a:latin typeface="Cambria Math"/>
                            </a:rPr>
                            <m:t>𝑑𝑡</m:t>
                          </m:r>
                        </m:e>
                      </m:nary>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1</m:t>
                          </m:r>
                          <m:r>
                            <a:rPr lang="es-ES" b="0" i="1" smtClean="0">
                              <a:latin typeface="Cambria Math"/>
                            </a:rPr>
                            <m:t>𝐸</m:t>
                          </m:r>
                        </m:sub>
                      </m:sSub>
                      <m:sSub>
                        <m:sSubPr>
                          <m:ctrlPr>
                            <a:rPr lang="es-ES" b="0" i="1" smtClean="0">
                              <a:latin typeface="Cambria Math"/>
                            </a:rPr>
                          </m:ctrlPr>
                        </m:sSubPr>
                        <m:e>
                          <m:r>
                            <a:rPr lang="es-ES" b="0" i="1" smtClean="0">
                              <a:latin typeface="Cambria Math"/>
                            </a:rPr>
                            <m:t>𝑥</m:t>
                          </m:r>
                        </m:e>
                        <m:sub>
                          <m:r>
                            <a:rPr lang="es-ES" b="0" i="1" smtClean="0">
                              <a:latin typeface="Cambria Math"/>
                            </a:rPr>
                            <m:t>0</m:t>
                          </m:r>
                        </m:sub>
                      </m:sSub>
                      <m:d>
                        <m:dPr>
                          <m:begChr m:val="["/>
                          <m:endChr m:val="]"/>
                          <m:ctrlPr>
                            <a:rPr lang="es-ES" b="0" i="1" smtClean="0">
                              <a:latin typeface="Cambria Math"/>
                            </a:rPr>
                          </m:ctrlPr>
                        </m:dPr>
                        <m:e>
                          <m:f>
                            <m:fPr>
                              <m:ctrlPr>
                                <a:rPr lang="es-ES" b="0" i="1" smtClean="0">
                                  <a:latin typeface="Cambria Math"/>
                                </a:rPr>
                              </m:ctrlPr>
                            </m:fPr>
                            <m:num>
                              <m:nary>
                                <m:naryPr>
                                  <m:chr m:val="∏"/>
                                  <m:limLoc m:val="subSup"/>
                                  <m:ctrlPr>
                                    <a:rPr lang="es-ES" b="0" i="1" smtClean="0">
                                      <a:latin typeface="Cambria Math"/>
                                    </a:rPr>
                                  </m:ctrlPr>
                                </m:naryPr>
                                <m:sub>
                                  <m:r>
                                    <m:rPr>
                                      <m:brk m:alnAt="25"/>
                                    </m:rPr>
                                    <a:rPr lang="es-ES" b="0" i="1" smtClean="0">
                                      <a:latin typeface="Cambria Math"/>
                                    </a:rPr>
                                    <m:t>𝑖</m:t>
                                  </m:r>
                                  <m:r>
                                    <a:rPr lang="es-ES" b="0" i="1" smtClean="0">
                                      <a:latin typeface="Cambria Math"/>
                                    </a:rPr>
                                    <m:t>=2</m:t>
                                  </m: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b="0" i="1" smtClean="0">
                                          <a:latin typeface="Cambria Math"/>
                                        </a:rPr>
                                        <m:t>𝐸</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e>
                              </m:nary>
                            </m:num>
                            <m:den>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nary>
                                <m:naryPr>
                                  <m:chr m:val="∏"/>
                                  <m:ctrlPr>
                                    <a:rPr lang="es-ES" b="0" i="1" smtClean="0">
                                      <a:latin typeface="Cambria Math"/>
                                    </a:rPr>
                                  </m:ctrlPr>
                                </m:naryPr>
                                <m:sub>
                                  <m:r>
                                    <m:rPr>
                                      <m:brk m:alnAt="23"/>
                                    </m:rPr>
                                    <a:rPr lang="es-ES" b="0" i="1" smtClean="0">
                                      <a:latin typeface="Cambria Math"/>
                                    </a:rPr>
                                    <m:t>𝑖</m:t>
                                  </m:r>
                                  <m:r>
                                    <a:rPr lang="es-ES" b="0" i="1" smtClean="0">
                                      <a:latin typeface="Cambria Math"/>
                                    </a:rPr>
                                    <m:t>=1</m:t>
                                  </m:r>
                                </m:sub>
                                <m:sup>
                                  <m:r>
                                    <a:rPr lang="es-ES" b="0" i="1" smtClean="0">
                                      <a:latin typeface="Cambria Math"/>
                                    </a:rPr>
                                    <m:t>𝑁</m:t>
                                  </m:r>
                                </m:sup>
                                <m:e>
                                  <m:r>
                                    <a:rPr lang="es-ES" b="0" i="1" smtClean="0">
                                      <a:latin typeface="Cambria Math"/>
                                    </a:rPr>
                                    <m:t>(</m:t>
                                  </m:r>
                                  <m:sSub>
                                    <m:sSubPr>
                                      <m:ctrlPr>
                                        <a:rPr lang="es-ES" b="0" i="1" smtClean="0">
                                          <a:latin typeface="Cambria Math"/>
                                        </a:rPr>
                                      </m:ctrlPr>
                                    </m:sSubPr>
                                    <m:e>
                                      <m:r>
                                        <a:rPr lang="es-ES" i="1">
                                          <a:latin typeface="Cambria Math"/>
                                          <a:ea typeface="Cambria Math"/>
                                        </a:rPr>
                                        <m:t>𝜆</m:t>
                                      </m:r>
                                    </m:e>
                                    <m:sub>
                                      <m:r>
                                        <a:rPr lang="es-ES" b="0" i="1" smtClean="0">
                                          <a:latin typeface="Cambria Math"/>
                                        </a:rPr>
                                        <m:t>𝑖</m:t>
                                      </m:r>
                                    </m:sub>
                                  </m:sSub>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e>
                              </m:nary>
                            </m:den>
                          </m:f>
                          <m:r>
                            <a:rPr lang="es-ES" b="0" i="1" smtClean="0">
                              <a:latin typeface="Cambria Math"/>
                            </a:rPr>
                            <m:t>+</m:t>
                          </m:r>
                          <m:nary>
                            <m:naryPr>
                              <m:chr m:val="∑"/>
                              <m:ctrlPr>
                                <a:rPr lang="es-ES" b="0" i="1" smtClean="0">
                                  <a:latin typeface="Cambria Math"/>
                                </a:rPr>
                              </m:ctrlPr>
                            </m:naryPr>
                            <m:sub>
                              <m:r>
                                <m:rPr>
                                  <m:brk m:alnAt="23"/>
                                </m:rPr>
                                <a:rPr lang="es-ES" i="1">
                                  <a:latin typeface="Cambria Math"/>
                                  <a:ea typeface="Cambria Math"/>
                                </a:rPr>
                                <m:t>ℓ</m:t>
                              </m:r>
                              <m:r>
                                <a:rPr lang="es-ES" i="1">
                                  <a:latin typeface="Cambria Math"/>
                                  <a:ea typeface="Cambria Math"/>
                                </a:rPr>
                                <m:t>=1</m:t>
                              </m:r>
                            </m:sub>
                            <m:sup>
                              <m:r>
                                <a:rPr lang="es-ES" b="0" i="1" smtClean="0">
                                  <a:latin typeface="Cambria Math"/>
                                </a:rPr>
                                <m:t>𝑁</m:t>
                              </m:r>
                            </m:sup>
                            <m:e>
                              <m:f>
                                <m:fPr>
                                  <m:ctrlPr>
                                    <a:rPr lang="es-ES" b="0" i="1" smtClean="0">
                                      <a:latin typeface="Cambria Math"/>
                                    </a:rPr>
                                  </m:ctrlPr>
                                </m:fPr>
                                <m:num>
                                  <m:nary>
                                    <m:naryPr>
                                      <m:chr m:val="∏"/>
                                      <m:ctrlPr>
                                        <a:rPr lang="es-ES" i="1">
                                          <a:latin typeface="Cambria Math"/>
                                        </a:rPr>
                                      </m:ctrlPr>
                                    </m:naryPr>
                                    <m:sub>
                                      <m:r>
                                        <m:rPr>
                                          <m:brk m:alnAt="23"/>
                                        </m:rPr>
                                        <a:rPr lang="es-ES" i="1">
                                          <a:latin typeface="Cambria Math"/>
                                        </a:rPr>
                                        <m:t>𝑖</m:t>
                                      </m:r>
                                      <m:r>
                                        <a:rPr lang="es-ES" i="1">
                                          <a:latin typeface="Cambria Math"/>
                                        </a:rPr>
                                        <m:t>=2</m:t>
                                      </m:r>
                                    </m:sub>
                                    <m:sup>
                                      <m:r>
                                        <a:rPr lang="es-ES" i="1">
                                          <a:latin typeface="Cambria Math"/>
                                        </a:rPr>
                                        <m:t>𝑁</m:t>
                                      </m:r>
                                    </m:sup>
                                    <m:e>
                                      <m:r>
                                        <a:rPr lang="es-ES" i="1">
                                          <a:latin typeface="Cambria Math"/>
                                        </a:rPr>
                                        <m:t>(</m:t>
                                      </m:r>
                                      <m:sSub>
                                        <m:sSubPr>
                                          <m:ctrlPr>
                                            <a:rPr lang="es-ES" i="1">
                                              <a:latin typeface="Cambria Math"/>
                                            </a:rPr>
                                          </m:ctrlPr>
                                        </m:sSubPr>
                                        <m:e>
                                          <m:r>
                                            <a:rPr lang="es-ES" i="1">
                                              <a:latin typeface="Cambria Math"/>
                                            </a:rPr>
                                            <m:t>𝐸</m:t>
                                          </m:r>
                                        </m:e>
                                        <m:sub>
                                          <m:r>
                                            <a:rPr lang="es-ES" i="1">
                                              <a:latin typeface="Cambria Math"/>
                                            </a:rPr>
                                            <m:t>𝑖</m:t>
                                          </m:r>
                                        </m:sub>
                                      </m:sSub>
                                      <m:r>
                                        <a:rPr lang="es-ES" i="1">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ea typeface="Cambria Math"/>
                                            </a:rPr>
                                            <m:t>ℓ</m:t>
                                          </m:r>
                                        </m:sub>
                                      </m:sSub>
                                      <m:r>
                                        <a:rPr lang="es-ES" i="1">
                                          <a:latin typeface="Cambria Math"/>
                                        </a:rPr>
                                        <m:t>)</m:t>
                                      </m:r>
                                    </m:e>
                                  </m:nary>
                                </m:num>
                                <m:den>
                                  <m:sSub>
                                    <m:sSubPr>
                                      <m:ctrlPr>
                                        <a:rPr lang="es-ES" i="1">
                                          <a:latin typeface="Cambria Math"/>
                                        </a:rPr>
                                      </m:ctrlPr>
                                    </m:sSubPr>
                                    <m:e>
                                      <m:r>
                                        <a:rPr lang="es-ES" i="1">
                                          <a:latin typeface="Cambria Math"/>
                                          <a:ea typeface="Cambria Math"/>
                                        </a:rPr>
                                        <m:t>𝜆</m:t>
                                      </m:r>
                                    </m:e>
                                    <m:sub>
                                      <m:r>
                                        <a:rPr lang="es-ES" i="1">
                                          <a:latin typeface="Cambria Math"/>
                                          <a:ea typeface="Cambria Math"/>
                                        </a:rPr>
                                        <m:t>ℓ</m:t>
                                      </m:r>
                                    </m:sub>
                                  </m:sSub>
                                  <m:r>
                                    <a:rPr lang="es-ES" i="1">
                                      <a:latin typeface="Cambria Math"/>
                                    </a:rPr>
                                    <m:t>(</m:t>
                                  </m:r>
                                  <m:sSub>
                                    <m:sSubPr>
                                      <m:ctrlPr>
                                        <a:rPr lang="es-ES" i="1">
                                          <a:latin typeface="Cambria Math"/>
                                        </a:rPr>
                                      </m:ctrlPr>
                                    </m:sSubPr>
                                    <m:e>
                                      <m:r>
                                        <a:rPr lang="es-ES" i="1">
                                          <a:latin typeface="Cambria Math"/>
                                        </a:rPr>
                                        <m:t>𝑘</m:t>
                                      </m:r>
                                    </m:e>
                                    <m:sub>
                                      <m:r>
                                        <a:rPr lang="es-ES" i="1">
                                          <a:latin typeface="Cambria Math"/>
                                        </a:rPr>
                                        <m:t>𝐸</m:t>
                                      </m:r>
                                      <m:r>
                                        <a:rPr lang="es-ES" i="1">
                                          <a:latin typeface="Cambria Math"/>
                                        </a:rPr>
                                        <m:t>0</m:t>
                                      </m:r>
                                    </m:sub>
                                  </m:sSub>
                                  <m:r>
                                    <a:rPr lang="es-ES" i="1">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ea typeface="Cambria Math"/>
                                        </a:rPr>
                                        <m:t>ℓ</m:t>
                                      </m:r>
                                    </m:sub>
                                  </m:sSub>
                                  <m:r>
                                    <a:rPr lang="es-ES" i="1">
                                      <a:latin typeface="Cambria Math"/>
                                    </a:rPr>
                                    <m:t>)</m:t>
                                  </m:r>
                                  <m:nary>
                                    <m:naryPr>
                                      <m:chr m:val="∏"/>
                                      <m:ctrlPr>
                                        <a:rPr lang="es-ES" i="1">
                                          <a:latin typeface="Cambria Math"/>
                                        </a:rPr>
                                      </m:ctrlPr>
                                    </m:naryPr>
                                    <m:sub>
                                      <m:eqArr>
                                        <m:eqArrPr>
                                          <m:ctrlPr>
                                            <a:rPr lang="es-ES" i="1">
                                              <a:latin typeface="Cambria Math"/>
                                            </a:rPr>
                                          </m:ctrlPr>
                                        </m:eqArrPr>
                                        <m:e>
                                          <m:r>
                                            <m:rPr>
                                              <m:brk m:alnAt="23"/>
                                            </m:rPr>
                                            <a:rPr lang="es-ES" i="1">
                                              <a:latin typeface="Cambria Math"/>
                                            </a:rPr>
                                            <m:t>𝑖</m:t>
                                          </m:r>
                                          <m:r>
                                            <a:rPr lang="es-ES" i="1">
                                              <a:latin typeface="Cambria Math"/>
                                            </a:rPr>
                                            <m:t>=1</m:t>
                                          </m:r>
                                        </m:e>
                                        <m:e>
                                          <m:r>
                                            <a:rPr lang="es-ES" i="1">
                                              <a:latin typeface="Cambria Math"/>
                                            </a:rPr>
                                            <m:t>𝑖</m:t>
                                          </m:r>
                                          <m:r>
                                            <a:rPr lang="es-ES" i="1">
                                              <a:latin typeface="Cambria Math"/>
                                              <a:ea typeface="Cambria Math"/>
                                            </a:rPr>
                                            <m:t>≠ℓ</m:t>
                                          </m:r>
                                        </m:e>
                                      </m:eqArr>
                                    </m:sub>
                                    <m:sup>
                                      <m:r>
                                        <a:rPr lang="es-ES" i="1">
                                          <a:latin typeface="Cambria Math"/>
                                        </a:rPr>
                                        <m:t>𝑁</m:t>
                                      </m:r>
                                    </m:sup>
                                    <m:e>
                                      <m:r>
                                        <a:rPr lang="es-ES" i="1">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rPr>
                                            <m:t>𝑖</m:t>
                                          </m:r>
                                        </m:sub>
                                      </m:sSub>
                                      <m:r>
                                        <a:rPr lang="es-ES" i="1">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ea typeface="Cambria Math"/>
                                            </a:rPr>
                                            <m:t>ℓ</m:t>
                                          </m:r>
                                        </m:sub>
                                      </m:sSub>
                                      <m:r>
                                        <a:rPr lang="es-ES" i="1">
                                          <a:latin typeface="Cambria Math"/>
                                        </a:rPr>
                                        <m:t>)</m:t>
                                      </m:r>
                                    </m:e>
                                  </m:nary>
                                </m:den>
                              </m:f>
                            </m:e>
                          </m:nary>
                        </m:e>
                      </m:d>
                    </m:oMath>
                  </m:oMathPara>
                </a14:m>
                <a:endParaRPr lang="es-CO"/>
              </a:p>
            </p:txBody>
          </p:sp>
        </mc:Choice>
        <mc:Fallback xmlns="">
          <p:sp>
            <p:nvSpPr>
              <p:cNvPr id="4" name="3 CuadroTexto"/>
              <p:cNvSpPr txBox="1">
                <a:spLocks noRot="1" noChangeAspect="1" noMove="1" noResize="1" noEditPoints="1" noAdjustHandles="1" noChangeArrowheads="1" noChangeShapeType="1" noTextEdit="1"/>
              </p:cNvSpPr>
              <p:nvPr/>
            </p:nvSpPr>
            <p:spPr>
              <a:xfrm>
                <a:off x="937928" y="2780928"/>
                <a:ext cx="7268144" cy="1112805"/>
              </a:xfrm>
              <a:prstGeom prst="rect">
                <a:avLst/>
              </a:prstGeom>
              <a:blipFill rotWithShape="1">
                <a:blip r:embed="rId3"/>
                <a:stretch>
                  <a:fillRect/>
                </a:stretch>
              </a:blipFill>
            </p:spPr>
            <p:txBody>
              <a:bodyPr/>
              <a:lstStyle/>
              <a:p>
                <a:r>
                  <a:rPr lang="es-CO">
                    <a:noFill/>
                  </a:rPr>
                  <a:t> </a:t>
                </a:r>
              </a:p>
            </p:txBody>
          </p:sp>
        </mc:Fallback>
      </mc:AlternateContent>
      <p:sp>
        <p:nvSpPr>
          <p:cNvPr id="10" name="9 CuadroTexto"/>
          <p:cNvSpPr txBox="1"/>
          <p:nvPr/>
        </p:nvSpPr>
        <p:spPr>
          <a:xfrm>
            <a:off x="179512" y="4059024"/>
            <a:ext cx="5071838" cy="338554"/>
          </a:xfrm>
          <a:prstGeom prst="rect">
            <a:avLst/>
          </a:prstGeom>
          <a:noFill/>
        </p:spPr>
        <p:txBody>
          <a:bodyPr wrap="none" rtlCol="0">
            <a:spAutoFit/>
          </a:bodyPr>
          <a:lstStyle/>
          <a:p>
            <a:r>
              <a:rPr lang="es-ES" sz="1600" smtClean="0"/>
              <a:t>Si se trabaja con un modelo de dos compartimentos (N=2):</a:t>
            </a:r>
            <a:endParaRPr lang="es-CO" sz="1600"/>
          </a:p>
        </p:txBody>
      </p:sp>
      <mc:AlternateContent xmlns:mc="http://schemas.openxmlformats.org/markup-compatibility/2006" xmlns:a14="http://schemas.microsoft.com/office/drawing/2010/main">
        <mc:Choice Requires="a14">
          <p:sp>
            <p:nvSpPr>
              <p:cNvPr id="12" name="11 CuadroTexto"/>
              <p:cNvSpPr txBox="1"/>
              <p:nvPr/>
            </p:nvSpPr>
            <p:spPr>
              <a:xfrm>
                <a:off x="121775" y="4581128"/>
                <a:ext cx="8900450" cy="6744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trlPr>
                            <a:rPr lang="es-CO" sz="1700" i="1" smtClean="0">
                              <a:latin typeface="Cambria Math"/>
                            </a:rPr>
                          </m:ctrlPr>
                        </m:naryPr>
                        <m:sub>
                          <m:r>
                            <m:rPr>
                              <m:brk m:alnAt="23"/>
                            </m:rPr>
                            <a:rPr lang="es-ES" sz="1700" b="0" i="1" smtClean="0">
                              <a:latin typeface="Cambria Math"/>
                            </a:rPr>
                            <m:t>0</m:t>
                          </m:r>
                        </m:sub>
                        <m:sup>
                          <m:r>
                            <a:rPr lang="es-CO" sz="1700" i="1" smtClean="0">
                              <a:latin typeface="Cambria Math"/>
                              <a:ea typeface="Cambria Math"/>
                            </a:rPr>
                            <m:t>∞</m:t>
                          </m:r>
                        </m:sup>
                        <m:e>
                          <m:sSub>
                            <m:sSubPr>
                              <m:ctrlPr>
                                <a:rPr lang="es-CO" sz="1700" i="1">
                                  <a:latin typeface="Cambria Math"/>
                                </a:rPr>
                              </m:ctrlPr>
                            </m:sSubPr>
                            <m:e>
                              <m:r>
                                <a:rPr lang="es-ES" sz="1700" i="1">
                                  <a:latin typeface="Cambria Math"/>
                                </a:rPr>
                                <m:t>𝑥</m:t>
                              </m:r>
                            </m:e>
                            <m:sub>
                              <m:r>
                                <a:rPr lang="es-ES" sz="1700" i="1">
                                  <a:latin typeface="Cambria Math"/>
                                </a:rPr>
                                <m:t>𝐸</m:t>
                              </m:r>
                            </m:sub>
                          </m:sSub>
                          <m:r>
                            <a:rPr lang="es-ES" sz="1700" b="0" i="1" smtClean="0">
                              <a:latin typeface="Cambria Math"/>
                            </a:rPr>
                            <m:t>𝑑𝑡</m:t>
                          </m:r>
                        </m:e>
                      </m:nary>
                      <m:r>
                        <a:rPr lang="es-ES" sz="1700" b="0" i="1" smtClean="0">
                          <a:latin typeface="Cambria Math"/>
                        </a:rPr>
                        <m:t>=</m:t>
                      </m:r>
                      <m:sSub>
                        <m:sSubPr>
                          <m:ctrlPr>
                            <a:rPr lang="es-ES" sz="1700" b="0" i="1" smtClean="0">
                              <a:latin typeface="Cambria Math"/>
                            </a:rPr>
                          </m:ctrlPr>
                        </m:sSubPr>
                        <m:e>
                          <m:r>
                            <a:rPr lang="es-ES" sz="1700" b="0" i="1" smtClean="0">
                              <a:latin typeface="Cambria Math"/>
                            </a:rPr>
                            <m:t>𝑘</m:t>
                          </m:r>
                        </m:e>
                        <m:sub>
                          <m:r>
                            <a:rPr lang="es-ES" sz="1700" b="0" i="1" smtClean="0">
                              <a:latin typeface="Cambria Math"/>
                            </a:rPr>
                            <m:t>1</m:t>
                          </m:r>
                          <m:r>
                            <a:rPr lang="es-ES" sz="1700" b="0" i="1" smtClean="0">
                              <a:latin typeface="Cambria Math"/>
                            </a:rPr>
                            <m:t>𝐸</m:t>
                          </m:r>
                        </m:sub>
                      </m:sSub>
                      <m:sSub>
                        <m:sSubPr>
                          <m:ctrlPr>
                            <a:rPr lang="es-ES" sz="1700" b="0" i="1" smtClean="0">
                              <a:latin typeface="Cambria Math"/>
                            </a:rPr>
                          </m:ctrlPr>
                        </m:sSubPr>
                        <m:e>
                          <m:r>
                            <a:rPr lang="es-ES" sz="1700" b="0" i="1" smtClean="0">
                              <a:latin typeface="Cambria Math"/>
                            </a:rPr>
                            <m:t>𝑥</m:t>
                          </m:r>
                        </m:e>
                        <m:sub>
                          <m:r>
                            <a:rPr lang="es-ES" sz="1700" b="0" i="1" smtClean="0">
                              <a:latin typeface="Cambria Math"/>
                            </a:rPr>
                            <m:t>0</m:t>
                          </m:r>
                        </m:sub>
                      </m:sSub>
                      <m:d>
                        <m:dPr>
                          <m:begChr m:val="["/>
                          <m:endChr m:val="]"/>
                          <m:ctrlPr>
                            <a:rPr lang="es-ES" sz="1700" b="0" i="1" smtClean="0">
                              <a:latin typeface="Cambria Math"/>
                            </a:rPr>
                          </m:ctrlPr>
                        </m:dPr>
                        <m:e>
                          <m:f>
                            <m:fPr>
                              <m:ctrlPr>
                                <a:rPr lang="es-ES" sz="1700" b="0" i="1" smtClean="0">
                                  <a:latin typeface="Cambria Math"/>
                                </a:rPr>
                              </m:ctrlPr>
                            </m:fPr>
                            <m:num>
                              <m:sSub>
                                <m:sSubPr>
                                  <m:ctrlPr>
                                    <a:rPr lang="es-ES" sz="1700" b="0" i="1" smtClean="0">
                                      <a:latin typeface="Cambria Math"/>
                                    </a:rPr>
                                  </m:ctrlPr>
                                </m:sSubPr>
                                <m:e>
                                  <m:r>
                                    <a:rPr lang="es-ES" sz="1700" b="0" i="1" smtClean="0">
                                      <a:latin typeface="Cambria Math"/>
                                    </a:rPr>
                                    <m:t>𝐸</m:t>
                                  </m:r>
                                </m:e>
                                <m:sub>
                                  <m:r>
                                    <a:rPr lang="es-ES" sz="1700" b="0" i="1" smtClean="0">
                                      <a:latin typeface="Cambria Math"/>
                                    </a:rPr>
                                    <m:t>2</m:t>
                                  </m:r>
                                </m:sub>
                              </m:sSub>
                              <m:r>
                                <a:rPr lang="es-ES" sz="1700" b="0" i="1" smtClean="0">
                                  <a:latin typeface="Cambria Math"/>
                                </a:rPr>
                                <m:t>−</m:t>
                              </m:r>
                              <m:sSub>
                                <m:sSubPr>
                                  <m:ctrlPr>
                                    <a:rPr lang="es-ES" sz="1700" b="0" i="1" smtClean="0">
                                      <a:latin typeface="Cambria Math"/>
                                    </a:rPr>
                                  </m:ctrlPr>
                                </m:sSubPr>
                                <m:e>
                                  <m:r>
                                    <a:rPr lang="es-ES" sz="1700" b="0" i="1" smtClean="0">
                                      <a:latin typeface="Cambria Math"/>
                                    </a:rPr>
                                    <m:t>𝑘</m:t>
                                  </m:r>
                                </m:e>
                                <m:sub>
                                  <m:r>
                                    <a:rPr lang="es-ES" sz="1700" b="0" i="1" smtClean="0">
                                      <a:latin typeface="Cambria Math"/>
                                    </a:rPr>
                                    <m:t>𝐸</m:t>
                                  </m:r>
                                  <m:r>
                                    <a:rPr lang="es-ES" sz="1700" b="0" i="1" smtClean="0">
                                      <a:latin typeface="Cambria Math"/>
                                    </a:rPr>
                                    <m:t>0</m:t>
                                  </m:r>
                                </m:sub>
                              </m:sSub>
                            </m:num>
                            <m:den>
                              <m:sSub>
                                <m:sSubPr>
                                  <m:ctrlPr>
                                    <a:rPr lang="es-ES" sz="1700" i="1">
                                      <a:latin typeface="Cambria Math"/>
                                    </a:rPr>
                                  </m:ctrlPr>
                                </m:sSubPr>
                                <m:e>
                                  <m:r>
                                    <a:rPr lang="es-ES" sz="1700" i="1">
                                      <a:latin typeface="Cambria Math"/>
                                    </a:rPr>
                                    <m:t>𝑘</m:t>
                                  </m:r>
                                </m:e>
                                <m:sub>
                                  <m:r>
                                    <a:rPr lang="es-ES" sz="1700" i="1">
                                      <a:latin typeface="Cambria Math"/>
                                    </a:rPr>
                                    <m:t>𝐸</m:t>
                                  </m:r>
                                  <m:r>
                                    <a:rPr lang="es-ES" sz="1700" i="1">
                                      <a:latin typeface="Cambria Math"/>
                                    </a:rPr>
                                    <m:t>0</m:t>
                                  </m:r>
                                </m:sub>
                              </m:sSub>
                              <m:r>
                                <a:rPr lang="es-ES" sz="1700" b="0" i="1" smtClean="0">
                                  <a:latin typeface="Cambria Math"/>
                                </a:rPr>
                                <m:t>(</m:t>
                              </m:r>
                              <m:sSub>
                                <m:sSubPr>
                                  <m:ctrlPr>
                                    <a:rPr lang="es-ES" sz="1700" i="1" smtClean="0">
                                      <a:latin typeface="Cambria Math"/>
                                    </a:rPr>
                                  </m:ctrlPr>
                                </m:sSubPr>
                                <m:e>
                                  <m:r>
                                    <a:rPr lang="es-ES" sz="1700" i="1">
                                      <a:latin typeface="Cambria Math"/>
                                      <a:ea typeface="Cambria Math"/>
                                    </a:rPr>
                                    <m:t>𝜆</m:t>
                                  </m:r>
                                </m:e>
                                <m:sub>
                                  <m:r>
                                    <a:rPr lang="es-ES" sz="1700" b="0" i="1" smtClean="0">
                                      <a:latin typeface="Cambria Math"/>
                                    </a:rPr>
                                    <m:t>1</m:t>
                                  </m:r>
                                </m:sub>
                              </m:sSub>
                              <m:r>
                                <a:rPr lang="es-ES" sz="1700" b="0" i="1" smtClean="0">
                                  <a:latin typeface="Cambria Math"/>
                                </a:rPr>
                                <m:t>−</m:t>
                              </m:r>
                              <m:sSub>
                                <m:sSubPr>
                                  <m:ctrlPr>
                                    <a:rPr lang="es-ES" sz="1700" i="1">
                                      <a:latin typeface="Cambria Math"/>
                                    </a:rPr>
                                  </m:ctrlPr>
                                </m:sSubPr>
                                <m:e>
                                  <m:r>
                                    <a:rPr lang="es-ES" sz="1700" i="1">
                                      <a:latin typeface="Cambria Math"/>
                                    </a:rPr>
                                    <m:t>𝑘</m:t>
                                  </m:r>
                                </m:e>
                                <m:sub>
                                  <m:r>
                                    <a:rPr lang="es-ES" sz="1700" i="1">
                                      <a:latin typeface="Cambria Math"/>
                                    </a:rPr>
                                    <m:t>𝐸</m:t>
                                  </m:r>
                                  <m:r>
                                    <a:rPr lang="es-ES" sz="1700" i="1">
                                      <a:latin typeface="Cambria Math"/>
                                    </a:rPr>
                                    <m:t>0</m:t>
                                  </m:r>
                                </m:sub>
                              </m:sSub>
                              <m:r>
                                <a:rPr lang="es-ES" sz="1700" b="0" i="1" smtClean="0">
                                  <a:latin typeface="Cambria Math"/>
                                </a:rPr>
                                <m:t>)(</m:t>
                              </m:r>
                              <m:sSub>
                                <m:sSubPr>
                                  <m:ctrlPr>
                                    <a:rPr lang="es-ES" sz="1700" i="1">
                                      <a:latin typeface="Cambria Math"/>
                                    </a:rPr>
                                  </m:ctrlPr>
                                </m:sSubPr>
                                <m:e>
                                  <m:r>
                                    <a:rPr lang="es-ES" sz="1700" i="1">
                                      <a:latin typeface="Cambria Math"/>
                                      <a:ea typeface="Cambria Math"/>
                                    </a:rPr>
                                    <m:t>𝜆</m:t>
                                  </m:r>
                                </m:e>
                                <m:sub>
                                  <m:r>
                                    <a:rPr lang="es-ES" sz="1700" b="0" i="1" smtClean="0">
                                      <a:latin typeface="Cambria Math"/>
                                    </a:rPr>
                                    <m:t>2</m:t>
                                  </m:r>
                                </m:sub>
                              </m:sSub>
                              <m:r>
                                <a:rPr lang="es-ES" sz="1700" i="1">
                                  <a:latin typeface="Cambria Math"/>
                                </a:rPr>
                                <m:t>−</m:t>
                              </m:r>
                              <m:sSub>
                                <m:sSubPr>
                                  <m:ctrlPr>
                                    <a:rPr lang="es-ES" sz="1700" i="1">
                                      <a:latin typeface="Cambria Math"/>
                                    </a:rPr>
                                  </m:ctrlPr>
                                </m:sSubPr>
                                <m:e>
                                  <m:r>
                                    <a:rPr lang="es-ES" sz="1700" i="1">
                                      <a:latin typeface="Cambria Math"/>
                                    </a:rPr>
                                    <m:t>𝑘</m:t>
                                  </m:r>
                                </m:e>
                                <m:sub>
                                  <m:r>
                                    <a:rPr lang="es-ES" sz="1700" i="1">
                                      <a:latin typeface="Cambria Math"/>
                                    </a:rPr>
                                    <m:t>𝐸</m:t>
                                  </m:r>
                                  <m:r>
                                    <a:rPr lang="es-ES" sz="1700" i="1">
                                      <a:latin typeface="Cambria Math"/>
                                    </a:rPr>
                                    <m:t>0</m:t>
                                  </m:r>
                                </m:sub>
                              </m:sSub>
                              <m:r>
                                <a:rPr lang="es-ES" sz="1700" b="0" i="1" smtClean="0">
                                  <a:latin typeface="Cambria Math"/>
                                </a:rPr>
                                <m:t>)</m:t>
                              </m:r>
                            </m:den>
                          </m:f>
                          <m:r>
                            <a:rPr lang="es-ES" sz="1700" b="0" i="1" smtClean="0">
                              <a:latin typeface="Cambria Math"/>
                            </a:rPr>
                            <m:t>+</m:t>
                          </m:r>
                          <m:f>
                            <m:fPr>
                              <m:ctrlPr>
                                <a:rPr lang="es-ES" sz="1700" b="0" i="1" smtClean="0">
                                  <a:latin typeface="Cambria Math"/>
                                </a:rPr>
                              </m:ctrlPr>
                            </m:fPr>
                            <m:num>
                              <m:sSub>
                                <m:sSubPr>
                                  <m:ctrlPr>
                                    <a:rPr lang="es-ES" sz="1700" i="1">
                                      <a:latin typeface="Cambria Math"/>
                                    </a:rPr>
                                  </m:ctrlPr>
                                </m:sSubPr>
                                <m:e>
                                  <m:r>
                                    <a:rPr lang="es-ES" sz="1700" i="1">
                                      <a:latin typeface="Cambria Math"/>
                                    </a:rPr>
                                    <m:t>𝐸</m:t>
                                  </m:r>
                                </m:e>
                                <m:sub>
                                  <m:r>
                                    <a:rPr lang="es-ES" sz="1700" i="1">
                                      <a:latin typeface="Cambria Math"/>
                                    </a:rPr>
                                    <m:t>2</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rPr>
                                    <m:t>1</m:t>
                                  </m:r>
                                </m:sub>
                              </m:sSub>
                            </m:num>
                            <m:den>
                              <m:sSub>
                                <m:sSubPr>
                                  <m:ctrlPr>
                                    <a:rPr lang="es-ES" sz="1700" i="1">
                                      <a:latin typeface="Cambria Math"/>
                                    </a:rPr>
                                  </m:ctrlPr>
                                </m:sSubPr>
                                <m:e>
                                  <m:r>
                                    <a:rPr lang="es-ES" sz="1700" i="1">
                                      <a:latin typeface="Cambria Math"/>
                                      <a:ea typeface="Cambria Math"/>
                                    </a:rPr>
                                    <m:t>𝜆</m:t>
                                  </m:r>
                                </m:e>
                                <m:sub>
                                  <m:r>
                                    <a:rPr lang="es-ES" sz="1700" i="1">
                                      <a:latin typeface="Cambria Math"/>
                                    </a:rPr>
                                    <m:t>1</m:t>
                                  </m:r>
                                </m:sub>
                              </m:sSub>
                              <m:r>
                                <a:rPr lang="es-ES" sz="1700" i="1">
                                  <a:latin typeface="Cambria Math"/>
                                </a:rPr>
                                <m:t>(</m:t>
                              </m:r>
                              <m:sSub>
                                <m:sSubPr>
                                  <m:ctrlPr>
                                    <a:rPr lang="es-ES" sz="1700" i="1">
                                      <a:latin typeface="Cambria Math"/>
                                    </a:rPr>
                                  </m:ctrlPr>
                                </m:sSubPr>
                                <m:e>
                                  <m:r>
                                    <a:rPr lang="es-ES" sz="1700" i="1">
                                      <a:latin typeface="Cambria Math"/>
                                    </a:rPr>
                                    <m:t>𝑘</m:t>
                                  </m:r>
                                </m:e>
                                <m:sub>
                                  <m:r>
                                    <a:rPr lang="es-ES" sz="1700" i="1">
                                      <a:latin typeface="Cambria Math"/>
                                    </a:rPr>
                                    <m:t>𝐸</m:t>
                                  </m:r>
                                  <m:r>
                                    <a:rPr lang="es-ES" sz="1700" i="1">
                                      <a:latin typeface="Cambria Math"/>
                                    </a:rPr>
                                    <m:t>0</m:t>
                                  </m:r>
                                </m:sub>
                              </m:sSub>
                              <m:r>
                                <a:rPr lang="es-ES" sz="1700" b="0" i="1" smtClean="0">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rPr>
                                    <m:t>1</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rPr>
                                    <m:t>2</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rPr>
                                    <m:t>1</m:t>
                                  </m:r>
                                </m:sub>
                              </m:sSub>
                              <m:r>
                                <a:rPr lang="es-ES" sz="1700" i="1">
                                  <a:latin typeface="Cambria Math"/>
                                </a:rPr>
                                <m:t>)</m:t>
                              </m:r>
                            </m:den>
                          </m:f>
                          <m:r>
                            <a:rPr lang="es-ES" sz="1700" b="0" i="1" smtClean="0">
                              <a:latin typeface="Cambria Math"/>
                            </a:rPr>
                            <m:t>+</m:t>
                          </m:r>
                          <m:f>
                            <m:fPr>
                              <m:ctrlPr>
                                <a:rPr lang="es-ES" sz="1700" b="0" i="1" smtClean="0">
                                  <a:latin typeface="Cambria Math"/>
                                </a:rPr>
                              </m:ctrlPr>
                            </m:fPr>
                            <m:num>
                              <m:sSub>
                                <m:sSubPr>
                                  <m:ctrlPr>
                                    <a:rPr lang="es-ES" sz="1700" i="1">
                                      <a:latin typeface="Cambria Math"/>
                                    </a:rPr>
                                  </m:ctrlPr>
                                </m:sSubPr>
                                <m:e>
                                  <m:r>
                                    <a:rPr lang="es-ES" sz="1700" i="1">
                                      <a:latin typeface="Cambria Math"/>
                                    </a:rPr>
                                    <m:t>𝐸</m:t>
                                  </m:r>
                                </m:e>
                                <m:sub>
                                  <m:r>
                                    <a:rPr lang="es-ES" sz="1700" i="1">
                                      <a:latin typeface="Cambria Math"/>
                                    </a:rPr>
                                    <m:t>2</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b="0" i="1" smtClean="0">
                                      <a:latin typeface="Cambria Math"/>
                                      <a:ea typeface="Cambria Math"/>
                                    </a:rPr>
                                    <m:t>2</m:t>
                                  </m:r>
                                </m:sub>
                              </m:sSub>
                            </m:num>
                            <m:den>
                              <m:sSub>
                                <m:sSubPr>
                                  <m:ctrlPr>
                                    <a:rPr lang="es-ES" sz="1700" i="1">
                                      <a:latin typeface="Cambria Math"/>
                                    </a:rPr>
                                  </m:ctrlPr>
                                </m:sSubPr>
                                <m:e>
                                  <m:r>
                                    <a:rPr lang="es-ES" sz="1700" i="1">
                                      <a:latin typeface="Cambria Math"/>
                                      <a:ea typeface="Cambria Math"/>
                                    </a:rPr>
                                    <m:t>𝜆</m:t>
                                  </m:r>
                                </m:e>
                                <m:sub>
                                  <m:r>
                                    <a:rPr lang="es-ES" sz="1700" b="0" i="1" smtClean="0">
                                      <a:latin typeface="Cambria Math"/>
                                      <a:ea typeface="Cambria Math"/>
                                    </a:rPr>
                                    <m:t>2</m:t>
                                  </m:r>
                                </m:sub>
                              </m:sSub>
                              <m:r>
                                <a:rPr lang="es-ES" sz="1700" i="1">
                                  <a:latin typeface="Cambria Math"/>
                                </a:rPr>
                                <m:t>(</m:t>
                              </m:r>
                              <m:sSub>
                                <m:sSubPr>
                                  <m:ctrlPr>
                                    <a:rPr lang="es-ES" sz="1700" i="1">
                                      <a:latin typeface="Cambria Math"/>
                                    </a:rPr>
                                  </m:ctrlPr>
                                </m:sSubPr>
                                <m:e>
                                  <m:r>
                                    <a:rPr lang="es-ES" sz="1700" i="1">
                                      <a:latin typeface="Cambria Math"/>
                                    </a:rPr>
                                    <m:t>𝑘</m:t>
                                  </m:r>
                                </m:e>
                                <m:sub>
                                  <m:r>
                                    <a:rPr lang="es-ES" sz="1700" i="1">
                                      <a:latin typeface="Cambria Math"/>
                                    </a:rPr>
                                    <m:t>𝐸</m:t>
                                  </m:r>
                                  <m:r>
                                    <a:rPr lang="es-ES" sz="1700" i="1">
                                      <a:latin typeface="Cambria Math"/>
                                    </a:rPr>
                                    <m:t>0</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b="0" i="1" smtClean="0">
                                      <a:latin typeface="Cambria Math"/>
                                    </a:rPr>
                                    <m:t>2</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b="0" i="1" smtClean="0">
                                      <a:latin typeface="Cambria Math"/>
                                    </a:rPr>
                                    <m:t>1</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b="0" i="1" smtClean="0">
                                      <a:latin typeface="Cambria Math"/>
                                    </a:rPr>
                                    <m:t>2</m:t>
                                  </m:r>
                                </m:sub>
                              </m:sSub>
                              <m:r>
                                <a:rPr lang="es-ES" sz="1700" i="1">
                                  <a:latin typeface="Cambria Math"/>
                                </a:rPr>
                                <m:t>)</m:t>
                              </m:r>
                            </m:den>
                          </m:f>
                        </m:e>
                      </m:d>
                    </m:oMath>
                  </m:oMathPara>
                </a14:m>
                <a:endParaRPr lang="es-CO" sz="1700"/>
              </a:p>
            </p:txBody>
          </p:sp>
        </mc:Choice>
        <mc:Fallback xmlns="">
          <p:sp>
            <p:nvSpPr>
              <p:cNvPr id="12" name="11 CuadroTexto"/>
              <p:cNvSpPr txBox="1">
                <a:spLocks noRot="1" noChangeAspect="1" noMove="1" noResize="1" noEditPoints="1" noAdjustHandles="1" noChangeArrowheads="1" noChangeShapeType="1" noTextEdit="1"/>
              </p:cNvSpPr>
              <p:nvPr/>
            </p:nvSpPr>
            <p:spPr>
              <a:xfrm>
                <a:off x="121775" y="4581128"/>
                <a:ext cx="8900450" cy="674480"/>
              </a:xfrm>
              <a:prstGeom prst="rect">
                <a:avLst/>
              </a:prstGeom>
              <a:blipFill rotWithShape="1">
                <a:blip r:embed="rId4"/>
                <a:stretch>
                  <a:fillRect/>
                </a:stretch>
              </a:blipFill>
            </p:spPr>
            <p:txBody>
              <a:bodyPr/>
              <a:lstStyle/>
              <a:p>
                <a:r>
                  <a:rPr lang="es-CO">
                    <a:noFill/>
                  </a:rPr>
                  <a:t> </a:t>
                </a:r>
              </a:p>
            </p:txBody>
          </p:sp>
        </mc:Fallback>
      </mc:AlternateContent>
      <p:sp>
        <p:nvSpPr>
          <p:cNvPr id="11" name="10 CuadroTexto"/>
          <p:cNvSpPr txBox="1"/>
          <p:nvPr/>
        </p:nvSpPr>
        <p:spPr>
          <a:xfrm>
            <a:off x="179512" y="5589240"/>
            <a:ext cx="8842713" cy="584775"/>
          </a:xfrm>
          <a:prstGeom prst="rect">
            <a:avLst/>
          </a:prstGeom>
          <a:noFill/>
        </p:spPr>
        <p:txBody>
          <a:bodyPr wrap="square" rtlCol="0">
            <a:spAutoFit/>
          </a:bodyPr>
          <a:lstStyle/>
          <a:p>
            <a:r>
              <a:rPr lang="es-ES" sz="1600" smtClean="0"/>
              <a:t>Si se expande a un denominador común, se expande el numerador resultante, se cancelan los términos comunes y se sustituye k</a:t>
            </a:r>
            <a:r>
              <a:rPr lang="es-ES" sz="1100" smtClean="0"/>
              <a:t>21</a:t>
            </a:r>
            <a:r>
              <a:rPr lang="es-ES" sz="1600" smtClean="0"/>
              <a:t> por E</a:t>
            </a:r>
            <a:r>
              <a:rPr lang="es-ES" sz="1100" smtClean="0"/>
              <a:t>2</a:t>
            </a:r>
            <a:r>
              <a:rPr lang="es-ES" sz="1600" smtClean="0"/>
              <a:t> se produce:</a:t>
            </a:r>
            <a:endParaRPr lang="es-CO" sz="1600"/>
          </a:p>
        </p:txBody>
      </p:sp>
    </p:spTree>
    <p:extLst>
      <p:ext uri="{BB962C8B-B14F-4D97-AF65-F5344CB8AC3E}">
        <p14:creationId xmlns:p14="http://schemas.microsoft.com/office/powerpoint/2010/main" val="1897864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588224" cy="1052736"/>
          </a:xfrm>
        </p:spPr>
        <p:txBody>
          <a:bodyPr>
            <a:normAutofit/>
          </a:bodyPr>
          <a:lstStyle/>
          <a:p>
            <a:r>
              <a:rPr lang="es-ES" sz="2400" b="1">
                <a:solidFill>
                  <a:schemeClr val="bg1"/>
                </a:solidFill>
              </a:rPr>
              <a:t>Tratamiento Proceso Irreversible C.I</a:t>
            </a:r>
            <a:r>
              <a:rPr lang="es-ES" sz="2400" b="1" smtClean="0">
                <a:solidFill>
                  <a:schemeClr val="bg1"/>
                </a:solidFill>
              </a:rPr>
              <a:t>. (3)</a:t>
            </a:r>
            <a:endParaRPr lang="es-CO" sz="2400"/>
          </a:p>
        </p:txBody>
      </p:sp>
      <mc:AlternateContent xmlns:mc="http://schemas.openxmlformats.org/markup-compatibility/2006" xmlns:a14="http://schemas.microsoft.com/office/drawing/2010/main">
        <mc:Choice Requires="a14">
          <p:sp>
            <p:nvSpPr>
              <p:cNvPr id="12" name="11 CuadroTexto"/>
              <p:cNvSpPr txBox="1"/>
              <p:nvPr/>
            </p:nvSpPr>
            <p:spPr>
              <a:xfrm>
                <a:off x="1086748" y="1268760"/>
                <a:ext cx="6970505" cy="7165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s-CO" i="1" smtClean="0">
                              <a:latin typeface="Cambria Math"/>
                            </a:rPr>
                          </m:ctrlPr>
                        </m:naryPr>
                        <m:sub>
                          <m:r>
                            <m:rPr>
                              <m:brk m:alnAt="23"/>
                            </m:rPr>
                            <a:rPr lang="es-ES" b="0" i="1" smtClean="0">
                              <a:latin typeface="Cambria Math"/>
                            </a:rPr>
                            <m:t>0</m:t>
                          </m:r>
                        </m:sub>
                        <m:sup>
                          <m:r>
                            <a:rPr lang="es-CO" i="1" smtClean="0">
                              <a:latin typeface="Cambria Math"/>
                              <a:ea typeface="Cambria Math"/>
                            </a:rPr>
                            <m:t>∞</m:t>
                          </m:r>
                        </m:sup>
                        <m:e>
                          <m:sSub>
                            <m:sSubPr>
                              <m:ctrlPr>
                                <a:rPr lang="es-CO" i="1">
                                  <a:latin typeface="Cambria Math"/>
                                </a:rPr>
                              </m:ctrlPr>
                            </m:sSubPr>
                            <m:e>
                              <m:r>
                                <a:rPr lang="es-ES" i="1">
                                  <a:latin typeface="Cambria Math"/>
                                </a:rPr>
                                <m:t>𝑥</m:t>
                              </m:r>
                            </m:e>
                            <m:sub>
                              <m:r>
                                <a:rPr lang="es-ES" i="1">
                                  <a:latin typeface="Cambria Math"/>
                                </a:rPr>
                                <m:t>𝐸</m:t>
                              </m:r>
                            </m:sub>
                          </m:sSub>
                          <m:r>
                            <a:rPr lang="es-ES" b="0" i="1" smtClean="0">
                              <a:latin typeface="Cambria Math"/>
                            </a:rPr>
                            <m:t>𝑑𝑡</m:t>
                          </m:r>
                        </m:e>
                      </m:nary>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1</m:t>
                          </m:r>
                          <m:r>
                            <a:rPr lang="es-ES" b="0" i="1" smtClean="0">
                              <a:latin typeface="Cambria Math"/>
                            </a:rPr>
                            <m:t>𝐸</m:t>
                          </m:r>
                        </m:sub>
                      </m:sSub>
                      <m:sSub>
                        <m:sSubPr>
                          <m:ctrlPr>
                            <a:rPr lang="es-ES" b="0" i="1" smtClean="0">
                              <a:latin typeface="Cambria Math"/>
                            </a:rPr>
                          </m:ctrlPr>
                        </m:sSubPr>
                        <m:e>
                          <m:r>
                            <a:rPr lang="es-ES" b="0" i="1" smtClean="0">
                              <a:latin typeface="Cambria Math"/>
                            </a:rPr>
                            <m:t>𝑘</m:t>
                          </m:r>
                        </m:e>
                        <m:sub>
                          <m:r>
                            <a:rPr lang="es-ES" b="0" i="1" smtClean="0">
                              <a:latin typeface="Cambria Math"/>
                            </a:rPr>
                            <m:t>21</m:t>
                          </m:r>
                        </m:sub>
                      </m:sSub>
                      <m:sSub>
                        <m:sSubPr>
                          <m:ctrlPr>
                            <a:rPr lang="es-ES" b="0" i="1" smtClean="0">
                              <a:latin typeface="Cambria Math"/>
                            </a:rPr>
                          </m:ctrlPr>
                        </m:sSubPr>
                        <m:e>
                          <m:r>
                            <a:rPr lang="es-ES" b="0" i="1" smtClean="0">
                              <a:latin typeface="Cambria Math"/>
                            </a:rPr>
                            <m:t>𝑥</m:t>
                          </m:r>
                        </m:e>
                        <m:sub>
                          <m:r>
                            <a:rPr lang="es-ES" b="0" i="1" smtClean="0">
                              <a:latin typeface="Cambria Math"/>
                            </a:rPr>
                            <m:t>0</m:t>
                          </m:r>
                        </m:sub>
                      </m:sSub>
                      <m:f>
                        <m:fPr>
                          <m:ctrlPr>
                            <a:rPr lang="es-ES" b="0" i="1" smtClean="0">
                              <a:latin typeface="Cambria Math"/>
                            </a:rPr>
                          </m:ctrlPr>
                        </m:fPr>
                        <m:num>
                          <m:sSubSup>
                            <m:sSubSupPr>
                              <m:ctrlPr>
                                <a:rPr lang="es-ES" b="0" i="1" smtClean="0">
                                  <a:latin typeface="Cambria Math"/>
                                </a:rPr>
                              </m:ctrlPr>
                            </m:sSubSupPr>
                            <m:e>
                              <m:r>
                                <a:rPr lang="es-ES" b="0" i="1" smtClean="0">
                                  <a:latin typeface="Cambria Math"/>
                                  <a:ea typeface="Cambria Math"/>
                                </a:rPr>
                                <m:t>𝜆</m:t>
                              </m:r>
                            </m:e>
                            <m:sub>
                              <m:r>
                                <a:rPr lang="es-ES" b="0" i="1" smtClean="0">
                                  <a:latin typeface="Cambria Math"/>
                                </a:rPr>
                                <m:t>1</m:t>
                              </m:r>
                            </m:sub>
                            <m:sup>
                              <m:r>
                                <a:rPr lang="es-ES" b="0" i="1" smtClean="0">
                                  <a:latin typeface="Cambria Math"/>
                                </a:rPr>
                                <m:t>2</m:t>
                              </m:r>
                            </m:sup>
                          </m:sSubSup>
                          <m:sSub>
                            <m:sSubPr>
                              <m:ctrlPr>
                                <a:rPr lang="es-ES" b="0" i="1" smtClean="0">
                                  <a:latin typeface="Cambria Math"/>
                                </a:rPr>
                              </m:ctrlPr>
                            </m:sSubPr>
                            <m:e>
                              <m:r>
                                <a:rPr lang="es-ES" b="0" i="1" smtClean="0">
                                  <a:latin typeface="Cambria Math"/>
                                  <a:ea typeface="Cambria Math"/>
                                </a:rPr>
                                <m:t>𝜆</m:t>
                              </m:r>
                            </m:e>
                            <m:sub>
                              <m:r>
                                <a:rPr lang="es-ES" b="0" i="1" smtClean="0">
                                  <a:latin typeface="Cambria Math"/>
                                </a:rPr>
                                <m:t>2</m:t>
                              </m:r>
                            </m:sub>
                          </m:sSub>
                          <m:r>
                            <a:rPr lang="es-ES" b="0" i="1" smtClean="0">
                              <a:latin typeface="Cambria Math"/>
                            </a:rPr>
                            <m:t>−</m:t>
                          </m:r>
                          <m:sSubSup>
                            <m:sSubSupPr>
                              <m:ctrlPr>
                                <a:rPr lang="es-ES" i="1">
                                  <a:latin typeface="Cambria Math"/>
                                </a:rPr>
                              </m:ctrlPr>
                            </m:sSubSupPr>
                            <m:e>
                              <m:sSub>
                                <m:sSubPr>
                                  <m:ctrlPr>
                                    <a:rPr lang="es-ES" i="1">
                                      <a:latin typeface="Cambria Math"/>
                                    </a:rPr>
                                  </m:ctrlPr>
                                </m:sSubPr>
                                <m:e>
                                  <m:r>
                                    <a:rPr lang="es-ES" i="1">
                                      <a:latin typeface="Cambria Math"/>
                                      <a:ea typeface="Cambria Math"/>
                                    </a:rPr>
                                    <m:t>𝜆</m:t>
                                  </m:r>
                                </m:e>
                                <m:sub>
                                  <m:r>
                                    <a:rPr lang="es-ES" b="0" i="1" smtClean="0">
                                      <a:latin typeface="Cambria Math"/>
                                    </a:rPr>
                                    <m:t>1</m:t>
                                  </m:r>
                                </m:sub>
                              </m:sSub>
                              <m:r>
                                <a:rPr lang="es-ES" i="1">
                                  <a:latin typeface="Cambria Math"/>
                                  <a:ea typeface="Cambria Math"/>
                                </a:rPr>
                                <m:t>𝜆</m:t>
                              </m:r>
                            </m:e>
                            <m:sub>
                              <m:r>
                                <a:rPr lang="es-ES" b="0" i="1" smtClean="0">
                                  <a:latin typeface="Cambria Math"/>
                                  <a:ea typeface="Cambria Math"/>
                                </a:rPr>
                                <m:t>2</m:t>
                              </m:r>
                            </m:sub>
                            <m:sup>
                              <m:r>
                                <a:rPr lang="es-ES" i="1">
                                  <a:latin typeface="Cambria Math"/>
                                </a:rPr>
                                <m:t>2</m:t>
                              </m:r>
                            </m:sup>
                          </m:sSubSup>
                          <m:r>
                            <a:rPr lang="es-ES" b="0" i="1" smtClean="0">
                              <a:latin typeface="Cambria Math"/>
                            </a:rPr>
                            <m:t>+</m:t>
                          </m:r>
                          <m:sSubSup>
                            <m:sSubSupPr>
                              <m:ctrlPr>
                                <a:rPr lang="es-ES" i="1">
                                  <a:latin typeface="Cambria Math"/>
                                </a:rPr>
                              </m:ctrlPr>
                            </m:sSubSupPr>
                            <m:e>
                              <m:r>
                                <a:rPr lang="es-ES" i="1">
                                  <a:latin typeface="Cambria Math"/>
                                  <a:ea typeface="Cambria Math"/>
                                </a:rPr>
                                <m:t>𝜆</m:t>
                              </m:r>
                            </m:e>
                            <m:sub>
                              <m:r>
                                <a:rPr lang="es-ES" i="1">
                                  <a:latin typeface="Cambria Math"/>
                                  <a:ea typeface="Cambria Math"/>
                                </a:rPr>
                                <m:t>2</m:t>
                              </m:r>
                            </m:sub>
                            <m:sup>
                              <m:r>
                                <a:rPr lang="es-ES" i="1">
                                  <a:latin typeface="Cambria Math"/>
                                </a:rPr>
                                <m:t>2</m:t>
                              </m:r>
                            </m:sup>
                          </m:sSubSup>
                          <m:sSub>
                            <m:sSubPr>
                              <m:ctrlPr>
                                <a:rPr lang="es-ES"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sSub>
                            <m:sSubPr>
                              <m:ctrlPr>
                                <a:rPr lang="es-ES" b="0" i="1" smtClean="0">
                                  <a:latin typeface="Cambria Math"/>
                                </a:rPr>
                              </m:ctrlPr>
                            </m:sSubPr>
                            <m:e>
                              <m:r>
                                <a:rPr lang="es-ES" b="0" i="1" smtClean="0">
                                  <a:latin typeface="Cambria Math"/>
                                  <a:ea typeface="Cambria Math"/>
                                </a:rPr>
                                <m:t>𝜆</m:t>
                              </m:r>
                            </m:e>
                            <m:sub>
                              <m:r>
                                <a:rPr lang="es-ES" b="0" i="1" smtClean="0">
                                  <a:latin typeface="Cambria Math"/>
                                </a:rPr>
                                <m:t>2</m:t>
                              </m:r>
                            </m:sub>
                          </m:sSub>
                          <m:sSubSup>
                            <m:sSubSupPr>
                              <m:ctrlPr>
                                <a:rPr lang="es-ES" b="0" i="1" smtClean="0">
                                  <a:latin typeface="Cambria Math"/>
                                </a:rPr>
                              </m:ctrlPr>
                            </m:sSubSupPr>
                            <m:e>
                              <m:r>
                                <a:rPr lang="es-ES" b="0" i="1" smtClean="0">
                                  <a:latin typeface="Cambria Math"/>
                                </a:rPr>
                                <m:t>𝑘</m:t>
                              </m:r>
                            </m:e>
                            <m:sub>
                              <m:r>
                                <a:rPr lang="es-ES" b="0" i="1" smtClean="0">
                                  <a:latin typeface="Cambria Math"/>
                                </a:rPr>
                                <m:t>𝐸</m:t>
                              </m:r>
                              <m:r>
                                <a:rPr lang="es-ES" b="0" i="1" smtClean="0">
                                  <a:latin typeface="Cambria Math"/>
                                </a:rPr>
                                <m:t>0</m:t>
                              </m:r>
                            </m:sub>
                            <m:sup>
                              <m:r>
                                <a:rPr lang="es-ES" b="0" i="1" smtClean="0">
                                  <a:latin typeface="Cambria Math"/>
                                </a:rPr>
                                <m:t>2</m:t>
                              </m:r>
                            </m:sup>
                          </m:sSubSup>
                          <m:r>
                            <a:rPr lang="es-ES" b="0" i="1" smtClean="0">
                              <a:latin typeface="Cambria Math"/>
                            </a:rPr>
                            <m:t>−</m:t>
                          </m:r>
                          <m:sSubSup>
                            <m:sSubSupPr>
                              <m:ctrlPr>
                                <a:rPr lang="es-ES" i="1">
                                  <a:latin typeface="Cambria Math"/>
                                </a:rPr>
                              </m:ctrlPr>
                            </m:sSubSupPr>
                            <m:e>
                              <m:r>
                                <a:rPr lang="es-ES" i="1">
                                  <a:latin typeface="Cambria Math"/>
                                  <a:ea typeface="Cambria Math"/>
                                </a:rPr>
                                <m:t>𝜆</m:t>
                              </m:r>
                            </m:e>
                            <m:sub>
                              <m:r>
                                <a:rPr lang="es-ES" b="0" i="1" smtClean="0">
                                  <a:latin typeface="Cambria Math"/>
                                  <a:ea typeface="Cambria Math"/>
                                </a:rPr>
                                <m:t>1</m:t>
                              </m:r>
                            </m:sub>
                            <m:sup>
                              <m:r>
                                <a:rPr lang="es-ES" i="1">
                                  <a:latin typeface="Cambria Math"/>
                                </a:rPr>
                                <m:t>2</m:t>
                              </m:r>
                            </m:sup>
                          </m:sSubSup>
                          <m:sSub>
                            <m:sSubPr>
                              <m:ctrlPr>
                                <a:rPr lang="es-ES" i="1">
                                  <a:latin typeface="Cambria Math"/>
                                </a:rPr>
                              </m:ctrlPr>
                            </m:sSubPr>
                            <m:e>
                              <m:r>
                                <a:rPr lang="es-ES" i="1">
                                  <a:latin typeface="Cambria Math"/>
                                </a:rPr>
                                <m:t>𝑘</m:t>
                              </m:r>
                            </m:e>
                            <m:sub>
                              <m:r>
                                <a:rPr lang="es-ES" i="1">
                                  <a:latin typeface="Cambria Math"/>
                                </a:rPr>
                                <m:t>𝐸</m:t>
                              </m:r>
                              <m:r>
                                <a:rPr lang="es-ES" i="1">
                                  <a:latin typeface="Cambria Math"/>
                                </a:rPr>
                                <m:t>0</m:t>
                              </m:r>
                            </m:sub>
                          </m:sSub>
                          <m:r>
                            <a:rPr lang="es-ES" b="0" i="1" smtClean="0">
                              <a:latin typeface="Cambria Math"/>
                            </a:rPr>
                            <m:t>+</m:t>
                          </m:r>
                          <m:sSub>
                            <m:sSubPr>
                              <m:ctrlPr>
                                <a:rPr lang="es-ES" i="1">
                                  <a:latin typeface="Cambria Math"/>
                                </a:rPr>
                              </m:ctrlPr>
                            </m:sSubPr>
                            <m:e>
                              <m:r>
                                <a:rPr lang="es-ES" i="1">
                                  <a:latin typeface="Cambria Math"/>
                                  <a:ea typeface="Cambria Math"/>
                                </a:rPr>
                                <m:t>𝜆</m:t>
                              </m:r>
                            </m:e>
                            <m:sub>
                              <m:r>
                                <a:rPr lang="es-ES" b="0" i="1" smtClean="0">
                                  <a:latin typeface="Cambria Math"/>
                                  <a:ea typeface="Cambria Math"/>
                                </a:rPr>
                                <m:t>1</m:t>
                              </m:r>
                            </m:sub>
                          </m:sSub>
                          <m:sSubSup>
                            <m:sSubSupPr>
                              <m:ctrlPr>
                                <a:rPr lang="es-ES" i="1">
                                  <a:latin typeface="Cambria Math"/>
                                </a:rPr>
                              </m:ctrlPr>
                            </m:sSubSupPr>
                            <m:e>
                              <m:r>
                                <a:rPr lang="es-ES" i="1">
                                  <a:latin typeface="Cambria Math"/>
                                </a:rPr>
                                <m:t>𝑘</m:t>
                              </m:r>
                            </m:e>
                            <m:sub>
                              <m:r>
                                <a:rPr lang="es-ES" i="1">
                                  <a:latin typeface="Cambria Math"/>
                                </a:rPr>
                                <m:t>𝐸</m:t>
                              </m:r>
                              <m:r>
                                <a:rPr lang="es-ES" i="1">
                                  <a:latin typeface="Cambria Math"/>
                                </a:rPr>
                                <m:t>0</m:t>
                              </m:r>
                            </m:sub>
                            <m:sup>
                              <m:r>
                                <a:rPr lang="es-ES" i="1">
                                  <a:latin typeface="Cambria Math"/>
                                </a:rPr>
                                <m:t>2</m:t>
                              </m:r>
                            </m:sup>
                          </m:sSubSup>
                        </m:num>
                        <m:den>
                          <m:sSub>
                            <m:sSubPr>
                              <m:ctrlPr>
                                <a:rPr lang="es-ES" b="0" i="1" smtClean="0">
                                  <a:latin typeface="Cambria Math"/>
                                </a:rPr>
                              </m:ctrlPr>
                            </m:sSubPr>
                            <m:e>
                              <m:r>
                                <a:rPr lang="es-ES" b="0" i="1" smtClean="0">
                                  <a:latin typeface="Cambria Math"/>
                                  <a:ea typeface="Cambria Math"/>
                                </a:rPr>
                                <m:t>𝜆</m:t>
                              </m:r>
                            </m:e>
                            <m:sub>
                              <m:r>
                                <a:rPr lang="es-ES" b="0" i="1" smtClean="0">
                                  <a:latin typeface="Cambria Math"/>
                                </a:rPr>
                                <m:t>1</m:t>
                              </m:r>
                            </m:sub>
                          </m:sSub>
                          <m:sSub>
                            <m:sSubPr>
                              <m:ctrlPr>
                                <a:rPr lang="es-ES" i="1">
                                  <a:latin typeface="Cambria Math"/>
                                </a:rPr>
                              </m:ctrlPr>
                            </m:sSubPr>
                            <m:e>
                              <m:r>
                                <a:rPr lang="es-ES" i="1">
                                  <a:latin typeface="Cambria Math"/>
                                  <a:ea typeface="Cambria Math"/>
                                </a:rPr>
                                <m:t>𝜆</m:t>
                              </m:r>
                            </m:e>
                            <m:sub>
                              <m:r>
                                <a:rPr lang="es-ES" b="0" i="1" smtClean="0">
                                  <a:latin typeface="Cambria Math"/>
                                  <a:ea typeface="Cambria Math"/>
                                </a:rPr>
                                <m:t>2</m:t>
                              </m:r>
                            </m:sub>
                          </m:sSub>
                          <m:sSub>
                            <m:sSubPr>
                              <m:ctrlPr>
                                <a:rPr lang="es-ES"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rPr>
                                <m:t>1</m:t>
                              </m:r>
                            </m:sub>
                          </m:sSub>
                          <m:r>
                            <a:rPr lang="es-ES" b="0" i="1" smtClean="0">
                              <a:latin typeface="Cambria Math"/>
                            </a:rPr>
                            <m:t>−</m:t>
                          </m:r>
                          <m:sSub>
                            <m:sSubPr>
                              <m:ctrlPr>
                                <a:rPr lang="es-ES" i="1">
                                  <a:latin typeface="Cambria Math"/>
                                </a:rPr>
                              </m:ctrlPr>
                            </m:sSubPr>
                            <m:e>
                              <m:r>
                                <a:rPr lang="es-ES" i="1">
                                  <a:latin typeface="Cambria Math"/>
                                  <a:ea typeface="Cambria Math"/>
                                </a:rPr>
                                <m:t>𝜆</m:t>
                              </m:r>
                            </m:e>
                            <m:sub>
                              <m:r>
                                <a:rPr lang="es-ES" b="0" i="1" smtClean="0">
                                  <a:latin typeface="Cambria Math"/>
                                  <a:ea typeface="Cambria Math"/>
                                </a:rPr>
                                <m:t>2</m:t>
                              </m:r>
                            </m:sub>
                          </m:sSub>
                          <m:r>
                            <a:rPr lang="es-ES" b="0" i="1" smtClean="0">
                              <a:latin typeface="Cambria Math"/>
                            </a:rPr>
                            <m:t>)(</m:t>
                          </m:r>
                          <m:sSub>
                            <m:sSubPr>
                              <m:ctrlPr>
                                <a:rPr lang="es-ES" i="1">
                                  <a:latin typeface="Cambria Math"/>
                                </a:rPr>
                              </m:ctrlPr>
                            </m:sSubPr>
                            <m:e>
                              <m:r>
                                <a:rPr lang="es-ES" i="1">
                                  <a:latin typeface="Cambria Math"/>
                                </a:rPr>
                                <m:t>𝑘</m:t>
                              </m:r>
                            </m:e>
                            <m:sub>
                              <m:r>
                                <a:rPr lang="es-ES" i="1">
                                  <a:latin typeface="Cambria Math"/>
                                </a:rPr>
                                <m:t>𝐸</m:t>
                              </m:r>
                              <m:r>
                                <a:rPr lang="es-ES" i="1">
                                  <a:latin typeface="Cambria Math"/>
                                </a:rPr>
                                <m:t>0</m:t>
                              </m:r>
                            </m:sub>
                          </m:sSub>
                          <m:r>
                            <a:rPr lang="es-ES" b="0" i="1" smtClean="0">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rPr>
                                <m:t>1</m:t>
                              </m:r>
                            </m:sub>
                          </m:sSub>
                          <m:r>
                            <a:rPr lang="es-ES" b="0" i="1" smtClean="0">
                              <a:latin typeface="Cambria Math"/>
                            </a:rPr>
                            <m:t>)(</m:t>
                          </m:r>
                          <m:sSub>
                            <m:sSubPr>
                              <m:ctrlPr>
                                <a:rPr lang="es-ES" i="1">
                                  <a:latin typeface="Cambria Math"/>
                                </a:rPr>
                              </m:ctrlPr>
                            </m:sSubPr>
                            <m:e>
                              <m:r>
                                <a:rPr lang="es-ES" i="1">
                                  <a:latin typeface="Cambria Math"/>
                                </a:rPr>
                                <m:t>𝑘</m:t>
                              </m:r>
                            </m:e>
                            <m:sub>
                              <m:r>
                                <a:rPr lang="es-ES" i="1">
                                  <a:latin typeface="Cambria Math"/>
                                </a:rPr>
                                <m:t>𝐸</m:t>
                              </m:r>
                              <m:r>
                                <a:rPr lang="es-ES" i="1">
                                  <a:latin typeface="Cambria Math"/>
                                </a:rPr>
                                <m:t>0</m:t>
                              </m:r>
                            </m:sub>
                          </m:sSub>
                          <m:r>
                            <a:rPr lang="es-ES" b="0" i="1" smtClean="0">
                              <a:latin typeface="Cambria Math"/>
                            </a:rPr>
                            <m:t>−</m:t>
                          </m:r>
                          <m:sSub>
                            <m:sSubPr>
                              <m:ctrlPr>
                                <a:rPr lang="es-ES" i="1" smtClean="0">
                                  <a:latin typeface="Cambria Math"/>
                                </a:rPr>
                              </m:ctrlPr>
                            </m:sSubPr>
                            <m:e>
                              <m:r>
                                <a:rPr lang="es-ES" i="1">
                                  <a:latin typeface="Cambria Math"/>
                                  <a:ea typeface="Cambria Math"/>
                                </a:rPr>
                                <m:t>𝜆</m:t>
                              </m:r>
                            </m:e>
                            <m:sub>
                              <m:r>
                                <a:rPr lang="es-ES" b="0" i="1" smtClean="0">
                                  <a:latin typeface="Cambria Math"/>
                                  <a:ea typeface="Cambria Math"/>
                                </a:rPr>
                                <m:t>2</m:t>
                              </m:r>
                            </m:sub>
                          </m:sSub>
                          <m:r>
                            <a:rPr lang="es-ES" b="0" i="1" smtClean="0">
                              <a:latin typeface="Cambria Math"/>
                            </a:rPr>
                            <m:t>)</m:t>
                          </m:r>
                        </m:den>
                      </m:f>
                    </m:oMath>
                  </m:oMathPara>
                </a14:m>
                <a:endParaRPr lang="es-CO"/>
              </a:p>
            </p:txBody>
          </p:sp>
        </mc:Choice>
        <mc:Fallback xmlns="">
          <p:sp>
            <p:nvSpPr>
              <p:cNvPr id="12" name="11 CuadroTexto"/>
              <p:cNvSpPr txBox="1">
                <a:spLocks noRot="1" noChangeAspect="1" noMove="1" noResize="1" noEditPoints="1" noAdjustHandles="1" noChangeArrowheads="1" noChangeShapeType="1" noTextEdit="1"/>
              </p:cNvSpPr>
              <p:nvPr/>
            </p:nvSpPr>
            <p:spPr>
              <a:xfrm>
                <a:off x="1086748" y="1268760"/>
                <a:ext cx="6970505" cy="716543"/>
              </a:xfrm>
              <a:prstGeom prst="rect">
                <a:avLst/>
              </a:prstGeom>
              <a:blipFill rotWithShape="1">
                <a:blip r:embed="rId2"/>
                <a:stretch>
                  <a:fillRect/>
                </a:stretch>
              </a:blipFill>
            </p:spPr>
            <p:txBody>
              <a:bodyPr/>
              <a:lstStyle/>
              <a:p>
                <a:r>
                  <a:rPr lang="es-CO">
                    <a:noFill/>
                  </a:rPr>
                  <a:t> </a:t>
                </a:r>
              </a:p>
            </p:txBody>
          </p:sp>
        </mc:Fallback>
      </mc:AlternateContent>
      <p:sp>
        <p:nvSpPr>
          <p:cNvPr id="5" name="4 CuadroTexto"/>
          <p:cNvSpPr txBox="1"/>
          <p:nvPr/>
        </p:nvSpPr>
        <p:spPr>
          <a:xfrm>
            <a:off x="179512" y="2204864"/>
            <a:ext cx="4477957" cy="338554"/>
          </a:xfrm>
          <a:prstGeom prst="rect">
            <a:avLst/>
          </a:prstGeom>
          <a:noFill/>
        </p:spPr>
        <p:txBody>
          <a:bodyPr wrap="none" rtlCol="0">
            <a:spAutoFit/>
          </a:bodyPr>
          <a:lstStyle/>
          <a:p>
            <a:r>
              <a:rPr lang="es-ES" sz="1600" smtClean="0"/>
              <a:t>Si se factoriza el numerador de la siguiente manera:</a:t>
            </a:r>
          </a:p>
        </p:txBody>
      </p:sp>
      <mc:AlternateContent xmlns:mc="http://schemas.openxmlformats.org/markup-compatibility/2006" xmlns:a14="http://schemas.microsoft.com/office/drawing/2010/main">
        <mc:Choice Requires="a14">
          <p:sp>
            <p:nvSpPr>
              <p:cNvPr id="13" name="12 CuadroTexto"/>
              <p:cNvSpPr txBox="1"/>
              <p:nvPr/>
            </p:nvSpPr>
            <p:spPr>
              <a:xfrm>
                <a:off x="161764" y="2543418"/>
                <a:ext cx="8820472" cy="3592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rPr>
                            <m:t>1</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ea typeface="Cambria Math"/>
                            </a:rPr>
                            <m:t>2</m:t>
                          </m:r>
                        </m:sub>
                      </m:sSub>
                      <m:r>
                        <a:rPr lang="es-ES" sz="1700" i="1">
                          <a:latin typeface="Cambria Math"/>
                        </a:rPr>
                        <m:t>)(</m:t>
                      </m:r>
                      <m:sSub>
                        <m:sSubPr>
                          <m:ctrlPr>
                            <a:rPr lang="es-ES" sz="1700" i="1">
                              <a:latin typeface="Cambria Math"/>
                            </a:rPr>
                          </m:ctrlPr>
                        </m:sSubPr>
                        <m:e>
                          <m:r>
                            <a:rPr lang="es-ES" sz="1700" i="1">
                              <a:latin typeface="Cambria Math"/>
                            </a:rPr>
                            <m:t>𝑘</m:t>
                          </m:r>
                        </m:e>
                        <m:sub>
                          <m:r>
                            <a:rPr lang="es-ES" sz="1700" i="1">
                              <a:latin typeface="Cambria Math"/>
                            </a:rPr>
                            <m:t>𝐸</m:t>
                          </m:r>
                          <m:r>
                            <a:rPr lang="es-ES" sz="1700" i="1">
                              <a:latin typeface="Cambria Math"/>
                            </a:rPr>
                            <m:t>0</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rPr>
                            <m:t>1</m:t>
                          </m:r>
                        </m:sub>
                      </m:sSub>
                      <m:r>
                        <a:rPr lang="es-ES" sz="1700" i="1">
                          <a:latin typeface="Cambria Math"/>
                        </a:rPr>
                        <m:t>)(</m:t>
                      </m:r>
                      <m:sSub>
                        <m:sSubPr>
                          <m:ctrlPr>
                            <a:rPr lang="es-ES" sz="1700" i="1">
                              <a:latin typeface="Cambria Math"/>
                            </a:rPr>
                          </m:ctrlPr>
                        </m:sSubPr>
                        <m:e>
                          <m:r>
                            <a:rPr lang="es-ES" sz="1700" i="1">
                              <a:latin typeface="Cambria Math"/>
                            </a:rPr>
                            <m:t>𝑘</m:t>
                          </m:r>
                        </m:e>
                        <m:sub>
                          <m:r>
                            <a:rPr lang="es-ES" sz="1700" i="1">
                              <a:latin typeface="Cambria Math"/>
                            </a:rPr>
                            <m:t>𝐸</m:t>
                          </m:r>
                          <m:r>
                            <a:rPr lang="es-ES" sz="1700" i="1">
                              <a:latin typeface="Cambria Math"/>
                            </a:rPr>
                            <m:t>0</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ea typeface="Cambria Math"/>
                            </a:rPr>
                            <m:t>2</m:t>
                          </m:r>
                        </m:sub>
                      </m:sSub>
                      <m:r>
                        <a:rPr lang="es-ES" sz="1700" i="1">
                          <a:latin typeface="Cambria Math"/>
                        </a:rPr>
                        <m:t>)</m:t>
                      </m:r>
                      <m:r>
                        <a:rPr lang="es-ES" sz="1700" b="0" i="1" smtClean="0">
                          <a:latin typeface="Cambria Math"/>
                        </a:rPr>
                        <m:t>=</m:t>
                      </m:r>
                      <m:sSubSup>
                        <m:sSubSupPr>
                          <m:ctrlPr>
                            <a:rPr lang="es-ES" sz="1700" i="1">
                              <a:latin typeface="Cambria Math"/>
                            </a:rPr>
                          </m:ctrlPr>
                        </m:sSubSupPr>
                        <m:e>
                          <m:r>
                            <a:rPr lang="es-ES" sz="1700" i="1">
                              <a:latin typeface="Cambria Math"/>
                              <a:ea typeface="Cambria Math"/>
                            </a:rPr>
                            <m:t>𝜆</m:t>
                          </m:r>
                        </m:e>
                        <m:sub>
                          <m:r>
                            <a:rPr lang="es-ES" sz="1700" i="1">
                              <a:latin typeface="Cambria Math"/>
                            </a:rPr>
                            <m:t>1</m:t>
                          </m:r>
                        </m:sub>
                        <m:sup>
                          <m:r>
                            <a:rPr lang="es-ES" sz="1700" i="1">
                              <a:latin typeface="Cambria Math"/>
                            </a:rPr>
                            <m:t>2</m:t>
                          </m:r>
                        </m:sup>
                      </m:sSubSup>
                      <m:sSub>
                        <m:sSubPr>
                          <m:ctrlPr>
                            <a:rPr lang="es-ES" sz="1700" i="1">
                              <a:latin typeface="Cambria Math"/>
                            </a:rPr>
                          </m:ctrlPr>
                        </m:sSubPr>
                        <m:e>
                          <m:r>
                            <a:rPr lang="es-ES" sz="1700" i="1">
                              <a:latin typeface="Cambria Math"/>
                              <a:ea typeface="Cambria Math"/>
                            </a:rPr>
                            <m:t>𝜆</m:t>
                          </m:r>
                        </m:e>
                        <m:sub>
                          <m:r>
                            <a:rPr lang="es-ES" sz="1700" i="1">
                              <a:latin typeface="Cambria Math"/>
                            </a:rPr>
                            <m:t>2</m:t>
                          </m:r>
                        </m:sub>
                      </m:sSub>
                      <m:r>
                        <a:rPr lang="es-ES" sz="1700" i="1">
                          <a:latin typeface="Cambria Math"/>
                        </a:rPr>
                        <m:t>−</m:t>
                      </m:r>
                      <m:sSubSup>
                        <m:sSubSupPr>
                          <m:ctrlPr>
                            <a:rPr lang="es-ES" sz="1700" i="1">
                              <a:latin typeface="Cambria Math"/>
                            </a:rPr>
                          </m:ctrlPr>
                        </m:sSubSupPr>
                        <m:e>
                          <m:sSub>
                            <m:sSubPr>
                              <m:ctrlPr>
                                <a:rPr lang="es-ES" sz="1700" i="1">
                                  <a:latin typeface="Cambria Math"/>
                                </a:rPr>
                              </m:ctrlPr>
                            </m:sSubPr>
                            <m:e>
                              <m:r>
                                <a:rPr lang="es-ES" sz="1700" i="1">
                                  <a:latin typeface="Cambria Math"/>
                                  <a:ea typeface="Cambria Math"/>
                                </a:rPr>
                                <m:t>𝜆</m:t>
                              </m:r>
                            </m:e>
                            <m:sub>
                              <m:r>
                                <a:rPr lang="es-ES" sz="1700" i="1">
                                  <a:latin typeface="Cambria Math"/>
                                </a:rPr>
                                <m:t>1</m:t>
                              </m:r>
                            </m:sub>
                          </m:sSub>
                          <m:r>
                            <a:rPr lang="es-ES" sz="1700" i="1">
                              <a:latin typeface="Cambria Math"/>
                              <a:ea typeface="Cambria Math"/>
                            </a:rPr>
                            <m:t>𝜆</m:t>
                          </m:r>
                        </m:e>
                        <m:sub>
                          <m:r>
                            <a:rPr lang="es-ES" sz="1700" i="1">
                              <a:latin typeface="Cambria Math"/>
                              <a:ea typeface="Cambria Math"/>
                            </a:rPr>
                            <m:t>2</m:t>
                          </m:r>
                        </m:sub>
                        <m:sup>
                          <m:r>
                            <a:rPr lang="es-ES" sz="1700" i="1">
                              <a:latin typeface="Cambria Math"/>
                            </a:rPr>
                            <m:t>2</m:t>
                          </m:r>
                        </m:sup>
                      </m:sSubSup>
                      <m:r>
                        <a:rPr lang="es-ES" sz="1700" i="1">
                          <a:latin typeface="Cambria Math"/>
                        </a:rPr>
                        <m:t>+</m:t>
                      </m:r>
                      <m:sSubSup>
                        <m:sSubSupPr>
                          <m:ctrlPr>
                            <a:rPr lang="es-ES" sz="1700" i="1">
                              <a:latin typeface="Cambria Math"/>
                            </a:rPr>
                          </m:ctrlPr>
                        </m:sSubSupPr>
                        <m:e>
                          <m:r>
                            <a:rPr lang="es-ES" sz="1700" i="1">
                              <a:latin typeface="Cambria Math"/>
                              <a:ea typeface="Cambria Math"/>
                            </a:rPr>
                            <m:t>𝜆</m:t>
                          </m:r>
                        </m:e>
                        <m:sub>
                          <m:r>
                            <a:rPr lang="es-ES" sz="1700" i="1">
                              <a:latin typeface="Cambria Math"/>
                              <a:ea typeface="Cambria Math"/>
                            </a:rPr>
                            <m:t>2</m:t>
                          </m:r>
                        </m:sub>
                        <m:sup>
                          <m:r>
                            <a:rPr lang="es-ES" sz="1700" i="1">
                              <a:latin typeface="Cambria Math"/>
                            </a:rPr>
                            <m:t>2</m:t>
                          </m:r>
                        </m:sup>
                      </m:sSubSup>
                      <m:sSub>
                        <m:sSubPr>
                          <m:ctrlPr>
                            <a:rPr lang="es-ES" sz="1700" i="1">
                              <a:latin typeface="Cambria Math"/>
                            </a:rPr>
                          </m:ctrlPr>
                        </m:sSubPr>
                        <m:e>
                          <m:r>
                            <a:rPr lang="es-ES" sz="1700" i="1">
                              <a:latin typeface="Cambria Math"/>
                            </a:rPr>
                            <m:t>𝑘</m:t>
                          </m:r>
                        </m:e>
                        <m:sub>
                          <m:r>
                            <a:rPr lang="es-ES" sz="1700" i="1">
                              <a:latin typeface="Cambria Math"/>
                            </a:rPr>
                            <m:t>𝐸</m:t>
                          </m:r>
                          <m:r>
                            <a:rPr lang="es-ES" sz="1700" i="1">
                              <a:latin typeface="Cambria Math"/>
                            </a:rPr>
                            <m:t>0</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rPr>
                            <m:t>2</m:t>
                          </m:r>
                        </m:sub>
                      </m:sSub>
                      <m:sSubSup>
                        <m:sSubSupPr>
                          <m:ctrlPr>
                            <a:rPr lang="es-ES" sz="1700" i="1">
                              <a:latin typeface="Cambria Math"/>
                            </a:rPr>
                          </m:ctrlPr>
                        </m:sSubSupPr>
                        <m:e>
                          <m:r>
                            <a:rPr lang="es-ES" sz="1700" i="1">
                              <a:latin typeface="Cambria Math"/>
                            </a:rPr>
                            <m:t>𝑘</m:t>
                          </m:r>
                        </m:e>
                        <m:sub>
                          <m:r>
                            <a:rPr lang="es-ES" sz="1700" i="1">
                              <a:latin typeface="Cambria Math"/>
                            </a:rPr>
                            <m:t>𝐸</m:t>
                          </m:r>
                          <m:r>
                            <a:rPr lang="es-ES" sz="1700" i="1">
                              <a:latin typeface="Cambria Math"/>
                            </a:rPr>
                            <m:t>0</m:t>
                          </m:r>
                        </m:sub>
                        <m:sup>
                          <m:r>
                            <a:rPr lang="es-ES" sz="1700" i="1">
                              <a:latin typeface="Cambria Math"/>
                            </a:rPr>
                            <m:t>2</m:t>
                          </m:r>
                        </m:sup>
                      </m:sSubSup>
                      <m:r>
                        <a:rPr lang="es-ES" sz="1700" i="1">
                          <a:latin typeface="Cambria Math"/>
                        </a:rPr>
                        <m:t>−</m:t>
                      </m:r>
                      <m:sSubSup>
                        <m:sSubSupPr>
                          <m:ctrlPr>
                            <a:rPr lang="es-ES" sz="1700" i="1">
                              <a:latin typeface="Cambria Math"/>
                            </a:rPr>
                          </m:ctrlPr>
                        </m:sSubSupPr>
                        <m:e>
                          <m:r>
                            <a:rPr lang="es-ES" sz="1700" i="1">
                              <a:latin typeface="Cambria Math"/>
                              <a:ea typeface="Cambria Math"/>
                            </a:rPr>
                            <m:t>𝜆</m:t>
                          </m:r>
                        </m:e>
                        <m:sub>
                          <m:r>
                            <a:rPr lang="es-ES" sz="1700" i="1">
                              <a:latin typeface="Cambria Math"/>
                              <a:ea typeface="Cambria Math"/>
                            </a:rPr>
                            <m:t>1</m:t>
                          </m:r>
                        </m:sub>
                        <m:sup>
                          <m:r>
                            <a:rPr lang="es-ES" sz="1700" i="1">
                              <a:latin typeface="Cambria Math"/>
                            </a:rPr>
                            <m:t>2</m:t>
                          </m:r>
                        </m:sup>
                      </m:sSubSup>
                      <m:sSub>
                        <m:sSubPr>
                          <m:ctrlPr>
                            <a:rPr lang="es-ES" sz="1700" i="1">
                              <a:latin typeface="Cambria Math"/>
                            </a:rPr>
                          </m:ctrlPr>
                        </m:sSubPr>
                        <m:e>
                          <m:r>
                            <a:rPr lang="es-ES" sz="1700" i="1">
                              <a:latin typeface="Cambria Math"/>
                            </a:rPr>
                            <m:t>𝑘</m:t>
                          </m:r>
                        </m:e>
                        <m:sub>
                          <m:r>
                            <a:rPr lang="es-ES" sz="1700" i="1">
                              <a:latin typeface="Cambria Math"/>
                            </a:rPr>
                            <m:t>𝐸</m:t>
                          </m:r>
                          <m:r>
                            <a:rPr lang="es-ES" sz="1700" i="1">
                              <a:latin typeface="Cambria Math"/>
                            </a:rPr>
                            <m:t>0</m:t>
                          </m:r>
                        </m:sub>
                      </m:sSub>
                      <m:r>
                        <a:rPr lang="es-ES" sz="1700" i="1">
                          <a:latin typeface="Cambria Math"/>
                        </a:rPr>
                        <m:t>+</m:t>
                      </m:r>
                      <m:sSub>
                        <m:sSubPr>
                          <m:ctrlPr>
                            <a:rPr lang="es-ES" sz="1700" i="1">
                              <a:latin typeface="Cambria Math"/>
                            </a:rPr>
                          </m:ctrlPr>
                        </m:sSubPr>
                        <m:e>
                          <m:r>
                            <a:rPr lang="es-ES" sz="1700" i="1">
                              <a:latin typeface="Cambria Math"/>
                              <a:ea typeface="Cambria Math"/>
                            </a:rPr>
                            <m:t>𝜆</m:t>
                          </m:r>
                        </m:e>
                        <m:sub>
                          <m:r>
                            <a:rPr lang="es-ES" sz="1700" i="1">
                              <a:latin typeface="Cambria Math"/>
                              <a:ea typeface="Cambria Math"/>
                            </a:rPr>
                            <m:t>1</m:t>
                          </m:r>
                        </m:sub>
                      </m:sSub>
                      <m:sSubSup>
                        <m:sSubSupPr>
                          <m:ctrlPr>
                            <a:rPr lang="es-ES" sz="1700" i="1">
                              <a:latin typeface="Cambria Math"/>
                            </a:rPr>
                          </m:ctrlPr>
                        </m:sSubSupPr>
                        <m:e>
                          <m:r>
                            <a:rPr lang="es-ES" sz="1700" i="1">
                              <a:latin typeface="Cambria Math"/>
                            </a:rPr>
                            <m:t>𝑘</m:t>
                          </m:r>
                        </m:e>
                        <m:sub>
                          <m:r>
                            <a:rPr lang="es-ES" sz="1700" i="1">
                              <a:latin typeface="Cambria Math"/>
                            </a:rPr>
                            <m:t>𝐸</m:t>
                          </m:r>
                          <m:r>
                            <a:rPr lang="es-ES" sz="1700" i="1">
                              <a:latin typeface="Cambria Math"/>
                            </a:rPr>
                            <m:t>0</m:t>
                          </m:r>
                        </m:sub>
                        <m:sup>
                          <m:r>
                            <a:rPr lang="es-ES" sz="1700" i="1">
                              <a:latin typeface="Cambria Math"/>
                            </a:rPr>
                            <m:t>2</m:t>
                          </m:r>
                        </m:sup>
                      </m:sSubSup>
                    </m:oMath>
                  </m:oMathPara>
                </a14:m>
                <a:endParaRPr lang="es-CO" sz="1700"/>
              </a:p>
            </p:txBody>
          </p:sp>
        </mc:Choice>
        <mc:Fallback xmlns="">
          <p:sp>
            <p:nvSpPr>
              <p:cNvPr id="13" name="12 CuadroTexto"/>
              <p:cNvSpPr txBox="1">
                <a:spLocks noRot="1" noChangeAspect="1" noMove="1" noResize="1" noEditPoints="1" noAdjustHandles="1" noChangeArrowheads="1" noChangeShapeType="1" noTextEdit="1"/>
              </p:cNvSpPr>
              <p:nvPr/>
            </p:nvSpPr>
            <p:spPr>
              <a:xfrm>
                <a:off x="161764" y="2543418"/>
                <a:ext cx="8820472" cy="359266"/>
              </a:xfrm>
              <a:prstGeom prst="rect">
                <a:avLst/>
              </a:prstGeom>
              <a:blipFill rotWithShape="1">
                <a:blip r:embed="rId3"/>
                <a:stretch>
                  <a:fillRect b="-1186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13 CuadroTexto"/>
              <p:cNvSpPr txBox="1"/>
              <p:nvPr/>
            </p:nvSpPr>
            <p:spPr>
              <a:xfrm>
                <a:off x="1071468" y="2996952"/>
                <a:ext cx="6970505" cy="7165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s-CO" i="1" smtClean="0">
                              <a:latin typeface="Cambria Math"/>
                            </a:rPr>
                          </m:ctrlPr>
                        </m:naryPr>
                        <m:sub>
                          <m:r>
                            <m:rPr>
                              <m:brk m:alnAt="23"/>
                            </m:rPr>
                            <a:rPr lang="es-ES" b="0" i="1" smtClean="0">
                              <a:latin typeface="Cambria Math"/>
                            </a:rPr>
                            <m:t>0</m:t>
                          </m:r>
                        </m:sub>
                        <m:sup>
                          <m:r>
                            <a:rPr lang="es-CO" i="1" smtClean="0">
                              <a:latin typeface="Cambria Math"/>
                              <a:ea typeface="Cambria Math"/>
                            </a:rPr>
                            <m:t>∞</m:t>
                          </m:r>
                        </m:sup>
                        <m:e>
                          <m:sSub>
                            <m:sSubPr>
                              <m:ctrlPr>
                                <a:rPr lang="es-CO" i="1">
                                  <a:latin typeface="Cambria Math"/>
                                </a:rPr>
                              </m:ctrlPr>
                            </m:sSubPr>
                            <m:e>
                              <m:r>
                                <a:rPr lang="es-ES" i="1">
                                  <a:latin typeface="Cambria Math"/>
                                </a:rPr>
                                <m:t>𝑥</m:t>
                              </m:r>
                            </m:e>
                            <m:sub>
                              <m:r>
                                <a:rPr lang="es-ES" i="1">
                                  <a:latin typeface="Cambria Math"/>
                                </a:rPr>
                                <m:t>𝐸</m:t>
                              </m:r>
                            </m:sub>
                          </m:sSub>
                          <m:r>
                            <a:rPr lang="es-ES" b="0" i="1" smtClean="0">
                              <a:latin typeface="Cambria Math"/>
                            </a:rPr>
                            <m:t>𝑑𝑡</m:t>
                          </m:r>
                        </m:e>
                      </m:nary>
                      <m:r>
                        <a:rPr lang="es-ES" b="0" i="1" smtClean="0">
                          <a:latin typeface="Cambria Math"/>
                        </a:rPr>
                        <m:t>=</m:t>
                      </m:r>
                      <m:sSub>
                        <m:sSubPr>
                          <m:ctrlPr>
                            <a:rPr lang="es-ES" b="0" i="1" smtClean="0">
                              <a:latin typeface="Cambria Math"/>
                            </a:rPr>
                          </m:ctrlPr>
                        </m:sSubPr>
                        <m:e>
                          <m:r>
                            <a:rPr lang="es-ES" b="0" i="1" smtClean="0">
                              <a:latin typeface="Cambria Math"/>
                            </a:rPr>
                            <m:t>𝑘</m:t>
                          </m:r>
                        </m:e>
                        <m:sub>
                          <m:r>
                            <a:rPr lang="es-ES" b="0" i="1" smtClean="0">
                              <a:latin typeface="Cambria Math"/>
                            </a:rPr>
                            <m:t>1</m:t>
                          </m:r>
                          <m:r>
                            <a:rPr lang="es-ES" b="0" i="1" smtClean="0">
                              <a:latin typeface="Cambria Math"/>
                            </a:rPr>
                            <m:t>𝐸</m:t>
                          </m:r>
                        </m:sub>
                      </m:sSub>
                      <m:sSub>
                        <m:sSubPr>
                          <m:ctrlPr>
                            <a:rPr lang="es-ES" b="0" i="1" smtClean="0">
                              <a:latin typeface="Cambria Math"/>
                            </a:rPr>
                          </m:ctrlPr>
                        </m:sSubPr>
                        <m:e>
                          <m:r>
                            <a:rPr lang="es-ES" b="0" i="1" smtClean="0">
                              <a:latin typeface="Cambria Math"/>
                            </a:rPr>
                            <m:t>𝑘</m:t>
                          </m:r>
                        </m:e>
                        <m:sub>
                          <m:r>
                            <a:rPr lang="es-ES" b="0" i="1" smtClean="0">
                              <a:latin typeface="Cambria Math"/>
                            </a:rPr>
                            <m:t>21</m:t>
                          </m:r>
                        </m:sub>
                      </m:sSub>
                      <m:sSub>
                        <m:sSubPr>
                          <m:ctrlPr>
                            <a:rPr lang="es-ES" b="0" i="1" smtClean="0">
                              <a:latin typeface="Cambria Math"/>
                            </a:rPr>
                          </m:ctrlPr>
                        </m:sSubPr>
                        <m:e>
                          <m:r>
                            <a:rPr lang="es-ES" b="0" i="1" smtClean="0">
                              <a:latin typeface="Cambria Math"/>
                            </a:rPr>
                            <m:t>𝑥</m:t>
                          </m:r>
                        </m:e>
                        <m:sub>
                          <m:r>
                            <a:rPr lang="es-ES" b="0" i="1" smtClean="0">
                              <a:latin typeface="Cambria Math"/>
                            </a:rPr>
                            <m:t>0</m:t>
                          </m:r>
                        </m:sub>
                      </m:sSub>
                      <m:f>
                        <m:fPr>
                          <m:ctrlPr>
                            <a:rPr lang="es-ES" b="0" i="1" smtClean="0">
                              <a:latin typeface="Cambria Math"/>
                            </a:rPr>
                          </m:ctrlPr>
                        </m:fPr>
                        <m:num>
                          <m:r>
                            <a:rPr lang="es-ES" i="1">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rPr>
                                <m:t>1</m:t>
                              </m:r>
                            </m:sub>
                          </m:sSub>
                          <m:r>
                            <a:rPr lang="es-ES" i="1">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ea typeface="Cambria Math"/>
                                </a:rPr>
                                <m:t>2</m:t>
                              </m:r>
                            </m:sub>
                          </m:sSub>
                          <m:r>
                            <a:rPr lang="es-ES" i="1">
                              <a:latin typeface="Cambria Math"/>
                            </a:rPr>
                            <m:t>)(</m:t>
                          </m:r>
                          <m:sSub>
                            <m:sSubPr>
                              <m:ctrlPr>
                                <a:rPr lang="es-ES" i="1">
                                  <a:latin typeface="Cambria Math"/>
                                </a:rPr>
                              </m:ctrlPr>
                            </m:sSubPr>
                            <m:e>
                              <m:r>
                                <a:rPr lang="es-ES" i="1">
                                  <a:latin typeface="Cambria Math"/>
                                </a:rPr>
                                <m:t>𝑘</m:t>
                              </m:r>
                            </m:e>
                            <m:sub>
                              <m:r>
                                <a:rPr lang="es-ES" i="1">
                                  <a:latin typeface="Cambria Math"/>
                                </a:rPr>
                                <m:t>𝐸</m:t>
                              </m:r>
                              <m:r>
                                <a:rPr lang="es-ES" i="1">
                                  <a:latin typeface="Cambria Math"/>
                                </a:rPr>
                                <m:t>0</m:t>
                              </m:r>
                            </m:sub>
                          </m:sSub>
                          <m:r>
                            <a:rPr lang="es-ES" i="1">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rPr>
                                <m:t>1</m:t>
                              </m:r>
                            </m:sub>
                          </m:sSub>
                          <m:r>
                            <a:rPr lang="es-ES" i="1">
                              <a:latin typeface="Cambria Math"/>
                            </a:rPr>
                            <m:t>)(</m:t>
                          </m:r>
                          <m:sSub>
                            <m:sSubPr>
                              <m:ctrlPr>
                                <a:rPr lang="es-ES" i="1">
                                  <a:latin typeface="Cambria Math"/>
                                </a:rPr>
                              </m:ctrlPr>
                            </m:sSubPr>
                            <m:e>
                              <m:r>
                                <a:rPr lang="es-ES" i="1">
                                  <a:latin typeface="Cambria Math"/>
                                </a:rPr>
                                <m:t>𝑘</m:t>
                              </m:r>
                            </m:e>
                            <m:sub>
                              <m:r>
                                <a:rPr lang="es-ES" i="1">
                                  <a:latin typeface="Cambria Math"/>
                                </a:rPr>
                                <m:t>𝐸</m:t>
                              </m:r>
                              <m:r>
                                <a:rPr lang="es-ES" i="1">
                                  <a:latin typeface="Cambria Math"/>
                                </a:rPr>
                                <m:t>0</m:t>
                              </m:r>
                            </m:sub>
                          </m:sSub>
                          <m:r>
                            <a:rPr lang="es-ES" i="1">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ea typeface="Cambria Math"/>
                                </a:rPr>
                                <m:t>2</m:t>
                              </m:r>
                            </m:sub>
                          </m:sSub>
                          <m:r>
                            <a:rPr lang="es-ES" b="0" i="1" smtClean="0">
                              <a:latin typeface="Cambria Math"/>
                              <a:ea typeface="Cambria Math"/>
                            </a:rPr>
                            <m:t>)</m:t>
                          </m:r>
                        </m:num>
                        <m:den>
                          <m:sSub>
                            <m:sSubPr>
                              <m:ctrlPr>
                                <a:rPr lang="es-ES" b="0" i="1" smtClean="0">
                                  <a:latin typeface="Cambria Math"/>
                                </a:rPr>
                              </m:ctrlPr>
                            </m:sSubPr>
                            <m:e>
                              <m:r>
                                <a:rPr lang="es-ES" b="0" i="1" smtClean="0">
                                  <a:latin typeface="Cambria Math"/>
                                  <a:ea typeface="Cambria Math"/>
                                </a:rPr>
                                <m:t>𝜆</m:t>
                              </m:r>
                            </m:e>
                            <m:sub>
                              <m:r>
                                <a:rPr lang="es-ES" b="0" i="1" smtClean="0">
                                  <a:latin typeface="Cambria Math"/>
                                </a:rPr>
                                <m:t>1</m:t>
                              </m:r>
                            </m:sub>
                          </m:sSub>
                          <m:sSub>
                            <m:sSubPr>
                              <m:ctrlPr>
                                <a:rPr lang="es-ES" i="1">
                                  <a:latin typeface="Cambria Math"/>
                                </a:rPr>
                              </m:ctrlPr>
                            </m:sSubPr>
                            <m:e>
                              <m:r>
                                <a:rPr lang="es-ES" i="1">
                                  <a:latin typeface="Cambria Math"/>
                                  <a:ea typeface="Cambria Math"/>
                                </a:rPr>
                                <m:t>𝜆</m:t>
                              </m:r>
                            </m:e>
                            <m:sub>
                              <m:r>
                                <a:rPr lang="es-ES" b="0" i="1" smtClean="0">
                                  <a:latin typeface="Cambria Math"/>
                                  <a:ea typeface="Cambria Math"/>
                                </a:rPr>
                                <m:t>2</m:t>
                              </m:r>
                            </m:sub>
                          </m:sSub>
                          <m:sSub>
                            <m:sSubPr>
                              <m:ctrlPr>
                                <a:rPr lang="es-ES"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r>
                            <a:rPr lang="es-ES" b="0" i="1" smtClean="0">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rPr>
                                <m:t>1</m:t>
                              </m:r>
                            </m:sub>
                          </m:sSub>
                          <m:r>
                            <a:rPr lang="es-ES" b="0" i="1" smtClean="0">
                              <a:latin typeface="Cambria Math"/>
                            </a:rPr>
                            <m:t>−</m:t>
                          </m:r>
                          <m:sSub>
                            <m:sSubPr>
                              <m:ctrlPr>
                                <a:rPr lang="es-ES" i="1">
                                  <a:latin typeface="Cambria Math"/>
                                </a:rPr>
                              </m:ctrlPr>
                            </m:sSubPr>
                            <m:e>
                              <m:r>
                                <a:rPr lang="es-ES" i="1">
                                  <a:latin typeface="Cambria Math"/>
                                  <a:ea typeface="Cambria Math"/>
                                </a:rPr>
                                <m:t>𝜆</m:t>
                              </m:r>
                            </m:e>
                            <m:sub>
                              <m:r>
                                <a:rPr lang="es-ES" b="0" i="1" smtClean="0">
                                  <a:latin typeface="Cambria Math"/>
                                  <a:ea typeface="Cambria Math"/>
                                </a:rPr>
                                <m:t>2</m:t>
                              </m:r>
                            </m:sub>
                          </m:sSub>
                          <m:r>
                            <a:rPr lang="es-ES" b="0" i="1" smtClean="0">
                              <a:latin typeface="Cambria Math"/>
                            </a:rPr>
                            <m:t>)(</m:t>
                          </m:r>
                          <m:sSub>
                            <m:sSubPr>
                              <m:ctrlPr>
                                <a:rPr lang="es-ES" i="1">
                                  <a:latin typeface="Cambria Math"/>
                                </a:rPr>
                              </m:ctrlPr>
                            </m:sSubPr>
                            <m:e>
                              <m:r>
                                <a:rPr lang="es-ES" i="1">
                                  <a:latin typeface="Cambria Math"/>
                                </a:rPr>
                                <m:t>𝑘</m:t>
                              </m:r>
                            </m:e>
                            <m:sub>
                              <m:r>
                                <a:rPr lang="es-ES" i="1">
                                  <a:latin typeface="Cambria Math"/>
                                </a:rPr>
                                <m:t>𝐸</m:t>
                              </m:r>
                              <m:r>
                                <a:rPr lang="es-ES" i="1">
                                  <a:latin typeface="Cambria Math"/>
                                </a:rPr>
                                <m:t>0</m:t>
                              </m:r>
                            </m:sub>
                          </m:sSub>
                          <m:r>
                            <a:rPr lang="es-ES" b="0" i="1" smtClean="0">
                              <a:latin typeface="Cambria Math"/>
                            </a:rPr>
                            <m:t>−</m:t>
                          </m:r>
                          <m:sSub>
                            <m:sSubPr>
                              <m:ctrlPr>
                                <a:rPr lang="es-ES" i="1">
                                  <a:latin typeface="Cambria Math"/>
                                </a:rPr>
                              </m:ctrlPr>
                            </m:sSubPr>
                            <m:e>
                              <m:r>
                                <a:rPr lang="es-ES" i="1">
                                  <a:latin typeface="Cambria Math"/>
                                  <a:ea typeface="Cambria Math"/>
                                </a:rPr>
                                <m:t>𝜆</m:t>
                              </m:r>
                            </m:e>
                            <m:sub>
                              <m:r>
                                <a:rPr lang="es-ES" i="1">
                                  <a:latin typeface="Cambria Math"/>
                                </a:rPr>
                                <m:t>1</m:t>
                              </m:r>
                            </m:sub>
                          </m:sSub>
                          <m:r>
                            <a:rPr lang="es-ES" b="0" i="1" smtClean="0">
                              <a:latin typeface="Cambria Math"/>
                            </a:rPr>
                            <m:t>)(</m:t>
                          </m:r>
                          <m:sSub>
                            <m:sSubPr>
                              <m:ctrlPr>
                                <a:rPr lang="es-ES" i="1">
                                  <a:latin typeface="Cambria Math"/>
                                </a:rPr>
                              </m:ctrlPr>
                            </m:sSubPr>
                            <m:e>
                              <m:r>
                                <a:rPr lang="es-ES" i="1">
                                  <a:latin typeface="Cambria Math"/>
                                </a:rPr>
                                <m:t>𝑘</m:t>
                              </m:r>
                            </m:e>
                            <m:sub>
                              <m:r>
                                <a:rPr lang="es-ES" i="1">
                                  <a:latin typeface="Cambria Math"/>
                                </a:rPr>
                                <m:t>𝐸</m:t>
                              </m:r>
                              <m:r>
                                <a:rPr lang="es-ES" i="1">
                                  <a:latin typeface="Cambria Math"/>
                                </a:rPr>
                                <m:t>0</m:t>
                              </m:r>
                            </m:sub>
                          </m:sSub>
                          <m:r>
                            <a:rPr lang="es-ES" b="0" i="1" smtClean="0">
                              <a:latin typeface="Cambria Math"/>
                            </a:rPr>
                            <m:t>−</m:t>
                          </m:r>
                          <m:sSub>
                            <m:sSubPr>
                              <m:ctrlPr>
                                <a:rPr lang="es-ES" i="1" smtClean="0">
                                  <a:latin typeface="Cambria Math"/>
                                </a:rPr>
                              </m:ctrlPr>
                            </m:sSubPr>
                            <m:e>
                              <m:r>
                                <a:rPr lang="es-ES" i="1">
                                  <a:latin typeface="Cambria Math"/>
                                  <a:ea typeface="Cambria Math"/>
                                </a:rPr>
                                <m:t>𝜆</m:t>
                              </m:r>
                            </m:e>
                            <m:sub>
                              <m:r>
                                <a:rPr lang="es-ES" b="0" i="1" smtClean="0">
                                  <a:latin typeface="Cambria Math"/>
                                  <a:ea typeface="Cambria Math"/>
                                </a:rPr>
                                <m:t>2</m:t>
                              </m:r>
                            </m:sub>
                          </m:sSub>
                          <m:r>
                            <a:rPr lang="es-ES" b="0" i="1" smtClean="0">
                              <a:latin typeface="Cambria Math"/>
                            </a:rPr>
                            <m:t>)</m:t>
                          </m:r>
                        </m:den>
                      </m:f>
                    </m:oMath>
                  </m:oMathPara>
                </a14:m>
                <a:endParaRPr lang="es-CO"/>
              </a:p>
            </p:txBody>
          </p:sp>
        </mc:Choice>
        <mc:Fallback xmlns="">
          <p:sp>
            <p:nvSpPr>
              <p:cNvPr id="14" name="13 CuadroTexto"/>
              <p:cNvSpPr txBox="1">
                <a:spLocks noRot="1" noChangeAspect="1" noMove="1" noResize="1" noEditPoints="1" noAdjustHandles="1" noChangeArrowheads="1" noChangeShapeType="1" noTextEdit="1"/>
              </p:cNvSpPr>
              <p:nvPr/>
            </p:nvSpPr>
            <p:spPr>
              <a:xfrm>
                <a:off x="1071468" y="2996952"/>
                <a:ext cx="6970505" cy="716543"/>
              </a:xfrm>
              <a:prstGeom prst="rect">
                <a:avLst/>
              </a:prstGeom>
              <a:blipFill rotWithShape="1">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14 CuadroTexto"/>
              <p:cNvSpPr txBox="1"/>
              <p:nvPr/>
            </p:nvSpPr>
            <p:spPr>
              <a:xfrm>
                <a:off x="1086748" y="3865895"/>
                <a:ext cx="6970505" cy="7165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s-CO" i="1" smtClean="0">
                              <a:latin typeface="Cambria Math"/>
                            </a:rPr>
                          </m:ctrlPr>
                        </m:naryPr>
                        <m:sub>
                          <m:r>
                            <m:rPr>
                              <m:brk m:alnAt="23"/>
                            </m:rPr>
                            <a:rPr lang="es-ES" b="0" i="1" smtClean="0">
                              <a:latin typeface="Cambria Math"/>
                            </a:rPr>
                            <m:t>0</m:t>
                          </m:r>
                        </m:sub>
                        <m:sup>
                          <m:r>
                            <a:rPr lang="es-CO" i="1" smtClean="0">
                              <a:latin typeface="Cambria Math"/>
                              <a:ea typeface="Cambria Math"/>
                            </a:rPr>
                            <m:t>∞</m:t>
                          </m:r>
                        </m:sup>
                        <m:e>
                          <m:sSub>
                            <m:sSubPr>
                              <m:ctrlPr>
                                <a:rPr lang="es-CO" i="1">
                                  <a:latin typeface="Cambria Math"/>
                                </a:rPr>
                              </m:ctrlPr>
                            </m:sSubPr>
                            <m:e>
                              <m:r>
                                <a:rPr lang="es-ES" i="1">
                                  <a:latin typeface="Cambria Math"/>
                                </a:rPr>
                                <m:t>𝑥</m:t>
                              </m:r>
                            </m:e>
                            <m:sub>
                              <m:r>
                                <a:rPr lang="es-ES" i="1">
                                  <a:latin typeface="Cambria Math"/>
                                </a:rPr>
                                <m:t>𝐸</m:t>
                              </m:r>
                            </m:sub>
                          </m:sSub>
                          <m:r>
                            <a:rPr lang="es-ES" b="0" i="1" smtClean="0">
                              <a:latin typeface="Cambria Math"/>
                            </a:rPr>
                            <m:t>𝑑𝑡</m:t>
                          </m:r>
                        </m:e>
                      </m:nary>
                      <m:r>
                        <a:rPr lang="es-ES" b="0" i="1" smtClean="0">
                          <a:latin typeface="Cambria Math"/>
                        </a:rPr>
                        <m:t>=</m:t>
                      </m:r>
                      <m:f>
                        <m:fPr>
                          <m:ctrlPr>
                            <a:rPr lang="es-ES" b="0" i="1" smtClean="0">
                              <a:latin typeface="Cambria Math"/>
                            </a:rPr>
                          </m:ctrlPr>
                        </m:fPr>
                        <m:num>
                          <m:sSub>
                            <m:sSubPr>
                              <m:ctrlPr>
                                <a:rPr lang="es-ES" i="1">
                                  <a:latin typeface="Cambria Math"/>
                                </a:rPr>
                              </m:ctrlPr>
                            </m:sSubPr>
                            <m:e>
                              <m:r>
                                <a:rPr lang="es-ES" i="1">
                                  <a:latin typeface="Cambria Math"/>
                                </a:rPr>
                                <m:t>𝑘</m:t>
                              </m:r>
                            </m:e>
                            <m:sub>
                              <m:r>
                                <a:rPr lang="es-ES" i="1">
                                  <a:latin typeface="Cambria Math"/>
                                </a:rPr>
                                <m:t>1</m:t>
                              </m:r>
                              <m:r>
                                <a:rPr lang="es-ES" i="1">
                                  <a:latin typeface="Cambria Math"/>
                                </a:rPr>
                                <m:t>𝐸</m:t>
                              </m:r>
                            </m:sub>
                          </m:sSub>
                          <m:sSub>
                            <m:sSubPr>
                              <m:ctrlPr>
                                <a:rPr lang="es-ES" i="1">
                                  <a:latin typeface="Cambria Math"/>
                                </a:rPr>
                              </m:ctrlPr>
                            </m:sSubPr>
                            <m:e>
                              <m:r>
                                <a:rPr lang="es-ES" i="1">
                                  <a:latin typeface="Cambria Math"/>
                                </a:rPr>
                                <m:t>𝑘</m:t>
                              </m:r>
                            </m:e>
                            <m:sub>
                              <m:r>
                                <a:rPr lang="es-ES" i="1">
                                  <a:latin typeface="Cambria Math"/>
                                </a:rPr>
                                <m:t>21</m:t>
                              </m:r>
                            </m:sub>
                          </m:sSub>
                          <m:sSub>
                            <m:sSubPr>
                              <m:ctrlPr>
                                <a:rPr lang="es-ES" i="1">
                                  <a:latin typeface="Cambria Math"/>
                                </a:rPr>
                              </m:ctrlPr>
                            </m:sSubPr>
                            <m:e>
                              <m:r>
                                <a:rPr lang="es-ES" i="1">
                                  <a:latin typeface="Cambria Math"/>
                                </a:rPr>
                                <m:t>𝑥</m:t>
                              </m:r>
                            </m:e>
                            <m:sub>
                              <m:r>
                                <a:rPr lang="es-ES" i="1">
                                  <a:latin typeface="Cambria Math"/>
                                </a:rPr>
                                <m:t>0</m:t>
                              </m:r>
                            </m:sub>
                          </m:sSub>
                        </m:num>
                        <m:den>
                          <m:sSub>
                            <m:sSubPr>
                              <m:ctrlPr>
                                <a:rPr lang="es-ES" b="0" i="1" smtClean="0">
                                  <a:latin typeface="Cambria Math"/>
                                </a:rPr>
                              </m:ctrlPr>
                            </m:sSubPr>
                            <m:e>
                              <m:r>
                                <a:rPr lang="es-ES" b="0" i="1" smtClean="0">
                                  <a:latin typeface="Cambria Math"/>
                                  <a:ea typeface="Cambria Math"/>
                                </a:rPr>
                                <m:t>𝜆</m:t>
                              </m:r>
                            </m:e>
                            <m:sub>
                              <m:r>
                                <a:rPr lang="es-ES" b="0" i="1" smtClean="0">
                                  <a:latin typeface="Cambria Math"/>
                                </a:rPr>
                                <m:t>1</m:t>
                              </m:r>
                            </m:sub>
                          </m:sSub>
                          <m:sSub>
                            <m:sSubPr>
                              <m:ctrlPr>
                                <a:rPr lang="es-ES" i="1">
                                  <a:latin typeface="Cambria Math"/>
                                </a:rPr>
                              </m:ctrlPr>
                            </m:sSubPr>
                            <m:e>
                              <m:r>
                                <a:rPr lang="es-ES" i="1">
                                  <a:latin typeface="Cambria Math"/>
                                  <a:ea typeface="Cambria Math"/>
                                </a:rPr>
                                <m:t>𝜆</m:t>
                              </m:r>
                            </m:e>
                            <m:sub>
                              <m:r>
                                <a:rPr lang="es-ES" b="0" i="1" smtClean="0">
                                  <a:latin typeface="Cambria Math"/>
                                  <a:ea typeface="Cambria Math"/>
                                </a:rPr>
                                <m:t>2</m:t>
                              </m:r>
                            </m:sub>
                          </m:sSub>
                          <m:sSub>
                            <m:sSubPr>
                              <m:ctrlPr>
                                <a:rPr lang="es-ES"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den>
                      </m:f>
                    </m:oMath>
                  </m:oMathPara>
                </a14:m>
                <a:endParaRPr lang="es-CO"/>
              </a:p>
            </p:txBody>
          </p:sp>
        </mc:Choice>
        <mc:Fallback xmlns="">
          <p:sp>
            <p:nvSpPr>
              <p:cNvPr id="15" name="14 CuadroTexto"/>
              <p:cNvSpPr txBox="1">
                <a:spLocks noRot="1" noChangeAspect="1" noMove="1" noResize="1" noEditPoints="1" noAdjustHandles="1" noChangeArrowheads="1" noChangeShapeType="1" noTextEdit="1"/>
              </p:cNvSpPr>
              <p:nvPr/>
            </p:nvSpPr>
            <p:spPr>
              <a:xfrm>
                <a:off x="1086748" y="3865895"/>
                <a:ext cx="6970505" cy="716543"/>
              </a:xfrm>
              <a:prstGeom prst="rect">
                <a:avLst/>
              </a:prstGeom>
              <a:blipFill rotWithShape="1">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6 CuadroTexto"/>
              <p:cNvSpPr txBox="1"/>
              <p:nvPr/>
            </p:nvSpPr>
            <p:spPr>
              <a:xfrm>
                <a:off x="179512" y="4869160"/>
                <a:ext cx="8568952" cy="338554"/>
              </a:xfrm>
              <a:prstGeom prst="rect">
                <a:avLst/>
              </a:prstGeom>
              <a:noFill/>
            </p:spPr>
            <p:txBody>
              <a:bodyPr wrap="square" rtlCol="0">
                <a:spAutoFit/>
              </a:bodyPr>
              <a:lstStyle/>
              <a:p>
                <a:r>
                  <a:rPr lang="es-ES" sz="1600" smtClean="0"/>
                  <a:t>Si se tiene en cuenta que </a:t>
                </a:r>
                <a14:m>
                  <m:oMath xmlns:m="http://schemas.openxmlformats.org/officeDocument/2006/math">
                    <m:sSub>
                      <m:sSubPr>
                        <m:ctrlPr>
                          <a:rPr lang="es-ES" sz="1600" i="1">
                            <a:latin typeface="Cambria Math"/>
                          </a:rPr>
                        </m:ctrlPr>
                      </m:sSubPr>
                      <m:e>
                        <m:r>
                          <a:rPr lang="es-ES" sz="1600" i="1">
                            <a:latin typeface="Cambria Math"/>
                            <a:ea typeface="Cambria Math"/>
                          </a:rPr>
                          <m:t>𝜆</m:t>
                        </m:r>
                      </m:e>
                      <m:sub>
                        <m:r>
                          <a:rPr lang="es-ES" sz="1600" i="1">
                            <a:latin typeface="Cambria Math"/>
                          </a:rPr>
                          <m:t>1</m:t>
                        </m:r>
                      </m:sub>
                    </m:sSub>
                    <m:sSub>
                      <m:sSubPr>
                        <m:ctrlPr>
                          <a:rPr lang="es-ES" sz="1600" i="1">
                            <a:latin typeface="Cambria Math"/>
                          </a:rPr>
                        </m:ctrlPr>
                      </m:sSubPr>
                      <m:e>
                        <m:r>
                          <a:rPr lang="es-ES" sz="1600" i="1">
                            <a:latin typeface="Cambria Math"/>
                            <a:ea typeface="Cambria Math"/>
                          </a:rPr>
                          <m:t>𝜆</m:t>
                        </m:r>
                      </m:e>
                      <m:sub>
                        <m:r>
                          <a:rPr lang="es-ES" sz="1600" i="1">
                            <a:latin typeface="Cambria Math"/>
                            <a:ea typeface="Cambria Math"/>
                          </a:rPr>
                          <m:t>2</m:t>
                        </m:r>
                      </m:sub>
                    </m:sSub>
                    <m:r>
                      <a:rPr lang="es-ES" sz="1600" b="0" i="1" smtClean="0">
                        <a:latin typeface="Cambria Math"/>
                        <a:ea typeface="Cambria Math"/>
                      </a:rPr>
                      <m:t>=</m:t>
                    </m:r>
                    <m:sSub>
                      <m:sSubPr>
                        <m:ctrlPr>
                          <a:rPr lang="es-ES" sz="1600" i="1">
                            <a:latin typeface="Cambria Math"/>
                          </a:rPr>
                        </m:ctrlPr>
                      </m:sSubPr>
                      <m:e>
                        <m:sSub>
                          <m:sSubPr>
                            <m:ctrlPr>
                              <a:rPr lang="es-ES" sz="1600" i="1">
                                <a:latin typeface="Cambria Math"/>
                              </a:rPr>
                            </m:ctrlPr>
                          </m:sSubPr>
                          <m:e>
                            <m:r>
                              <a:rPr lang="es-ES" sz="1600" i="1">
                                <a:latin typeface="Cambria Math"/>
                              </a:rPr>
                              <m:t>𝑘</m:t>
                            </m:r>
                          </m:e>
                          <m:sub>
                            <m:r>
                              <a:rPr lang="es-ES" sz="1600" i="1">
                                <a:latin typeface="Cambria Math"/>
                              </a:rPr>
                              <m:t>21</m:t>
                            </m:r>
                          </m:sub>
                        </m:sSub>
                        <m:r>
                          <a:rPr lang="es-ES" sz="1600" i="1">
                            <a:latin typeface="Cambria Math"/>
                          </a:rPr>
                          <m:t>𝑘</m:t>
                        </m:r>
                      </m:e>
                      <m:sub>
                        <m:r>
                          <a:rPr lang="es-ES" sz="1600" i="1">
                            <a:latin typeface="Cambria Math"/>
                          </a:rPr>
                          <m:t>𝐸</m:t>
                        </m:r>
                        <m:r>
                          <a:rPr lang="es-ES" sz="1600" i="1">
                            <a:latin typeface="Cambria Math"/>
                          </a:rPr>
                          <m:t>0</m:t>
                        </m:r>
                      </m:sub>
                    </m:sSub>
                  </m:oMath>
                </a14:m>
                <a:r>
                  <a:rPr lang="es-CO" sz="1600" smtClean="0"/>
                  <a:t> - se puede hacer el reemplazo y la eliminación de términos:</a:t>
                </a:r>
                <a:endParaRPr lang="es-CO" sz="1600"/>
              </a:p>
            </p:txBody>
          </p:sp>
        </mc:Choice>
        <mc:Fallback xmlns="">
          <p:sp>
            <p:nvSpPr>
              <p:cNvPr id="7" name="6 CuadroTexto"/>
              <p:cNvSpPr txBox="1">
                <a:spLocks noRot="1" noChangeAspect="1" noMove="1" noResize="1" noEditPoints="1" noAdjustHandles="1" noChangeArrowheads="1" noChangeShapeType="1" noTextEdit="1"/>
              </p:cNvSpPr>
              <p:nvPr/>
            </p:nvSpPr>
            <p:spPr>
              <a:xfrm>
                <a:off x="179512" y="4869160"/>
                <a:ext cx="8568952" cy="338554"/>
              </a:xfrm>
              <a:prstGeom prst="rect">
                <a:avLst/>
              </a:prstGeom>
              <a:blipFill rotWithShape="1">
                <a:blip r:embed="rId6"/>
                <a:stretch>
                  <a:fillRect l="-356" t="-5455" b="-2363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8 CuadroTexto"/>
              <p:cNvSpPr txBox="1"/>
              <p:nvPr/>
            </p:nvSpPr>
            <p:spPr>
              <a:xfrm>
                <a:off x="978734" y="5376753"/>
                <a:ext cx="6970505" cy="7165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s-CO" i="1" smtClean="0">
                              <a:latin typeface="Cambria Math"/>
                            </a:rPr>
                          </m:ctrlPr>
                        </m:naryPr>
                        <m:sub>
                          <m:r>
                            <m:rPr>
                              <m:brk m:alnAt="23"/>
                            </m:rPr>
                            <a:rPr lang="es-ES" b="0" i="1" smtClean="0">
                              <a:latin typeface="Cambria Math"/>
                            </a:rPr>
                            <m:t>0</m:t>
                          </m:r>
                        </m:sub>
                        <m:sup>
                          <m:r>
                            <a:rPr lang="es-CO" i="1" smtClean="0">
                              <a:latin typeface="Cambria Math"/>
                              <a:ea typeface="Cambria Math"/>
                            </a:rPr>
                            <m:t>∞</m:t>
                          </m:r>
                        </m:sup>
                        <m:e>
                          <m:sSub>
                            <m:sSubPr>
                              <m:ctrlPr>
                                <a:rPr lang="es-CO" i="1">
                                  <a:latin typeface="Cambria Math"/>
                                </a:rPr>
                              </m:ctrlPr>
                            </m:sSubPr>
                            <m:e>
                              <m:r>
                                <a:rPr lang="es-ES" i="1">
                                  <a:latin typeface="Cambria Math"/>
                                </a:rPr>
                                <m:t>𝑥</m:t>
                              </m:r>
                            </m:e>
                            <m:sub>
                              <m:r>
                                <a:rPr lang="es-ES" i="1">
                                  <a:latin typeface="Cambria Math"/>
                                </a:rPr>
                                <m:t>𝐸</m:t>
                              </m:r>
                            </m:sub>
                          </m:sSub>
                          <m:r>
                            <a:rPr lang="es-ES" b="0" i="1" smtClean="0">
                              <a:latin typeface="Cambria Math"/>
                            </a:rPr>
                            <m:t>𝑑𝑡</m:t>
                          </m:r>
                        </m:e>
                      </m:nary>
                      <m:r>
                        <a:rPr lang="es-ES" b="0" i="1" smtClean="0">
                          <a:latin typeface="Cambria Math"/>
                        </a:rPr>
                        <m:t>=</m:t>
                      </m:r>
                      <m:f>
                        <m:fPr>
                          <m:ctrlPr>
                            <a:rPr lang="es-ES" b="0" i="1" smtClean="0">
                              <a:latin typeface="Cambria Math"/>
                            </a:rPr>
                          </m:ctrlPr>
                        </m:fPr>
                        <m:num>
                          <m:sSub>
                            <m:sSubPr>
                              <m:ctrlPr>
                                <a:rPr lang="es-ES" i="1">
                                  <a:latin typeface="Cambria Math"/>
                                </a:rPr>
                              </m:ctrlPr>
                            </m:sSubPr>
                            <m:e>
                              <m:r>
                                <a:rPr lang="es-ES" i="1">
                                  <a:latin typeface="Cambria Math"/>
                                </a:rPr>
                                <m:t>𝑘</m:t>
                              </m:r>
                            </m:e>
                            <m:sub>
                              <m:r>
                                <a:rPr lang="es-ES" i="1">
                                  <a:latin typeface="Cambria Math"/>
                                </a:rPr>
                                <m:t>1</m:t>
                              </m:r>
                              <m:r>
                                <a:rPr lang="es-ES" i="1">
                                  <a:latin typeface="Cambria Math"/>
                                </a:rPr>
                                <m:t>𝐸</m:t>
                              </m:r>
                            </m:sub>
                          </m:sSub>
                          <m:sSub>
                            <m:sSubPr>
                              <m:ctrlPr>
                                <a:rPr lang="es-ES" i="1">
                                  <a:latin typeface="Cambria Math"/>
                                </a:rPr>
                              </m:ctrlPr>
                            </m:sSubPr>
                            <m:e>
                              <m:r>
                                <a:rPr lang="es-ES" i="1">
                                  <a:latin typeface="Cambria Math"/>
                                </a:rPr>
                                <m:t>𝑥</m:t>
                              </m:r>
                            </m:e>
                            <m:sub>
                              <m:r>
                                <a:rPr lang="es-ES" i="1">
                                  <a:latin typeface="Cambria Math"/>
                                </a:rPr>
                                <m:t>0</m:t>
                              </m:r>
                            </m:sub>
                          </m:sSub>
                        </m:num>
                        <m:den>
                          <m:sSub>
                            <m:sSubPr>
                              <m:ctrlPr>
                                <a:rPr lang="es-ES" i="1">
                                  <a:latin typeface="Cambria Math"/>
                                </a:rPr>
                              </m:ctrlPr>
                            </m:sSubPr>
                            <m:e>
                              <m:r>
                                <a:rPr lang="es-ES" i="1">
                                  <a:latin typeface="Cambria Math"/>
                                </a:rPr>
                                <m:t>𝑘</m:t>
                              </m:r>
                            </m:e>
                            <m:sub>
                              <m:r>
                                <a:rPr lang="es-ES" i="1">
                                  <a:latin typeface="Cambria Math"/>
                                </a:rPr>
                                <m:t>1</m:t>
                              </m:r>
                              <m:r>
                                <a:rPr lang="es-ES" b="0" i="1" smtClean="0">
                                  <a:latin typeface="Cambria Math"/>
                                </a:rPr>
                                <m:t>0</m:t>
                              </m:r>
                            </m:sub>
                          </m:sSub>
                          <m:sSub>
                            <m:sSubPr>
                              <m:ctrlPr>
                                <a:rPr lang="es-ES"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den>
                      </m:f>
                    </m:oMath>
                  </m:oMathPara>
                </a14:m>
                <a:endParaRPr lang="es-CO"/>
              </a:p>
            </p:txBody>
          </p:sp>
        </mc:Choice>
        <mc:Fallback xmlns="">
          <p:sp>
            <p:nvSpPr>
              <p:cNvPr id="9" name="8 CuadroTexto"/>
              <p:cNvSpPr txBox="1">
                <a:spLocks noRot="1" noChangeAspect="1" noMove="1" noResize="1" noEditPoints="1" noAdjustHandles="1" noChangeArrowheads="1" noChangeShapeType="1" noTextEdit="1"/>
              </p:cNvSpPr>
              <p:nvPr/>
            </p:nvSpPr>
            <p:spPr>
              <a:xfrm>
                <a:off x="978734" y="5376753"/>
                <a:ext cx="6970505" cy="716543"/>
              </a:xfrm>
              <a:prstGeom prst="rect">
                <a:avLst/>
              </a:prstGeom>
              <a:blipFill rotWithShape="1">
                <a:blip r:embed="rId7"/>
                <a:stretch>
                  <a:fillRect/>
                </a:stretch>
              </a:blipFill>
            </p:spPr>
            <p:txBody>
              <a:bodyPr/>
              <a:lstStyle/>
              <a:p>
                <a:r>
                  <a:rPr lang="es-CO">
                    <a:noFill/>
                  </a:rPr>
                  <a:t> </a:t>
                </a:r>
              </a:p>
            </p:txBody>
          </p:sp>
        </mc:Fallback>
      </mc:AlternateContent>
      <p:sp>
        <p:nvSpPr>
          <p:cNvPr id="3" name="2 CuadroTexto"/>
          <p:cNvSpPr txBox="1"/>
          <p:nvPr/>
        </p:nvSpPr>
        <p:spPr>
          <a:xfrm>
            <a:off x="6156176" y="5590401"/>
            <a:ext cx="2592288" cy="430887"/>
          </a:xfrm>
          <a:prstGeom prst="rect">
            <a:avLst/>
          </a:prstGeom>
          <a:noFill/>
        </p:spPr>
        <p:txBody>
          <a:bodyPr wrap="square" rtlCol="0">
            <a:spAutoFit/>
          </a:bodyPr>
          <a:lstStyle/>
          <a:p>
            <a:r>
              <a:rPr lang="es-ES" sz="1100" smtClean="0"/>
              <a:t>Este término se puede reemplazar en la ecuación general de proceso irreversible</a:t>
            </a:r>
            <a:endParaRPr lang="es-CO" sz="1100"/>
          </a:p>
        </p:txBody>
      </p:sp>
    </p:spTree>
    <p:extLst>
      <p:ext uri="{BB962C8B-B14F-4D97-AF65-F5344CB8AC3E}">
        <p14:creationId xmlns:p14="http://schemas.microsoft.com/office/powerpoint/2010/main" val="38379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588224" cy="1052736"/>
          </a:xfrm>
        </p:spPr>
        <p:txBody>
          <a:bodyPr>
            <a:normAutofit/>
          </a:bodyPr>
          <a:lstStyle/>
          <a:p>
            <a:r>
              <a:rPr lang="es-ES" sz="2400" b="1">
                <a:solidFill>
                  <a:schemeClr val="bg1"/>
                </a:solidFill>
              </a:rPr>
              <a:t>Tratamiento Proceso Irreversible C.I</a:t>
            </a:r>
            <a:r>
              <a:rPr lang="es-ES" sz="2400" b="1" smtClean="0">
                <a:solidFill>
                  <a:schemeClr val="bg1"/>
                </a:solidFill>
              </a:rPr>
              <a:t>. (4)</a:t>
            </a:r>
            <a:endParaRPr lang="es-CO" sz="2400"/>
          </a:p>
        </p:txBody>
      </p:sp>
      <mc:AlternateContent xmlns:mc="http://schemas.openxmlformats.org/markup-compatibility/2006" xmlns:a14="http://schemas.microsoft.com/office/drawing/2010/main">
        <mc:Choice Requires="a14">
          <p:sp>
            <p:nvSpPr>
              <p:cNvPr id="9" name="8 CuadroTexto"/>
              <p:cNvSpPr txBox="1"/>
              <p:nvPr/>
            </p:nvSpPr>
            <p:spPr>
              <a:xfrm>
                <a:off x="1086748" y="1268760"/>
                <a:ext cx="6970505" cy="7165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s-CO" i="1" smtClean="0">
                              <a:latin typeface="Cambria Math"/>
                            </a:rPr>
                          </m:ctrlPr>
                        </m:naryPr>
                        <m:sub>
                          <m:r>
                            <m:rPr>
                              <m:brk m:alnAt="23"/>
                            </m:rPr>
                            <a:rPr lang="es-ES" b="0" i="1" smtClean="0">
                              <a:latin typeface="Cambria Math"/>
                            </a:rPr>
                            <m:t>0</m:t>
                          </m:r>
                        </m:sub>
                        <m:sup>
                          <m:r>
                            <a:rPr lang="es-CO" i="1" smtClean="0">
                              <a:latin typeface="Cambria Math"/>
                              <a:ea typeface="Cambria Math"/>
                            </a:rPr>
                            <m:t>∞</m:t>
                          </m:r>
                        </m:sup>
                        <m:e>
                          <m:sSub>
                            <m:sSubPr>
                              <m:ctrlPr>
                                <a:rPr lang="es-CO" i="1">
                                  <a:latin typeface="Cambria Math"/>
                                </a:rPr>
                              </m:ctrlPr>
                            </m:sSubPr>
                            <m:e>
                              <m:r>
                                <a:rPr lang="es-ES" i="1">
                                  <a:latin typeface="Cambria Math"/>
                                </a:rPr>
                                <m:t>𝑥</m:t>
                              </m:r>
                            </m:e>
                            <m:sub>
                              <m:r>
                                <a:rPr lang="es-ES" i="1">
                                  <a:latin typeface="Cambria Math"/>
                                </a:rPr>
                                <m:t>𝐸</m:t>
                              </m:r>
                            </m:sub>
                          </m:sSub>
                          <m:r>
                            <a:rPr lang="es-ES" b="0" i="1" smtClean="0">
                              <a:latin typeface="Cambria Math"/>
                            </a:rPr>
                            <m:t>𝑑𝑡</m:t>
                          </m:r>
                        </m:e>
                      </m:nary>
                      <m:r>
                        <a:rPr lang="es-ES" b="0" i="1" smtClean="0">
                          <a:latin typeface="Cambria Math"/>
                        </a:rPr>
                        <m:t>=</m:t>
                      </m:r>
                      <m:f>
                        <m:fPr>
                          <m:ctrlPr>
                            <a:rPr lang="es-ES" b="0" i="1" smtClean="0">
                              <a:latin typeface="Cambria Math"/>
                            </a:rPr>
                          </m:ctrlPr>
                        </m:fPr>
                        <m:num>
                          <m:sSub>
                            <m:sSubPr>
                              <m:ctrlPr>
                                <a:rPr lang="es-ES" i="1">
                                  <a:latin typeface="Cambria Math"/>
                                </a:rPr>
                              </m:ctrlPr>
                            </m:sSubPr>
                            <m:e>
                              <m:r>
                                <a:rPr lang="es-ES" i="1">
                                  <a:latin typeface="Cambria Math"/>
                                </a:rPr>
                                <m:t>𝑘</m:t>
                              </m:r>
                            </m:e>
                            <m:sub>
                              <m:r>
                                <a:rPr lang="es-ES" i="1">
                                  <a:latin typeface="Cambria Math"/>
                                </a:rPr>
                                <m:t>1</m:t>
                              </m:r>
                              <m:r>
                                <a:rPr lang="es-ES" i="1">
                                  <a:latin typeface="Cambria Math"/>
                                </a:rPr>
                                <m:t>𝐸</m:t>
                              </m:r>
                            </m:sub>
                          </m:sSub>
                          <m:sSub>
                            <m:sSubPr>
                              <m:ctrlPr>
                                <a:rPr lang="es-ES" i="1">
                                  <a:latin typeface="Cambria Math"/>
                                </a:rPr>
                              </m:ctrlPr>
                            </m:sSubPr>
                            <m:e>
                              <m:r>
                                <a:rPr lang="es-ES" i="1">
                                  <a:latin typeface="Cambria Math"/>
                                </a:rPr>
                                <m:t>𝑥</m:t>
                              </m:r>
                            </m:e>
                            <m:sub>
                              <m:r>
                                <a:rPr lang="es-ES" i="1">
                                  <a:latin typeface="Cambria Math"/>
                                </a:rPr>
                                <m:t>0</m:t>
                              </m:r>
                            </m:sub>
                          </m:sSub>
                        </m:num>
                        <m:den>
                          <m:sSub>
                            <m:sSubPr>
                              <m:ctrlPr>
                                <a:rPr lang="es-ES" i="1">
                                  <a:latin typeface="Cambria Math"/>
                                </a:rPr>
                              </m:ctrlPr>
                            </m:sSubPr>
                            <m:e>
                              <m:r>
                                <a:rPr lang="es-ES" i="1">
                                  <a:latin typeface="Cambria Math"/>
                                </a:rPr>
                                <m:t>𝑘</m:t>
                              </m:r>
                            </m:e>
                            <m:sub>
                              <m:r>
                                <a:rPr lang="es-ES" i="1">
                                  <a:latin typeface="Cambria Math"/>
                                </a:rPr>
                                <m:t>1</m:t>
                              </m:r>
                              <m:r>
                                <a:rPr lang="es-ES" b="0" i="1" smtClean="0">
                                  <a:latin typeface="Cambria Math"/>
                                </a:rPr>
                                <m:t>0</m:t>
                              </m:r>
                            </m:sub>
                          </m:sSub>
                          <m:sSub>
                            <m:sSubPr>
                              <m:ctrlPr>
                                <a:rPr lang="es-ES" i="1" smtClean="0">
                                  <a:latin typeface="Cambria Math"/>
                                </a:rPr>
                              </m:ctrlPr>
                            </m:sSubPr>
                            <m:e>
                              <m:r>
                                <a:rPr lang="es-ES" b="0" i="1" smtClean="0">
                                  <a:latin typeface="Cambria Math"/>
                                </a:rPr>
                                <m:t>𝑘</m:t>
                              </m:r>
                            </m:e>
                            <m:sub>
                              <m:r>
                                <a:rPr lang="es-ES" b="0" i="1" smtClean="0">
                                  <a:latin typeface="Cambria Math"/>
                                </a:rPr>
                                <m:t>𝐸</m:t>
                              </m:r>
                              <m:r>
                                <a:rPr lang="es-ES" b="0" i="1" smtClean="0">
                                  <a:latin typeface="Cambria Math"/>
                                </a:rPr>
                                <m:t>0</m:t>
                              </m:r>
                            </m:sub>
                          </m:sSub>
                        </m:den>
                      </m:f>
                    </m:oMath>
                  </m:oMathPara>
                </a14:m>
                <a:endParaRPr lang="es-CO"/>
              </a:p>
            </p:txBody>
          </p:sp>
        </mc:Choice>
        <mc:Fallback xmlns="">
          <p:sp>
            <p:nvSpPr>
              <p:cNvPr id="9" name="8 CuadroTexto"/>
              <p:cNvSpPr txBox="1">
                <a:spLocks noRot="1" noChangeAspect="1" noMove="1" noResize="1" noEditPoints="1" noAdjustHandles="1" noChangeArrowheads="1" noChangeShapeType="1" noTextEdit="1"/>
              </p:cNvSpPr>
              <p:nvPr/>
            </p:nvSpPr>
            <p:spPr>
              <a:xfrm>
                <a:off x="1086748" y="1268760"/>
                <a:ext cx="6970505" cy="716543"/>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10 CuadroTexto"/>
              <p:cNvSpPr txBox="1"/>
              <p:nvPr/>
            </p:nvSpPr>
            <p:spPr>
              <a:xfrm>
                <a:off x="2715176" y="1985303"/>
                <a:ext cx="3713645" cy="780663"/>
              </a:xfrm>
              <a:prstGeom prst="rect">
                <a:avLst/>
              </a:prstGeom>
              <a:noFill/>
              <a:ln>
                <a:solidFill>
                  <a:schemeClr val="accent6"/>
                </a:solidFill>
              </a:ln>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s-ES" sz="2000" b="0" i="1" smtClean="0">
                              <a:latin typeface="Cambria Math"/>
                            </a:rPr>
                          </m:ctrlPr>
                        </m:funcPr>
                        <m:fName>
                          <m:r>
                            <m:rPr>
                              <m:sty m:val="p"/>
                            </m:rPr>
                            <a:rPr lang="es-ES" sz="2000" b="0" i="0" smtClean="0">
                              <a:latin typeface="Cambria Math"/>
                            </a:rPr>
                            <m:t>ln</m:t>
                          </m:r>
                        </m:fName>
                        <m:e>
                          <m:f>
                            <m:fPr>
                              <m:ctrlPr>
                                <a:rPr lang="es-ES" sz="2000" b="0" i="1" smtClean="0">
                                  <a:latin typeface="Cambria Math"/>
                                </a:rPr>
                              </m:ctrlPr>
                            </m:fPr>
                            <m:num>
                              <m:sSub>
                                <m:sSubPr>
                                  <m:ctrlPr>
                                    <a:rPr lang="es-ES" sz="2000" i="1">
                                      <a:latin typeface="Cambria Math"/>
                                    </a:rPr>
                                  </m:ctrlPr>
                                </m:sSubPr>
                                <m:e>
                                  <m:r>
                                    <m:rPr>
                                      <m:sty m:val="p"/>
                                    </m:rPr>
                                    <a:rPr lang="es-ES" sz="2000" i="0">
                                      <a:latin typeface="Cambria Math"/>
                                    </a:rPr>
                                    <m:t>C</m:t>
                                  </m:r>
                                </m:e>
                                <m:sub>
                                  <m:r>
                                    <m:rPr>
                                      <m:sty m:val="p"/>
                                    </m:rPr>
                                    <a:rPr lang="es-ES" sz="2000" i="0">
                                      <a:latin typeface="Cambria Math"/>
                                    </a:rPr>
                                    <m:t>s</m:t>
                                  </m:r>
                                </m:sub>
                              </m:sSub>
                            </m:num>
                            <m:den>
                              <m:sSubSup>
                                <m:sSubSupPr>
                                  <m:ctrlPr>
                                    <a:rPr lang="es-ES" sz="2000" i="1" smtClean="0">
                                      <a:latin typeface="Cambria Math"/>
                                    </a:rPr>
                                  </m:ctrlPr>
                                </m:sSubSupPr>
                                <m:e>
                                  <m:r>
                                    <m:rPr>
                                      <m:sty m:val="p"/>
                                    </m:rPr>
                                    <a:rPr lang="es-ES" sz="2000" b="0" i="0" smtClean="0">
                                      <a:latin typeface="Cambria Math"/>
                                    </a:rPr>
                                    <m:t>C</m:t>
                                  </m:r>
                                </m:e>
                                <m:sub/>
                                <m:sup>
                                  <m:r>
                                    <a:rPr lang="es-ES" sz="2000" b="0" i="0" smtClean="0">
                                      <a:latin typeface="Cambria Math"/>
                                    </a:rPr>
                                    <m:t>0</m:t>
                                  </m:r>
                                </m:sup>
                              </m:sSubSup>
                            </m:den>
                          </m:f>
                        </m:e>
                      </m:func>
                      <m:r>
                        <a:rPr lang="es-ES" sz="2000" b="0" i="0" smtClean="0">
                          <a:latin typeface="Cambria Math"/>
                        </a:rPr>
                        <m:t>=</m:t>
                      </m:r>
                      <m:d>
                        <m:dPr>
                          <m:ctrlPr>
                            <a:rPr lang="es-ES" sz="2000" b="0" i="1" smtClean="0">
                              <a:latin typeface="Cambria Math"/>
                            </a:rPr>
                          </m:ctrlPr>
                        </m:dPr>
                        <m:e>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s</m:t>
                              </m:r>
                            </m:sub>
                          </m:sSub>
                          <m:r>
                            <a:rPr lang="es-ES" sz="2000" b="0" i="0" smtClean="0">
                              <a:latin typeface="Cambria Math"/>
                            </a:rPr>
                            <m:t>−</m:t>
                          </m:r>
                          <m:sSub>
                            <m:sSubPr>
                              <m:ctrlPr>
                                <a:rPr lang="es-ES" sz="2000" b="0" i="1" smtClean="0">
                                  <a:latin typeface="Cambria Math"/>
                                </a:rPr>
                              </m:ctrlPr>
                            </m:sSubPr>
                            <m:e>
                              <m:r>
                                <m:rPr>
                                  <m:sty m:val="p"/>
                                </m:rPr>
                                <a:rPr lang="es-ES" sz="2000" b="0" i="0" smtClean="0">
                                  <a:latin typeface="Cambria Math"/>
                                </a:rPr>
                                <m:t>k</m:t>
                              </m:r>
                            </m:e>
                            <m:sub>
                              <m:r>
                                <m:rPr>
                                  <m:sty m:val="p"/>
                                </m:rPr>
                                <a:rPr lang="es-ES" sz="2000" b="0" i="0" smtClean="0">
                                  <a:latin typeface="Cambria Math"/>
                                </a:rPr>
                                <m:t>R</m:t>
                              </m:r>
                            </m:sub>
                          </m:sSub>
                        </m:e>
                      </m:d>
                      <m:r>
                        <m:rPr>
                          <m:sty m:val="p"/>
                        </m:rPr>
                        <a:rPr lang="es-ES" sz="2000" b="0" i="0" smtClean="0">
                          <a:latin typeface="Cambria Math"/>
                        </a:rPr>
                        <m:t>t</m:t>
                      </m:r>
                      <m:r>
                        <a:rPr lang="es-ES" sz="2000" b="0" i="0" smtClean="0">
                          <a:latin typeface="Cambria Math"/>
                        </a:rPr>
                        <m:t>−</m:t>
                      </m:r>
                      <m:r>
                        <m:rPr>
                          <m:sty m:val="p"/>
                        </m:rPr>
                        <a:rPr lang="es-ES" sz="2000" b="0" i="0" smtClean="0">
                          <a:latin typeface="Cambria Math"/>
                        </a:rPr>
                        <m:t>k</m:t>
                      </m:r>
                      <m:nary>
                        <m:naryPr>
                          <m:ctrlPr>
                            <a:rPr lang="es-ES" sz="2000" b="0" i="1" smtClean="0">
                              <a:latin typeface="Cambria Math"/>
                            </a:rPr>
                          </m:ctrlPr>
                        </m:naryPr>
                        <m:sub>
                          <m:r>
                            <m:rPr>
                              <m:brk m:alnAt="23"/>
                            </m:rPr>
                            <a:rPr lang="es-ES" sz="2000" b="0" i="1" smtClean="0">
                              <a:latin typeface="Cambria Math"/>
                            </a:rPr>
                            <m:t>0</m:t>
                          </m:r>
                        </m:sub>
                        <m:sup>
                          <m:r>
                            <a:rPr lang="es-ES" sz="2000" b="0" i="1" smtClean="0">
                              <a:latin typeface="Cambria Math"/>
                              <a:ea typeface="Cambria Math"/>
                            </a:rPr>
                            <m:t>∞</m:t>
                          </m:r>
                        </m:sup>
                        <m:e>
                          <m:sSub>
                            <m:sSubPr>
                              <m:ctrlPr>
                                <a:rPr lang="es-ES" sz="2000" i="1">
                                  <a:latin typeface="Cambria Math"/>
                                </a:rPr>
                              </m:ctrlPr>
                            </m:sSubPr>
                            <m:e>
                              <m:r>
                                <a:rPr lang="es-ES" sz="2000" b="0" i="1" smtClean="0">
                                  <a:latin typeface="Cambria Math"/>
                                </a:rPr>
                                <m:t>𝑥</m:t>
                              </m:r>
                            </m:e>
                            <m:sub>
                              <m:r>
                                <m:rPr>
                                  <m:sty m:val="p"/>
                                </m:rPr>
                                <a:rPr lang="es-ES" sz="2000">
                                  <a:latin typeface="Cambria Math"/>
                                </a:rPr>
                                <m:t>E</m:t>
                              </m:r>
                            </m:sub>
                          </m:sSub>
                          <m:r>
                            <m:rPr>
                              <m:sty m:val="p"/>
                            </m:rPr>
                            <a:rPr lang="es-ES" sz="2000">
                              <a:latin typeface="Cambria Math"/>
                            </a:rPr>
                            <m:t>dt</m:t>
                          </m:r>
                        </m:e>
                      </m:nary>
                    </m:oMath>
                  </m:oMathPara>
                </a14:m>
                <a:endParaRPr lang="es-CO" sz="2000"/>
              </a:p>
            </p:txBody>
          </p:sp>
        </mc:Choice>
        <mc:Fallback xmlns="">
          <p:sp>
            <p:nvSpPr>
              <p:cNvPr id="11" name="10 CuadroTexto"/>
              <p:cNvSpPr txBox="1">
                <a:spLocks noRot="1" noChangeAspect="1" noMove="1" noResize="1" noEditPoints="1" noAdjustHandles="1" noChangeArrowheads="1" noChangeShapeType="1" noTextEdit="1"/>
              </p:cNvSpPr>
              <p:nvPr/>
            </p:nvSpPr>
            <p:spPr>
              <a:xfrm>
                <a:off x="2715176" y="1985303"/>
                <a:ext cx="3713645" cy="780663"/>
              </a:xfrm>
              <a:prstGeom prst="rect">
                <a:avLst/>
              </a:prstGeom>
              <a:blipFill rotWithShape="1">
                <a:blip r:embed="rId4"/>
                <a:stretch>
                  <a:fillRect/>
                </a:stretch>
              </a:blipFill>
              <a:ln>
                <a:solidFill>
                  <a:schemeClr val="accent6"/>
                </a:solidFill>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3 Rectángulo"/>
              <p:cNvSpPr/>
              <p:nvPr/>
            </p:nvSpPr>
            <p:spPr>
              <a:xfrm>
                <a:off x="2925299" y="2952329"/>
                <a:ext cx="3293402" cy="6653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s-ES" i="1" smtClean="0">
                              <a:latin typeface="Cambria Math"/>
                            </a:rPr>
                          </m:ctrlPr>
                        </m:funcPr>
                        <m:fName>
                          <m:r>
                            <a:rPr lang="es-ES" i="1">
                              <a:latin typeface="Cambria Math"/>
                            </a:rPr>
                            <m:t>𝑙𝑛</m:t>
                          </m:r>
                        </m:fName>
                        <m:e>
                          <m:f>
                            <m:fPr>
                              <m:ctrlPr>
                                <a:rPr lang="es-ES" i="1">
                                  <a:latin typeface="Cambria Math"/>
                                </a:rPr>
                              </m:ctrlPr>
                            </m:fPr>
                            <m:num>
                              <m:sSub>
                                <m:sSubPr>
                                  <m:ctrlPr>
                                    <a:rPr lang="es-ES" i="1">
                                      <a:latin typeface="Cambria Math"/>
                                    </a:rPr>
                                  </m:ctrlPr>
                                </m:sSubPr>
                                <m:e>
                                  <m:r>
                                    <a:rPr lang="es-ES" i="1">
                                      <a:latin typeface="Cambria Math"/>
                                    </a:rPr>
                                    <m:t>𝐶</m:t>
                                  </m:r>
                                </m:e>
                                <m:sub>
                                  <m:r>
                                    <a:rPr lang="es-ES" i="1">
                                      <a:latin typeface="Cambria Math"/>
                                    </a:rPr>
                                    <m:t>𝑠</m:t>
                                  </m:r>
                                </m:sub>
                              </m:sSub>
                            </m:num>
                            <m:den>
                              <m:sSubSup>
                                <m:sSubSupPr>
                                  <m:ctrlPr>
                                    <a:rPr lang="es-ES" i="1">
                                      <a:latin typeface="Cambria Math"/>
                                    </a:rPr>
                                  </m:ctrlPr>
                                </m:sSubSupPr>
                                <m:e>
                                  <m:r>
                                    <a:rPr lang="es-ES" i="1">
                                      <a:latin typeface="Cambria Math"/>
                                    </a:rPr>
                                    <m:t>𝐶</m:t>
                                  </m:r>
                                </m:e>
                                <m:sub/>
                                <m:sup>
                                  <m:r>
                                    <a:rPr lang="es-ES" i="1">
                                      <a:latin typeface="Cambria Math"/>
                                    </a:rPr>
                                    <m:t>0</m:t>
                                  </m:r>
                                </m:sup>
                              </m:sSubSup>
                            </m:den>
                          </m:f>
                        </m:e>
                      </m:func>
                      <m:r>
                        <a:rPr lang="es-ES" i="1">
                          <a:latin typeface="Cambria Math"/>
                        </a:rPr>
                        <m:t>=</m:t>
                      </m:r>
                      <m:d>
                        <m:dPr>
                          <m:ctrlPr>
                            <a:rPr lang="es-ES" i="1">
                              <a:latin typeface="Cambria Math"/>
                            </a:rPr>
                          </m:ctrlPr>
                        </m:dPr>
                        <m:e>
                          <m:sSub>
                            <m:sSubPr>
                              <m:ctrlPr>
                                <a:rPr lang="es-ES" i="1">
                                  <a:latin typeface="Cambria Math"/>
                                </a:rPr>
                              </m:ctrlPr>
                            </m:sSubPr>
                            <m:e>
                              <m:r>
                                <a:rPr lang="es-ES" i="1">
                                  <a:latin typeface="Cambria Math"/>
                                </a:rPr>
                                <m:t>𝑘</m:t>
                              </m:r>
                            </m:e>
                            <m:sub>
                              <m:r>
                                <a:rPr lang="es-ES" i="1">
                                  <a:latin typeface="Cambria Math"/>
                                </a:rPr>
                                <m:t>𝑠</m:t>
                              </m:r>
                            </m:sub>
                          </m:sSub>
                          <m:r>
                            <a:rPr lang="es-ES" i="1">
                              <a:latin typeface="Cambria Math"/>
                            </a:rPr>
                            <m:t>−</m:t>
                          </m:r>
                          <m:sSub>
                            <m:sSubPr>
                              <m:ctrlPr>
                                <a:rPr lang="es-ES" i="1">
                                  <a:latin typeface="Cambria Math"/>
                                </a:rPr>
                              </m:ctrlPr>
                            </m:sSubPr>
                            <m:e>
                              <m:r>
                                <a:rPr lang="es-ES" i="1">
                                  <a:latin typeface="Cambria Math"/>
                                </a:rPr>
                                <m:t>𝑘</m:t>
                              </m:r>
                            </m:e>
                            <m:sub>
                              <m:r>
                                <a:rPr lang="es-ES" i="1">
                                  <a:latin typeface="Cambria Math"/>
                                </a:rPr>
                                <m:t>𝑅</m:t>
                              </m:r>
                            </m:sub>
                          </m:sSub>
                        </m:e>
                      </m:d>
                      <m:r>
                        <a:rPr lang="es-ES" i="1">
                          <a:latin typeface="Cambria Math"/>
                        </a:rPr>
                        <m:t>𝑡</m:t>
                      </m:r>
                      <m:r>
                        <a:rPr lang="es-ES" i="1">
                          <a:latin typeface="Cambria Math"/>
                        </a:rPr>
                        <m:t>−</m:t>
                      </m:r>
                      <m:f>
                        <m:fPr>
                          <m:ctrlPr>
                            <a:rPr lang="es-ES" i="1">
                              <a:latin typeface="Cambria Math"/>
                            </a:rPr>
                          </m:ctrlPr>
                        </m:fPr>
                        <m:num>
                          <m:r>
                            <a:rPr lang="es-ES" b="0" i="1" smtClean="0">
                              <a:latin typeface="Cambria Math"/>
                            </a:rPr>
                            <m:t>𝑘</m:t>
                          </m:r>
                          <m:sSub>
                            <m:sSubPr>
                              <m:ctrlPr>
                                <a:rPr lang="es-ES" i="1">
                                  <a:latin typeface="Cambria Math"/>
                                </a:rPr>
                              </m:ctrlPr>
                            </m:sSubPr>
                            <m:e>
                              <m:r>
                                <a:rPr lang="es-ES" i="1">
                                  <a:latin typeface="Cambria Math"/>
                                </a:rPr>
                                <m:t>𝑘</m:t>
                              </m:r>
                            </m:e>
                            <m:sub>
                              <m:r>
                                <a:rPr lang="es-ES" i="1">
                                  <a:latin typeface="Cambria Math"/>
                                </a:rPr>
                                <m:t>1</m:t>
                              </m:r>
                              <m:r>
                                <a:rPr lang="es-ES" i="1">
                                  <a:latin typeface="Cambria Math"/>
                                </a:rPr>
                                <m:t>𝐸</m:t>
                              </m:r>
                            </m:sub>
                          </m:sSub>
                        </m:num>
                        <m:den>
                          <m:sSub>
                            <m:sSubPr>
                              <m:ctrlPr>
                                <a:rPr lang="es-ES" i="1">
                                  <a:latin typeface="Cambria Math"/>
                                </a:rPr>
                              </m:ctrlPr>
                            </m:sSubPr>
                            <m:e>
                              <m:r>
                                <a:rPr lang="es-ES" i="1">
                                  <a:latin typeface="Cambria Math"/>
                                </a:rPr>
                                <m:t>𝑘</m:t>
                              </m:r>
                            </m:e>
                            <m:sub>
                              <m:r>
                                <a:rPr lang="es-ES" i="1">
                                  <a:latin typeface="Cambria Math"/>
                                </a:rPr>
                                <m:t>10</m:t>
                              </m:r>
                            </m:sub>
                          </m:sSub>
                          <m:sSub>
                            <m:sSubPr>
                              <m:ctrlPr>
                                <a:rPr lang="es-ES" i="1">
                                  <a:latin typeface="Cambria Math"/>
                                </a:rPr>
                              </m:ctrlPr>
                            </m:sSubPr>
                            <m:e>
                              <m:r>
                                <a:rPr lang="es-ES" i="1">
                                  <a:latin typeface="Cambria Math"/>
                                </a:rPr>
                                <m:t>𝑘</m:t>
                              </m:r>
                            </m:e>
                            <m:sub>
                              <m:r>
                                <a:rPr lang="es-ES" i="1">
                                  <a:latin typeface="Cambria Math"/>
                                </a:rPr>
                                <m:t>𝐸</m:t>
                              </m:r>
                              <m:r>
                                <a:rPr lang="es-ES" i="1">
                                  <a:latin typeface="Cambria Math"/>
                                </a:rPr>
                                <m:t>0</m:t>
                              </m:r>
                            </m:sub>
                          </m:sSub>
                        </m:den>
                      </m:f>
                      <m:sSub>
                        <m:sSubPr>
                          <m:ctrlPr>
                            <a:rPr lang="es-ES" i="1">
                              <a:latin typeface="Cambria Math"/>
                            </a:rPr>
                          </m:ctrlPr>
                        </m:sSubPr>
                        <m:e>
                          <m:r>
                            <a:rPr lang="es-ES" i="1">
                              <a:latin typeface="Cambria Math"/>
                            </a:rPr>
                            <m:t>𝑥</m:t>
                          </m:r>
                        </m:e>
                        <m:sub>
                          <m:r>
                            <a:rPr lang="es-ES" i="1">
                              <a:latin typeface="Cambria Math"/>
                            </a:rPr>
                            <m:t>0</m:t>
                          </m:r>
                        </m:sub>
                      </m:sSub>
                    </m:oMath>
                  </m:oMathPara>
                </a14:m>
                <a:endParaRPr lang="es-CO"/>
              </a:p>
            </p:txBody>
          </p:sp>
        </mc:Choice>
        <mc:Fallback xmlns="">
          <p:sp>
            <p:nvSpPr>
              <p:cNvPr id="4" name="3 Rectángulo"/>
              <p:cNvSpPr>
                <a:spLocks noRot="1" noChangeAspect="1" noMove="1" noResize="1" noEditPoints="1" noAdjustHandles="1" noChangeArrowheads="1" noChangeShapeType="1" noTextEdit="1"/>
              </p:cNvSpPr>
              <p:nvPr/>
            </p:nvSpPr>
            <p:spPr>
              <a:xfrm>
                <a:off x="2925299" y="2952329"/>
                <a:ext cx="3293402" cy="665310"/>
              </a:xfrm>
              <a:prstGeom prst="rect">
                <a:avLst/>
              </a:prstGeom>
              <a:blipFill rotWithShape="1">
                <a:blip r:embed="rId5"/>
                <a:stretch>
                  <a:fillRect/>
                </a:stretch>
              </a:blipFill>
            </p:spPr>
            <p:txBody>
              <a:bodyPr/>
              <a:lstStyle/>
              <a:p>
                <a:r>
                  <a:rPr lang="es-CO">
                    <a:noFill/>
                  </a:rPr>
                  <a:t> </a:t>
                </a:r>
              </a:p>
            </p:txBody>
          </p:sp>
        </mc:Fallback>
      </mc:AlternateContent>
      <p:sp>
        <p:nvSpPr>
          <p:cNvPr id="6" name="5 CuadroTexto"/>
          <p:cNvSpPr txBox="1"/>
          <p:nvPr/>
        </p:nvSpPr>
        <p:spPr>
          <a:xfrm>
            <a:off x="251520" y="3717032"/>
            <a:ext cx="4287136" cy="338554"/>
          </a:xfrm>
          <a:prstGeom prst="rect">
            <a:avLst/>
          </a:prstGeom>
          <a:noFill/>
        </p:spPr>
        <p:txBody>
          <a:bodyPr wrap="none" rtlCol="0">
            <a:spAutoFit/>
          </a:bodyPr>
          <a:lstStyle/>
          <a:p>
            <a:r>
              <a:rPr lang="es-ES" sz="1600" smtClean="0"/>
              <a:t>Si se hace el paso a logaritmo natural se obtiene:</a:t>
            </a:r>
            <a:endParaRPr lang="es-CO" sz="1600"/>
          </a:p>
        </p:txBody>
      </p:sp>
      <mc:AlternateContent xmlns:mc="http://schemas.openxmlformats.org/markup-compatibility/2006" xmlns:a14="http://schemas.microsoft.com/office/drawing/2010/main">
        <mc:Choice Requires="a14">
          <p:sp>
            <p:nvSpPr>
              <p:cNvPr id="16" name="15 Rectángulo"/>
              <p:cNvSpPr/>
              <p:nvPr/>
            </p:nvSpPr>
            <p:spPr>
              <a:xfrm>
                <a:off x="2412691" y="4055586"/>
                <a:ext cx="4318618"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s-ES" i="1" smtClean="0">
                              <a:latin typeface="Cambria Math"/>
                            </a:rPr>
                          </m:ctrlPr>
                        </m:funcPr>
                        <m:fName>
                          <m:r>
                            <m:rPr>
                              <m:sty m:val="p"/>
                            </m:rPr>
                            <a:rPr lang="es-ES" i="0">
                              <a:latin typeface="Cambria Math"/>
                            </a:rPr>
                            <m:t>l</m:t>
                          </m:r>
                          <m:r>
                            <m:rPr>
                              <m:sty m:val="p"/>
                            </m:rPr>
                            <a:rPr lang="es-ES" b="0" i="0" smtClean="0">
                              <a:latin typeface="Cambria Math"/>
                            </a:rPr>
                            <m:t>og</m:t>
                          </m:r>
                        </m:fName>
                        <m:e>
                          <m:f>
                            <m:fPr>
                              <m:ctrlPr>
                                <a:rPr lang="es-ES" i="1">
                                  <a:latin typeface="Cambria Math"/>
                                </a:rPr>
                              </m:ctrlPr>
                            </m:fPr>
                            <m:num>
                              <m:sSub>
                                <m:sSubPr>
                                  <m:ctrlPr>
                                    <a:rPr lang="es-ES" i="1">
                                      <a:latin typeface="Cambria Math"/>
                                    </a:rPr>
                                  </m:ctrlPr>
                                </m:sSubPr>
                                <m:e>
                                  <m:r>
                                    <m:rPr>
                                      <m:sty m:val="p"/>
                                    </m:rPr>
                                    <a:rPr lang="es-ES" i="0">
                                      <a:latin typeface="Cambria Math"/>
                                    </a:rPr>
                                    <m:t>C</m:t>
                                  </m:r>
                                </m:e>
                                <m:sub>
                                  <m:r>
                                    <m:rPr>
                                      <m:sty m:val="p"/>
                                    </m:rPr>
                                    <a:rPr lang="es-ES" i="0">
                                      <a:latin typeface="Cambria Math"/>
                                    </a:rPr>
                                    <m:t>s</m:t>
                                  </m:r>
                                </m:sub>
                              </m:sSub>
                            </m:num>
                            <m:den>
                              <m:sSubSup>
                                <m:sSubSupPr>
                                  <m:ctrlPr>
                                    <a:rPr lang="es-ES" i="1">
                                      <a:latin typeface="Cambria Math"/>
                                    </a:rPr>
                                  </m:ctrlPr>
                                </m:sSubSupPr>
                                <m:e>
                                  <m:r>
                                    <m:rPr>
                                      <m:sty m:val="p"/>
                                    </m:rPr>
                                    <a:rPr lang="es-ES" i="0">
                                      <a:latin typeface="Cambria Math"/>
                                    </a:rPr>
                                    <m:t>C</m:t>
                                  </m:r>
                                </m:e>
                                <m:sub/>
                                <m:sup>
                                  <m:r>
                                    <a:rPr lang="es-ES" i="0">
                                      <a:latin typeface="Cambria Math"/>
                                    </a:rPr>
                                    <m:t>0</m:t>
                                  </m:r>
                                </m:sup>
                              </m:sSubSup>
                            </m:den>
                          </m:f>
                        </m:e>
                      </m:func>
                      <m:r>
                        <a:rPr lang="es-ES" i="0">
                          <a:latin typeface="Cambria Math"/>
                        </a:rPr>
                        <m:t>=</m:t>
                      </m:r>
                      <m:f>
                        <m:fPr>
                          <m:ctrlPr>
                            <a:rPr lang="es-ES" b="0" i="1" smtClean="0">
                              <a:latin typeface="Cambria Math"/>
                            </a:rPr>
                          </m:ctrlPr>
                        </m:fPr>
                        <m:num>
                          <m:d>
                            <m:dPr>
                              <m:ctrlPr>
                                <a:rPr lang="es-ES" i="1">
                                  <a:latin typeface="Cambria Math"/>
                                </a:rPr>
                              </m:ctrlPr>
                            </m:dPr>
                            <m:e>
                              <m:sSub>
                                <m:sSubPr>
                                  <m:ctrlPr>
                                    <a:rPr lang="es-ES" i="1">
                                      <a:latin typeface="Cambria Math"/>
                                    </a:rPr>
                                  </m:ctrlPr>
                                </m:sSubPr>
                                <m:e>
                                  <m:r>
                                    <m:rPr>
                                      <m:sty m:val="p"/>
                                    </m:rPr>
                                    <a:rPr lang="es-ES" i="0">
                                      <a:latin typeface="Cambria Math"/>
                                    </a:rPr>
                                    <m:t>k</m:t>
                                  </m:r>
                                </m:e>
                                <m:sub>
                                  <m:r>
                                    <m:rPr>
                                      <m:sty m:val="p"/>
                                    </m:rPr>
                                    <a:rPr lang="es-ES" i="0">
                                      <a:latin typeface="Cambria Math"/>
                                    </a:rPr>
                                    <m:t>s</m:t>
                                  </m:r>
                                </m:sub>
                              </m:sSub>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R</m:t>
                                  </m:r>
                                </m:sub>
                              </m:sSub>
                            </m:e>
                          </m:d>
                        </m:num>
                        <m:den>
                          <m:r>
                            <a:rPr lang="es-ES" b="0" i="1" smtClean="0">
                              <a:latin typeface="Cambria Math"/>
                            </a:rPr>
                            <m:t>2.303</m:t>
                          </m:r>
                        </m:den>
                      </m:f>
                      <m:r>
                        <m:rPr>
                          <m:sty m:val="p"/>
                        </m:rPr>
                        <a:rPr lang="es-ES" i="0">
                          <a:latin typeface="Cambria Math"/>
                        </a:rPr>
                        <m:t>t</m:t>
                      </m:r>
                      <m:r>
                        <a:rPr lang="es-ES" i="0">
                          <a:latin typeface="Cambria Math"/>
                        </a:rPr>
                        <m:t>−</m:t>
                      </m:r>
                      <m:f>
                        <m:fPr>
                          <m:ctrlPr>
                            <a:rPr lang="es-ES" i="1">
                              <a:latin typeface="Cambria Math"/>
                            </a:rPr>
                          </m:ctrlPr>
                        </m:fPr>
                        <m:num>
                          <m:r>
                            <m:rPr>
                              <m:sty m:val="p"/>
                            </m:rPr>
                            <a:rPr lang="es-ES" b="0" i="0" smtClean="0">
                              <a:latin typeface="Cambria Math"/>
                            </a:rPr>
                            <m:t>k</m:t>
                          </m:r>
                          <m:sSub>
                            <m:sSubPr>
                              <m:ctrlPr>
                                <a:rPr lang="es-ES" i="1">
                                  <a:latin typeface="Cambria Math"/>
                                </a:rPr>
                              </m:ctrlPr>
                            </m:sSubPr>
                            <m:e>
                              <m:r>
                                <m:rPr>
                                  <m:sty m:val="p"/>
                                </m:rPr>
                                <a:rPr lang="es-ES" i="0">
                                  <a:latin typeface="Cambria Math"/>
                                </a:rPr>
                                <m:t>k</m:t>
                              </m:r>
                            </m:e>
                            <m:sub>
                              <m:r>
                                <a:rPr lang="es-ES" i="0">
                                  <a:latin typeface="Cambria Math"/>
                                </a:rPr>
                                <m:t>1</m:t>
                              </m:r>
                              <m:r>
                                <m:rPr>
                                  <m:sty m:val="p"/>
                                </m:rPr>
                                <a:rPr lang="es-ES" i="0">
                                  <a:latin typeface="Cambria Math"/>
                                </a:rPr>
                                <m:t>E</m:t>
                              </m:r>
                            </m:sub>
                          </m:sSub>
                        </m:num>
                        <m:den>
                          <m:r>
                            <a:rPr lang="es-ES" b="0" i="0" smtClean="0">
                              <a:latin typeface="Cambria Math"/>
                            </a:rPr>
                            <m:t>2.303·(</m:t>
                          </m:r>
                          <m:sSub>
                            <m:sSubPr>
                              <m:ctrlPr>
                                <a:rPr lang="es-ES" i="1">
                                  <a:latin typeface="Cambria Math"/>
                                </a:rPr>
                              </m:ctrlPr>
                            </m:sSubPr>
                            <m:e>
                              <m:r>
                                <m:rPr>
                                  <m:sty m:val="p"/>
                                </m:rPr>
                                <a:rPr lang="es-ES" i="0">
                                  <a:latin typeface="Cambria Math"/>
                                </a:rPr>
                                <m:t>k</m:t>
                              </m:r>
                            </m:e>
                            <m:sub>
                              <m:r>
                                <a:rPr lang="es-ES" i="0">
                                  <a:latin typeface="Cambria Math"/>
                                </a:rPr>
                                <m:t>10</m:t>
                              </m:r>
                            </m:sub>
                          </m:sSub>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r>
                            <a:rPr lang="es-ES" b="0" i="0" smtClean="0">
                              <a:latin typeface="Cambria Math"/>
                            </a:rPr>
                            <m:t>)</m:t>
                          </m:r>
                        </m:den>
                      </m:f>
                      <m:sSub>
                        <m:sSubPr>
                          <m:ctrlPr>
                            <a:rPr lang="es-ES" i="1">
                              <a:latin typeface="Cambria Math"/>
                            </a:rPr>
                          </m:ctrlPr>
                        </m:sSubPr>
                        <m:e>
                          <m:r>
                            <m:rPr>
                              <m:sty m:val="p"/>
                            </m:rPr>
                            <a:rPr lang="es-ES" i="0">
                              <a:latin typeface="Cambria Math"/>
                            </a:rPr>
                            <m:t>x</m:t>
                          </m:r>
                        </m:e>
                        <m:sub>
                          <m:r>
                            <a:rPr lang="es-ES" i="0">
                              <a:latin typeface="Cambria Math"/>
                            </a:rPr>
                            <m:t>0</m:t>
                          </m:r>
                        </m:sub>
                      </m:sSub>
                    </m:oMath>
                  </m:oMathPara>
                </a14:m>
                <a:endParaRPr lang="es-CO"/>
              </a:p>
            </p:txBody>
          </p:sp>
        </mc:Choice>
        <mc:Fallback xmlns="">
          <p:sp>
            <p:nvSpPr>
              <p:cNvPr id="16" name="15 Rectángulo"/>
              <p:cNvSpPr>
                <a:spLocks noRot="1" noChangeAspect="1" noMove="1" noResize="1" noEditPoints="1" noAdjustHandles="1" noChangeArrowheads="1" noChangeShapeType="1" noTextEdit="1"/>
              </p:cNvSpPr>
              <p:nvPr/>
            </p:nvSpPr>
            <p:spPr>
              <a:xfrm>
                <a:off x="2412691" y="4055586"/>
                <a:ext cx="4318618" cy="679032"/>
              </a:xfrm>
              <a:prstGeom prst="rect">
                <a:avLst/>
              </a:prstGeom>
              <a:blipFill rotWithShape="1">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7 Rectángulo redondeado"/>
              <p:cNvSpPr/>
              <p:nvPr/>
            </p:nvSpPr>
            <p:spPr>
              <a:xfrm>
                <a:off x="3070509" y="5589240"/>
                <a:ext cx="3002982" cy="747085"/>
              </a:xfrm>
              <a:prstGeom prst="roundRect">
                <a:avLst/>
              </a:prstGeom>
              <a:solidFill>
                <a:srgbClr val="E6E0EC">
                  <a:alpha val="14902"/>
                </a:srgbClr>
              </a:solidFill>
              <a:ln>
                <a:solidFill>
                  <a:srgbClr val="7030A0"/>
                </a:solidFill>
              </a:ln>
              <a:effectLst>
                <a:outerShdw blurRad="63500" sx="102000" sy="102000" algn="ctr" rotWithShape="0">
                  <a:prstClr val="black">
                    <a:alpha val="40000"/>
                  </a:prstClr>
                </a:outerShdw>
              </a:effectLst>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s-ES" i="1" smtClean="0">
                              <a:latin typeface="Cambria Math"/>
                            </a:rPr>
                          </m:ctrlPr>
                        </m:funcPr>
                        <m:fName>
                          <m:r>
                            <m:rPr>
                              <m:sty m:val="p"/>
                            </m:rPr>
                            <a:rPr lang="es-ES" i="0">
                              <a:latin typeface="Cambria Math"/>
                            </a:rPr>
                            <m:t>log</m:t>
                          </m:r>
                        </m:fName>
                        <m:e>
                          <m:f>
                            <m:fPr>
                              <m:ctrlPr>
                                <a:rPr lang="es-ES" i="1">
                                  <a:latin typeface="Cambria Math"/>
                                </a:rPr>
                              </m:ctrlPr>
                            </m:fPr>
                            <m:num>
                              <m:sSub>
                                <m:sSubPr>
                                  <m:ctrlPr>
                                    <a:rPr lang="es-ES" i="1">
                                      <a:latin typeface="Cambria Math"/>
                                    </a:rPr>
                                  </m:ctrlPr>
                                </m:sSubPr>
                                <m:e>
                                  <m:r>
                                    <m:rPr>
                                      <m:sty m:val="p"/>
                                    </m:rPr>
                                    <a:rPr lang="es-ES" i="0">
                                      <a:latin typeface="Cambria Math"/>
                                    </a:rPr>
                                    <m:t>C</m:t>
                                  </m:r>
                                </m:e>
                                <m:sub>
                                  <m:r>
                                    <m:rPr>
                                      <m:sty m:val="p"/>
                                    </m:rPr>
                                    <a:rPr lang="es-ES" i="0">
                                      <a:latin typeface="Cambria Math"/>
                                    </a:rPr>
                                    <m:t>s</m:t>
                                  </m:r>
                                </m:sub>
                              </m:sSub>
                            </m:num>
                            <m:den>
                              <m:sSubSup>
                                <m:sSubSupPr>
                                  <m:ctrlPr>
                                    <a:rPr lang="es-ES" i="1">
                                      <a:latin typeface="Cambria Math"/>
                                    </a:rPr>
                                  </m:ctrlPr>
                                </m:sSubSupPr>
                                <m:e>
                                  <m:r>
                                    <m:rPr>
                                      <m:sty m:val="p"/>
                                    </m:rPr>
                                    <a:rPr lang="es-ES" i="0">
                                      <a:latin typeface="Cambria Math"/>
                                    </a:rPr>
                                    <m:t>C</m:t>
                                  </m:r>
                                </m:e>
                                <m:sub/>
                                <m:sup>
                                  <m:r>
                                    <a:rPr lang="es-ES" i="0">
                                      <a:latin typeface="Cambria Math"/>
                                    </a:rPr>
                                    <m:t>0</m:t>
                                  </m:r>
                                </m:sup>
                              </m:sSubSup>
                            </m:den>
                          </m:f>
                        </m:e>
                      </m:func>
                      <m:r>
                        <a:rPr lang="es-ES" i="0">
                          <a:latin typeface="Cambria Math"/>
                        </a:rPr>
                        <m:t>=</m:t>
                      </m:r>
                      <m:f>
                        <m:fPr>
                          <m:ctrlPr>
                            <a:rPr lang="es-ES" i="1">
                              <a:latin typeface="Cambria Math"/>
                            </a:rPr>
                          </m:ctrlPr>
                        </m:fPr>
                        <m:num>
                          <m:d>
                            <m:dPr>
                              <m:ctrlPr>
                                <a:rPr lang="es-ES" i="1">
                                  <a:latin typeface="Cambria Math"/>
                                </a:rPr>
                              </m:ctrlPr>
                            </m:dPr>
                            <m:e>
                              <m:sSub>
                                <m:sSubPr>
                                  <m:ctrlPr>
                                    <a:rPr lang="es-ES" i="1">
                                      <a:latin typeface="Cambria Math"/>
                                    </a:rPr>
                                  </m:ctrlPr>
                                </m:sSubPr>
                                <m:e>
                                  <m:r>
                                    <m:rPr>
                                      <m:sty m:val="p"/>
                                    </m:rPr>
                                    <a:rPr lang="es-ES" i="0">
                                      <a:latin typeface="Cambria Math"/>
                                    </a:rPr>
                                    <m:t>k</m:t>
                                  </m:r>
                                </m:e>
                                <m:sub>
                                  <m:r>
                                    <m:rPr>
                                      <m:sty m:val="p"/>
                                    </m:rPr>
                                    <a:rPr lang="es-ES" i="0">
                                      <a:latin typeface="Cambria Math"/>
                                    </a:rPr>
                                    <m:t>s</m:t>
                                  </m:r>
                                </m:sub>
                              </m:sSub>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R</m:t>
                                  </m:r>
                                </m:sub>
                              </m:sSub>
                            </m:e>
                          </m:d>
                        </m:num>
                        <m:den>
                          <m:r>
                            <a:rPr lang="es-ES" i="0">
                              <a:latin typeface="Cambria Math"/>
                            </a:rPr>
                            <m:t>2.303</m:t>
                          </m:r>
                        </m:den>
                      </m:f>
                      <m:r>
                        <m:rPr>
                          <m:sty m:val="p"/>
                        </m:rPr>
                        <a:rPr lang="es-ES" i="0">
                          <a:latin typeface="Cambria Math"/>
                        </a:rPr>
                        <m:t>t</m:t>
                      </m:r>
                      <m:r>
                        <a:rPr lang="es-ES" i="0">
                          <a:latin typeface="Cambria Math"/>
                        </a:rPr>
                        <m:t>−</m:t>
                      </m:r>
                      <m:sSub>
                        <m:sSubPr>
                          <m:ctrlPr>
                            <a:rPr lang="es-ES" i="1" smtClean="0">
                              <a:latin typeface="Cambria Math"/>
                            </a:rPr>
                          </m:ctrlPr>
                        </m:sSubPr>
                        <m:e>
                          <m:r>
                            <m:rPr>
                              <m:sty m:val="p"/>
                            </m:rPr>
                            <a:rPr lang="es-ES" b="0" i="0" smtClean="0">
                              <a:latin typeface="Cambria Math"/>
                            </a:rPr>
                            <m:t>K</m:t>
                          </m:r>
                        </m:e>
                        <m:sub>
                          <m:r>
                            <m:rPr>
                              <m:sty m:val="p"/>
                            </m:rPr>
                            <a:rPr lang="es-ES" b="0" i="0" smtClean="0">
                              <a:latin typeface="Cambria Math"/>
                            </a:rPr>
                            <m:t>L</m:t>
                          </m:r>
                        </m:sub>
                      </m:sSub>
                      <m:sSub>
                        <m:sSubPr>
                          <m:ctrlPr>
                            <a:rPr lang="es-ES" i="1">
                              <a:latin typeface="Cambria Math"/>
                            </a:rPr>
                          </m:ctrlPr>
                        </m:sSubPr>
                        <m:e>
                          <m:r>
                            <m:rPr>
                              <m:sty m:val="p"/>
                            </m:rPr>
                            <a:rPr lang="es-ES" i="0">
                              <a:latin typeface="Cambria Math"/>
                            </a:rPr>
                            <m:t>x</m:t>
                          </m:r>
                        </m:e>
                        <m:sub>
                          <m:r>
                            <a:rPr lang="es-ES" i="0">
                              <a:latin typeface="Cambria Math"/>
                            </a:rPr>
                            <m:t>0</m:t>
                          </m:r>
                        </m:sub>
                      </m:sSub>
                    </m:oMath>
                  </m:oMathPara>
                </a14:m>
                <a:endParaRPr lang="es-CO"/>
              </a:p>
            </p:txBody>
          </p:sp>
        </mc:Choice>
        <mc:Fallback xmlns="">
          <p:sp>
            <p:nvSpPr>
              <p:cNvPr id="8" name="7 Rectángulo redondeado"/>
              <p:cNvSpPr>
                <a:spLocks noRot="1" noChangeAspect="1" noMove="1" noResize="1" noEditPoints="1" noAdjustHandles="1" noChangeArrowheads="1" noChangeShapeType="1" noTextEdit="1"/>
              </p:cNvSpPr>
              <p:nvPr/>
            </p:nvSpPr>
            <p:spPr>
              <a:xfrm>
                <a:off x="3070509" y="5589240"/>
                <a:ext cx="3002982" cy="747085"/>
              </a:xfrm>
              <a:prstGeom prst="roundRect">
                <a:avLst/>
              </a:prstGeom>
              <a:blipFill rotWithShape="1">
                <a:blip r:embed="rId7"/>
                <a:stretch>
                  <a:fillRect/>
                </a:stretch>
              </a:blipFill>
              <a:ln>
                <a:solidFill>
                  <a:srgbClr val="7030A0"/>
                </a:solidFill>
              </a:ln>
              <a:effectLst>
                <a:outerShdw blurRad="63500" sx="102000" sy="102000" algn="ctr" rotWithShape="0">
                  <a:prstClr val="black">
                    <a:alpha val="40000"/>
                  </a:prstClr>
                </a:outerShdw>
              </a:effectLst>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9 Rectángulo"/>
              <p:cNvSpPr/>
              <p:nvPr/>
            </p:nvSpPr>
            <p:spPr>
              <a:xfrm>
                <a:off x="3379110" y="4849742"/>
                <a:ext cx="2385781" cy="66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a:rPr>
                          </m:ctrlPr>
                        </m:sSubPr>
                        <m:e>
                          <m:r>
                            <a:rPr lang="es-ES" b="0" i="1" smtClean="0">
                              <a:latin typeface="Cambria Math"/>
                            </a:rPr>
                            <m:t>𝐾</m:t>
                          </m:r>
                        </m:e>
                        <m:sub>
                          <m:r>
                            <a:rPr lang="es-ES" b="0" i="1" smtClean="0">
                              <a:latin typeface="Cambria Math"/>
                            </a:rPr>
                            <m:t>𝐿</m:t>
                          </m:r>
                        </m:sub>
                      </m:sSub>
                      <m:r>
                        <a:rPr lang="es-ES" i="1" smtClean="0">
                          <a:latin typeface="Cambria Math"/>
                          <a:ea typeface="Cambria Math"/>
                        </a:rPr>
                        <m:t>=</m:t>
                      </m:r>
                      <m:f>
                        <m:fPr>
                          <m:ctrlPr>
                            <a:rPr lang="es-ES" i="1">
                              <a:latin typeface="Cambria Math"/>
                            </a:rPr>
                          </m:ctrlPr>
                        </m:fPr>
                        <m:num>
                          <m:r>
                            <m:rPr>
                              <m:sty m:val="p"/>
                            </m:rPr>
                            <a:rPr lang="es-ES">
                              <a:latin typeface="Cambria Math"/>
                            </a:rPr>
                            <m:t>k</m:t>
                          </m:r>
                          <m:sSub>
                            <m:sSubPr>
                              <m:ctrlPr>
                                <a:rPr lang="es-ES" i="1">
                                  <a:latin typeface="Cambria Math"/>
                                </a:rPr>
                              </m:ctrlPr>
                            </m:sSubPr>
                            <m:e>
                              <m:r>
                                <m:rPr>
                                  <m:sty m:val="p"/>
                                </m:rPr>
                                <a:rPr lang="es-ES">
                                  <a:latin typeface="Cambria Math"/>
                                </a:rPr>
                                <m:t>k</m:t>
                              </m:r>
                            </m:e>
                            <m:sub>
                              <m:r>
                                <a:rPr lang="es-ES">
                                  <a:latin typeface="Cambria Math"/>
                                </a:rPr>
                                <m:t>1</m:t>
                              </m:r>
                              <m:r>
                                <m:rPr>
                                  <m:sty m:val="p"/>
                                </m:rPr>
                                <a:rPr lang="es-ES">
                                  <a:latin typeface="Cambria Math"/>
                                </a:rPr>
                                <m:t>E</m:t>
                              </m:r>
                            </m:sub>
                          </m:sSub>
                        </m:num>
                        <m:den>
                          <m:r>
                            <a:rPr lang="es-ES">
                              <a:latin typeface="Cambria Math"/>
                            </a:rPr>
                            <m:t>2.303·(</m:t>
                          </m:r>
                          <m:sSub>
                            <m:sSubPr>
                              <m:ctrlPr>
                                <a:rPr lang="es-ES" i="1">
                                  <a:latin typeface="Cambria Math"/>
                                </a:rPr>
                              </m:ctrlPr>
                            </m:sSubPr>
                            <m:e>
                              <m:r>
                                <m:rPr>
                                  <m:sty m:val="p"/>
                                </m:rPr>
                                <a:rPr lang="es-ES">
                                  <a:latin typeface="Cambria Math"/>
                                </a:rPr>
                                <m:t>k</m:t>
                              </m:r>
                            </m:e>
                            <m:sub>
                              <m:r>
                                <a:rPr lang="es-ES">
                                  <a:latin typeface="Cambria Math"/>
                                </a:rPr>
                                <m:t>10</m:t>
                              </m:r>
                            </m:sub>
                          </m:sSub>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r>
                            <a:rPr lang="es-ES">
                              <a:latin typeface="Cambria Math"/>
                            </a:rPr>
                            <m:t>)</m:t>
                          </m:r>
                        </m:den>
                      </m:f>
                    </m:oMath>
                  </m:oMathPara>
                </a14:m>
                <a:endParaRPr lang="es-CO"/>
              </a:p>
            </p:txBody>
          </p:sp>
        </mc:Choice>
        <mc:Fallback xmlns="">
          <p:sp>
            <p:nvSpPr>
              <p:cNvPr id="10" name="9 Rectángulo"/>
              <p:cNvSpPr>
                <a:spLocks noRot="1" noChangeAspect="1" noMove="1" noResize="1" noEditPoints="1" noAdjustHandles="1" noChangeArrowheads="1" noChangeShapeType="1" noTextEdit="1"/>
              </p:cNvSpPr>
              <p:nvPr/>
            </p:nvSpPr>
            <p:spPr>
              <a:xfrm>
                <a:off x="3379110" y="4849742"/>
                <a:ext cx="2385781" cy="667490"/>
              </a:xfrm>
              <a:prstGeom prst="rect">
                <a:avLst/>
              </a:prstGeom>
              <a:blipFill rotWithShape="1">
                <a:blip r:embed="rId8"/>
                <a:stretch>
                  <a:fillRect/>
                </a:stretch>
              </a:blipFill>
            </p:spPr>
            <p:txBody>
              <a:bodyPr/>
              <a:lstStyle/>
              <a:p>
                <a:r>
                  <a:rPr lang="es-CO">
                    <a:noFill/>
                  </a:rPr>
                  <a:t> </a:t>
                </a:r>
              </a:p>
            </p:txBody>
          </p:sp>
        </mc:Fallback>
      </mc:AlternateContent>
      <p:sp>
        <p:nvSpPr>
          <p:cNvPr id="17" name="16 CuadroTexto"/>
          <p:cNvSpPr txBox="1"/>
          <p:nvPr/>
        </p:nvSpPr>
        <p:spPr>
          <a:xfrm>
            <a:off x="6073491" y="5029598"/>
            <a:ext cx="2220223" cy="307777"/>
          </a:xfrm>
          <a:prstGeom prst="rect">
            <a:avLst/>
          </a:prstGeom>
          <a:noFill/>
        </p:spPr>
        <p:txBody>
          <a:bodyPr wrap="none" rtlCol="0">
            <a:spAutoFit/>
          </a:bodyPr>
          <a:lstStyle/>
          <a:p>
            <a:r>
              <a:rPr lang="es-ES" sz="1400" smtClean="0"/>
              <a:t>Esta es una macroconstante</a:t>
            </a:r>
            <a:endParaRPr lang="es-CO" sz="1400"/>
          </a:p>
        </p:txBody>
      </p:sp>
    </p:spTree>
    <p:extLst>
      <p:ext uri="{BB962C8B-B14F-4D97-AF65-F5344CB8AC3E}">
        <p14:creationId xmlns:p14="http://schemas.microsoft.com/office/powerpoint/2010/main" val="958453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588224" cy="1052736"/>
          </a:xfrm>
        </p:spPr>
        <p:txBody>
          <a:bodyPr>
            <a:normAutofit/>
          </a:bodyPr>
          <a:lstStyle/>
          <a:p>
            <a:r>
              <a:rPr lang="es-ES" sz="2400" b="1">
                <a:solidFill>
                  <a:schemeClr val="bg1"/>
                </a:solidFill>
              </a:rPr>
              <a:t>Tratamiento Proceso Irreversible C.I</a:t>
            </a:r>
            <a:r>
              <a:rPr lang="es-ES" sz="2400" b="1" smtClean="0">
                <a:solidFill>
                  <a:schemeClr val="bg1"/>
                </a:solidFill>
              </a:rPr>
              <a:t>. (4)</a:t>
            </a:r>
            <a:endParaRPr lang="es-CO" sz="2400"/>
          </a:p>
        </p:txBody>
      </p:sp>
      <mc:AlternateContent xmlns:mc="http://schemas.openxmlformats.org/markup-compatibility/2006" xmlns:a14="http://schemas.microsoft.com/office/drawing/2010/main">
        <mc:Choice Requires="a14">
          <p:sp>
            <p:nvSpPr>
              <p:cNvPr id="8" name="7 Rectángulo redondeado"/>
              <p:cNvSpPr/>
              <p:nvPr/>
            </p:nvSpPr>
            <p:spPr>
              <a:xfrm>
                <a:off x="5940152" y="1484784"/>
                <a:ext cx="3002982" cy="747085"/>
              </a:xfrm>
              <a:prstGeom prst="roundRect">
                <a:avLst/>
              </a:prstGeom>
              <a:solidFill>
                <a:srgbClr val="E6E0EC">
                  <a:alpha val="14902"/>
                </a:srgbClr>
              </a:solidFill>
              <a:ln>
                <a:solidFill>
                  <a:srgbClr val="7030A0"/>
                </a:solidFill>
              </a:ln>
              <a:effectLst>
                <a:outerShdw blurRad="63500" sx="102000" sy="102000" algn="ctr" rotWithShape="0">
                  <a:prstClr val="black">
                    <a:alpha val="40000"/>
                  </a:prstClr>
                </a:outerShdw>
              </a:effectLst>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s-ES" i="1" smtClean="0">
                              <a:latin typeface="Cambria Math"/>
                            </a:rPr>
                          </m:ctrlPr>
                        </m:funcPr>
                        <m:fName>
                          <m:r>
                            <m:rPr>
                              <m:sty m:val="p"/>
                            </m:rPr>
                            <a:rPr lang="es-ES" i="0">
                              <a:latin typeface="Cambria Math"/>
                            </a:rPr>
                            <m:t>log</m:t>
                          </m:r>
                        </m:fName>
                        <m:e>
                          <m:f>
                            <m:fPr>
                              <m:ctrlPr>
                                <a:rPr lang="es-ES" i="1">
                                  <a:latin typeface="Cambria Math"/>
                                </a:rPr>
                              </m:ctrlPr>
                            </m:fPr>
                            <m:num>
                              <m:sSub>
                                <m:sSubPr>
                                  <m:ctrlPr>
                                    <a:rPr lang="es-ES" i="1">
                                      <a:latin typeface="Cambria Math"/>
                                    </a:rPr>
                                  </m:ctrlPr>
                                </m:sSubPr>
                                <m:e>
                                  <m:r>
                                    <m:rPr>
                                      <m:sty m:val="p"/>
                                    </m:rPr>
                                    <a:rPr lang="es-ES" i="0">
                                      <a:latin typeface="Cambria Math"/>
                                    </a:rPr>
                                    <m:t>C</m:t>
                                  </m:r>
                                </m:e>
                                <m:sub>
                                  <m:r>
                                    <m:rPr>
                                      <m:sty m:val="p"/>
                                    </m:rPr>
                                    <a:rPr lang="es-ES" i="0">
                                      <a:latin typeface="Cambria Math"/>
                                    </a:rPr>
                                    <m:t>s</m:t>
                                  </m:r>
                                </m:sub>
                              </m:sSub>
                            </m:num>
                            <m:den>
                              <m:sSubSup>
                                <m:sSubSupPr>
                                  <m:ctrlPr>
                                    <a:rPr lang="es-ES" i="1">
                                      <a:latin typeface="Cambria Math"/>
                                    </a:rPr>
                                  </m:ctrlPr>
                                </m:sSubSupPr>
                                <m:e>
                                  <m:r>
                                    <m:rPr>
                                      <m:sty m:val="p"/>
                                    </m:rPr>
                                    <a:rPr lang="es-ES" i="0">
                                      <a:latin typeface="Cambria Math"/>
                                    </a:rPr>
                                    <m:t>C</m:t>
                                  </m:r>
                                </m:e>
                                <m:sub/>
                                <m:sup>
                                  <m:r>
                                    <a:rPr lang="es-ES" i="0">
                                      <a:latin typeface="Cambria Math"/>
                                    </a:rPr>
                                    <m:t>0</m:t>
                                  </m:r>
                                </m:sup>
                              </m:sSubSup>
                            </m:den>
                          </m:f>
                        </m:e>
                      </m:func>
                      <m:r>
                        <a:rPr lang="es-ES" i="0">
                          <a:latin typeface="Cambria Math"/>
                        </a:rPr>
                        <m:t>=</m:t>
                      </m:r>
                      <m:f>
                        <m:fPr>
                          <m:ctrlPr>
                            <a:rPr lang="es-ES" i="1">
                              <a:latin typeface="Cambria Math"/>
                            </a:rPr>
                          </m:ctrlPr>
                        </m:fPr>
                        <m:num>
                          <m:d>
                            <m:dPr>
                              <m:ctrlPr>
                                <a:rPr lang="es-ES" i="1">
                                  <a:latin typeface="Cambria Math"/>
                                </a:rPr>
                              </m:ctrlPr>
                            </m:dPr>
                            <m:e>
                              <m:sSub>
                                <m:sSubPr>
                                  <m:ctrlPr>
                                    <a:rPr lang="es-ES" i="1">
                                      <a:latin typeface="Cambria Math"/>
                                    </a:rPr>
                                  </m:ctrlPr>
                                </m:sSubPr>
                                <m:e>
                                  <m:r>
                                    <m:rPr>
                                      <m:sty m:val="p"/>
                                    </m:rPr>
                                    <a:rPr lang="es-ES" i="0">
                                      <a:latin typeface="Cambria Math"/>
                                    </a:rPr>
                                    <m:t>k</m:t>
                                  </m:r>
                                </m:e>
                                <m:sub>
                                  <m:r>
                                    <m:rPr>
                                      <m:sty m:val="p"/>
                                    </m:rPr>
                                    <a:rPr lang="es-ES" i="0">
                                      <a:latin typeface="Cambria Math"/>
                                    </a:rPr>
                                    <m:t>s</m:t>
                                  </m:r>
                                </m:sub>
                              </m:sSub>
                              <m:r>
                                <a:rPr lang="es-ES" i="0">
                                  <a:latin typeface="Cambria Math"/>
                                </a:rPr>
                                <m:t>−</m:t>
                              </m:r>
                              <m:sSub>
                                <m:sSubPr>
                                  <m:ctrlPr>
                                    <a:rPr lang="es-ES" i="1">
                                      <a:latin typeface="Cambria Math"/>
                                    </a:rPr>
                                  </m:ctrlPr>
                                </m:sSubPr>
                                <m:e>
                                  <m:r>
                                    <m:rPr>
                                      <m:sty m:val="p"/>
                                    </m:rPr>
                                    <a:rPr lang="es-ES" i="0">
                                      <a:latin typeface="Cambria Math"/>
                                    </a:rPr>
                                    <m:t>k</m:t>
                                  </m:r>
                                </m:e>
                                <m:sub>
                                  <m:r>
                                    <m:rPr>
                                      <m:sty m:val="p"/>
                                    </m:rPr>
                                    <a:rPr lang="es-ES" i="0">
                                      <a:latin typeface="Cambria Math"/>
                                    </a:rPr>
                                    <m:t>R</m:t>
                                  </m:r>
                                </m:sub>
                              </m:sSub>
                            </m:e>
                          </m:d>
                        </m:num>
                        <m:den>
                          <m:r>
                            <a:rPr lang="es-ES" i="0">
                              <a:latin typeface="Cambria Math"/>
                            </a:rPr>
                            <m:t>2.303</m:t>
                          </m:r>
                        </m:den>
                      </m:f>
                      <m:r>
                        <m:rPr>
                          <m:sty m:val="p"/>
                        </m:rPr>
                        <a:rPr lang="es-ES" i="0">
                          <a:latin typeface="Cambria Math"/>
                        </a:rPr>
                        <m:t>t</m:t>
                      </m:r>
                      <m:r>
                        <a:rPr lang="es-ES" i="0">
                          <a:latin typeface="Cambria Math"/>
                        </a:rPr>
                        <m:t>−</m:t>
                      </m:r>
                      <m:sSub>
                        <m:sSubPr>
                          <m:ctrlPr>
                            <a:rPr lang="es-ES" i="1" smtClean="0">
                              <a:latin typeface="Cambria Math"/>
                            </a:rPr>
                          </m:ctrlPr>
                        </m:sSubPr>
                        <m:e>
                          <m:r>
                            <m:rPr>
                              <m:sty m:val="p"/>
                            </m:rPr>
                            <a:rPr lang="es-ES" b="0" i="0" smtClean="0">
                              <a:latin typeface="Cambria Math"/>
                            </a:rPr>
                            <m:t>K</m:t>
                          </m:r>
                        </m:e>
                        <m:sub>
                          <m:r>
                            <m:rPr>
                              <m:sty m:val="p"/>
                            </m:rPr>
                            <a:rPr lang="es-ES" b="0" i="0" smtClean="0">
                              <a:latin typeface="Cambria Math"/>
                            </a:rPr>
                            <m:t>L</m:t>
                          </m:r>
                        </m:sub>
                      </m:sSub>
                      <m:sSub>
                        <m:sSubPr>
                          <m:ctrlPr>
                            <a:rPr lang="es-ES" i="1">
                              <a:latin typeface="Cambria Math"/>
                            </a:rPr>
                          </m:ctrlPr>
                        </m:sSubPr>
                        <m:e>
                          <m:r>
                            <m:rPr>
                              <m:sty m:val="p"/>
                            </m:rPr>
                            <a:rPr lang="es-ES" i="0">
                              <a:latin typeface="Cambria Math"/>
                            </a:rPr>
                            <m:t>x</m:t>
                          </m:r>
                        </m:e>
                        <m:sub>
                          <m:r>
                            <a:rPr lang="es-ES" i="0">
                              <a:latin typeface="Cambria Math"/>
                            </a:rPr>
                            <m:t>0</m:t>
                          </m:r>
                        </m:sub>
                      </m:sSub>
                    </m:oMath>
                  </m:oMathPara>
                </a14:m>
                <a:endParaRPr lang="es-CO"/>
              </a:p>
            </p:txBody>
          </p:sp>
        </mc:Choice>
        <mc:Fallback xmlns="">
          <p:sp>
            <p:nvSpPr>
              <p:cNvPr id="8" name="7 Rectángulo redondeado"/>
              <p:cNvSpPr>
                <a:spLocks noRot="1" noChangeAspect="1" noMove="1" noResize="1" noEditPoints="1" noAdjustHandles="1" noChangeArrowheads="1" noChangeShapeType="1" noTextEdit="1"/>
              </p:cNvSpPr>
              <p:nvPr/>
            </p:nvSpPr>
            <p:spPr>
              <a:xfrm>
                <a:off x="5940152" y="1484784"/>
                <a:ext cx="3002982" cy="747085"/>
              </a:xfrm>
              <a:prstGeom prst="roundRect">
                <a:avLst/>
              </a:prstGeom>
              <a:blipFill rotWithShape="1">
                <a:blip r:embed="rId3"/>
                <a:stretch>
                  <a:fillRect/>
                </a:stretch>
              </a:blipFill>
              <a:ln>
                <a:solidFill>
                  <a:srgbClr val="7030A0"/>
                </a:solidFill>
              </a:ln>
              <a:effectLst>
                <a:outerShdw blurRad="63500" sx="102000" sy="102000" algn="ctr" rotWithShape="0">
                  <a:prstClr val="black">
                    <a:alpha val="40000"/>
                  </a:prstClr>
                </a:outerShdw>
              </a:effectLst>
            </p:spPr>
            <p:txBody>
              <a:bodyPr/>
              <a:lstStyle/>
              <a:p>
                <a:r>
                  <a:rPr lang="es-CO">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268760"/>
            <a:ext cx="5324301"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179510" y="4797152"/>
            <a:ext cx="8856985" cy="738664"/>
          </a:xfrm>
          <a:prstGeom prst="rect">
            <a:avLst/>
          </a:prstGeom>
          <a:noFill/>
        </p:spPr>
        <p:txBody>
          <a:bodyPr wrap="square" rtlCol="0">
            <a:spAutoFit/>
          </a:bodyPr>
          <a:lstStyle/>
          <a:p>
            <a:r>
              <a:rPr lang="es-ES" sz="1400" smtClean="0"/>
              <a:t>Curvas de supervivencia para células de bazo quiméricas (</a:t>
            </a:r>
            <a:r>
              <a:rPr lang="es-ES" sz="1400" smtClean="0">
                <a:latin typeface="Arial"/>
                <a:cs typeface="Arial"/>
                <a:sym typeface="Wingdings"/>
              </a:rPr>
              <a:t></a:t>
            </a:r>
            <a:r>
              <a:rPr lang="es-ES" sz="1400" smtClean="0"/>
              <a:t>) y células de osteosarcoma (</a:t>
            </a:r>
            <a:r>
              <a:rPr lang="es-ES" sz="1400" smtClean="0">
                <a:sym typeface="Wingdings"/>
              </a:rPr>
              <a:t></a:t>
            </a:r>
            <a:r>
              <a:rPr lang="es-ES" sz="1400" smtClean="0"/>
              <a:t>) tras administración de dosis única de ciclofosfamida intraperitoneal en ratas. </a:t>
            </a:r>
          </a:p>
          <a:p>
            <a:r>
              <a:rPr lang="es-ES" sz="1400" b="1" smtClean="0"/>
              <a:t>Adaptado</a:t>
            </a:r>
            <a:r>
              <a:rPr lang="es-ES" sz="1400" smtClean="0"/>
              <a:t> de Gilbaldi M, Perrier D. Pharmacokinetics. Segunda edición. New York. Informa Healthcare; 2007</a:t>
            </a:r>
            <a:endParaRPr lang="es-CO" sz="1400"/>
          </a:p>
        </p:txBody>
      </p:sp>
      <p:sp>
        <p:nvSpPr>
          <p:cNvPr id="5" name="4 CuadroTexto"/>
          <p:cNvSpPr txBox="1"/>
          <p:nvPr/>
        </p:nvSpPr>
        <p:spPr>
          <a:xfrm>
            <a:off x="179512" y="5815127"/>
            <a:ext cx="8640960" cy="523220"/>
          </a:xfrm>
          <a:prstGeom prst="rect">
            <a:avLst/>
          </a:prstGeom>
          <a:noFill/>
        </p:spPr>
        <p:txBody>
          <a:bodyPr wrap="square" rtlCol="0">
            <a:spAutoFit/>
          </a:bodyPr>
          <a:lstStyle/>
          <a:p>
            <a:r>
              <a:rPr lang="es-ES" sz="1400" smtClean="0"/>
              <a:t>En el caso de células quiméricas, K</a:t>
            </a:r>
            <a:r>
              <a:rPr lang="es-ES" sz="1100" smtClean="0"/>
              <a:t>L</a:t>
            </a:r>
            <a:r>
              <a:rPr lang="es-ES" sz="1400" smtClean="0"/>
              <a:t> = 0.0083 y para células de osteosarcoma K</a:t>
            </a:r>
            <a:r>
              <a:rPr lang="es-ES" sz="1100" smtClean="0"/>
              <a:t>L</a:t>
            </a:r>
            <a:r>
              <a:rPr lang="es-ES" sz="1400" smtClean="0"/>
              <a:t> = 0.0201. Las CE</a:t>
            </a:r>
            <a:r>
              <a:rPr lang="es-ES" sz="1050" smtClean="0"/>
              <a:t>90</a:t>
            </a:r>
            <a:r>
              <a:rPr lang="es-ES" sz="1400" smtClean="0"/>
              <a:t> de ciclofosfamida son 49.8 mg y 120.8 mg para células de osteosarcoma y quiméricas de bazo respectivamente.</a:t>
            </a:r>
          </a:p>
        </p:txBody>
      </p:sp>
      <p:sp>
        <p:nvSpPr>
          <p:cNvPr id="7" name="6 CuadroTexto"/>
          <p:cNvSpPr txBox="1"/>
          <p:nvPr/>
        </p:nvSpPr>
        <p:spPr>
          <a:xfrm>
            <a:off x="5940152" y="2636912"/>
            <a:ext cx="3002982" cy="1815882"/>
          </a:xfrm>
          <a:prstGeom prst="rect">
            <a:avLst/>
          </a:prstGeom>
          <a:noFill/>
        </p:spPr>
        <p:txBody>
          <a:bodyPr wrap="square" rtlCol="0">
            <a:spAutoFit/>
          </a:bodyPr>
          <a:lstStyle/>
          <a:p>
            <a:r>
              <a:rPr lang="es-ES" sz="1400" smtClean="0"/>
              <a:t>K</a:t>
            </a:r>
            <a:r>
              <a:rPr lang="es-ES" sz="1100" smtClean="0"/>
              <a:t>L</a:t>
            </a:r>
            <a:r>
              <a:rPr lang="es-ES" sz="1400" smtClean="0"/>
              <a:t> es definida como una </a:t>
            </a:r>
            <a:r>
              <a:rPr lang="es-ES" sz="1400" i="1" smtClean="0"/>
              <a:t>constante de afinidad de la célula por la quimioterapia</a:t>
            </a:r>
            <a:r>
              <a:rPr lang="es-ES" sz="1400" smtClean="0"/>
              <a:t> y varía de célula.</a:t>
            </a:r>
          </a:p>
          <a:p>
            <a:endParaRPr lang="es-ES" sz="1400" smtClean="0"/>
          </a:p>
          <a:p>
            <a:r>
              <a:rPr lang="es-ES" sz="1400" smtClean="0"/>
              <a:t>Su recíproco (1/K</a:t>
            </a:r>
            <a:r>
              <a:rPr lang="es-ES" sz="1100" smtClean="0"/>
              <a:t>L</a:t>
            </a:r>
            <a:r>
              <a:rPr lang="es-ES" sz="1400" smtClean="0"/>
              <a:t>) es definido como </a:t>
            </a:r>
            <a:r>
              <a:rPr lang="es-ES" sz="1400" b="1" smtClean="0">
                <a:solidFill>
                  <a:srgbClr val="FF0000"/>
                </a:solidFill>
              </a:rPr>
              <a:t>Constante de Letalidad E90</a:t>
            </a:r>
            <a:r>
              <a:rPr lang="es-ES" sz="1400" smtClean="0"/>
              <a:t> y nos dice que tanto hay que aumentar la dosis para reducir 1 log el conteo de células.</a:t>
            </a:r>
            <a:endParaRPr lang="es-CO" sz="1400"/>
          </a:p>
        </p:txBody>
      </p:sp>
      <p:pic>
        <p:nvPicPr>
          <p:cNvPr id="1029" name="Picture 5" descr="Image result for cyclophosphami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6" y="1484784"/>
            <a:ext cx="892894" cy="114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147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400" b="1">
                <a:solidFill>
                  <a:schemeClr val="bg1"/>
                </a:solidFill>
              </a:rPr>
              <a:t>PK-PD Proceso Irreversible Ciclo </a:t>
            </a:r>
            <a:r>
              <a:rPr lang="es-ES" sz="2400" b="1" smtClean="0">
                <a:solidFill>
                  <a:schemeClr val="bg1"/>
                </a:solidFill>
              </a:rPr>
              <a:t>Dependiente</a:t>
            </a:r>
            <a:endParaRPr lang="es-CO" sz="2400" b="1">
              <a:solidFill>
                <a:schemeClr val="bg1"/>
              </a:solidFill>
            </a:endParaRPr>
          </a:p>
        </p:txBody>
      </p:sp>
      <p:sp>
        <p:nvSpPr>
          <p:cNvPr id="5" name="4 Elipse"/>
          <p:cNvSpPr/>
          <p:nvPr/>
        </p:nvSpPr>
        <p:spPr>
          <a:xfrm>
            <a:off x="3086648" y="3182870"/>
            <a:ext cx="900000" cy="9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ln>
                  <a:solidFill>
                    <a:sysClr val="windowText" lastClr="000000"/>
                  </a:solidFill>
                </a:ln>
                <a:solidFill>
                  <a:sysClr val="windowText" lastClr="000000"/>
                </a:solidFill>
              </a:rPr>
              <a:t>1</a:t>
            </a:r>
          </a:p>
        </p:txBody>
      </p:sp>
      <p:sp>
        <p:nvSpPr>
          <p:cNvPr id="6" name="5 Elipse"/>
          <p:cNvSpPr/>
          <p:nvPr/>
        </p:nvSpPr>
        <p:spPr>
          <a:xfrm>
            <a:off x="3086648" y="1598694"/>
            <a:ext cx="900000" cy="9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ln>
                  <a:solidFill>
                    <a:sysClr val="windowText" lastClr="000000"/>
                  </a:solidFill>
                </a:ln>
                <a:solidFill>
                  <a:sysClr val="windowText" lastClr="000000"/>
                </a:solidFill>
              </a:rPr>
              <a:t>Per.</a:t>
            </a:r>
          </a:p>
        </p:txBody>
      </p:sp>
      <p:cxnSp>
        <p:nvCxnSpPr>
          <p:cNvPr id="7" name="6 Conector recto de flecha"/>
          <p:cNvCxnSpPr>
            <a:stCxn id="5" idx="0"/>
            <a:endCxn id="6" idx="4"/>
          </p:cNvCxnSpPr>
          <p:nvPr/>
        </p:nvCxnSpPr>
        <p:spPr>
          <a:xfrm flipV="1">
            <a:off x="3536648" y="2498694"/>
            <a:ext cx="0" cy="684176"/>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7 CuadroTexto"/>
          <p:cNvSpPr txBox="1"/>
          <p:nvPr/>
        </p:nvSpPr>
        <p:spPr>
          <a:xfrm>
            <a:off x="3536648" y="2656116"/>
            <a:ext cx="504056" cy="369332"/>
          </a:xfrm>
          <a:prstGeom prst="rect">
            <a:avLst/>
          </a:prstGeom>
          <a:noFill/>
        </p:spPr>
        <p:txBody>
          <a:bodyPr wrap="square" rtlCol="0">
            <a:spAutoFit/>
          </a:bodyPr>
          <a:lstStyle/>
          <a:p>
            <a:r>
              <a:rPr lang="es-ES" smtClean="0"/>
              <a:t>k</a:t>
            </a:r>
            <a:r>
              <a:rPr lang="es-ES" baseline="-25000" smtClean="0"/>
              <a:t>1N</a:t>
            </a:r>
            <a:endParaRPr lang="es-CO"/>
          </a:p>
        </p:txBody>
      </p:sp>
      <p:sp>
        <p:nvSpPr>
          <p:cNvPr id="9" name="8 CuadroTexto"/>
          <p:cNvSpPr txBox="1"/>
          <p:nvPr/>
        </p:nvSpPr>
        <p:spPr>
          <a:xfrm>
            <a:off x="3032592" y="2656116"/>
            <a:ext cx="504056" cy="369332"/>
          </a:xfrm>
          <a:prstGeom prst="rect">
            <a:avLst/>
          </a:prstGeom>
          <a:noFill/>
        </p:spPr>
        <p:txBody>
          <a:bodyPr wrap="square" rtlCol="0">
            <a:spAutoFit/>
          </a:bodyPr>
          <a:lstStyle/>
          <a:p>
            <a:r>
              <a:rPr lang="es-ES" smtClean="0"/>
              <a:t>k</a:t>
            </a:r>
            <a:r>
              <a:rPr lang="es-ES" baseline="-25000" smtClean="0"/>
              <a:t>N1</a:t>
            </a:r>
            <a:endParaRPr lang="es-CO"/>
          </a:p>
        </p:txBody>
      </p:sp>
      <p:cxnSp>
        <p:nvCxnSpPr>
          <p:cNvPr id="10" name="9 Conector recto de flecha"/>
          <p:cNvCxnSpPr>
            <a:endCxn id="5" idx="4"/>
          </p:cNvCxnSpPr>
          <p:nvPr/>
        </p:nvCxnSpPr>
        <p:spPr>
          <a:xfrm flipV="1">
            <a:off x="3536648" y="4082870"/>
            <a:ext cx="0" cy="468152"/>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10 CuadroTexto"/>
          <p:cNvSpPr txBox="1"/>
          <p:nvPr/>
        </p:nvSpPr>
        <p:spPr>
          <a:xfrm>
            <a:off x="3025812" y="4132280"/>
            <a:ext cx="504056" cy="369332"/>
          </a:xfrm>
          <a:prstGeom prst="rect">
            <a:avLst/>
          </a:prstGeom>
          <a:noFill/>
        </p:spPr>
        <p:txBody>
          <a:bodyPr wrap="square" rtlCol="0">
            <a:spAutoFit/>
          </a:bodyPr>
          <a:lstStyle/>
          <a:p>
            <a:r>
              <a:rPr lang="es-ES" smtClean="0"/>
              <a:t>k</a:t>
            </a:r>
            <a:r>
              <a:rPr lang="es-ES" baseline="-25000" smtClean="0"/>
              <a:t>10</a:t>
            </a:r>
            <a:endParaRPr lang="es-CO"/>
          </a:p>
        </p:txBody>
      </p:sp>
      <p:sp>
        <p:nvSpPr>
          <p:cNvPr id="12" name="11 Elipse"/>
          <p:cNvSpPr/>
          <p:nvPr/>
        </p:nvSpPr>
        <p:spPr>
          <a:xfrm>
            <a:off x="4942156" y="3182870"/>
            <a:ext cx="900000" cy="9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ln>
                  <a:solidFill>
                    <a:sysClr val="windowText" lastClr="000000"/>
                  </a:solidFill>
                </a:ln>
                <a:solidFill>
                  <a:sysClr val="windowText" lastClr="000000"/>
                </a:solidFill>
              </a:rPr>
              <a:t>E</a:t>
            </a:r>
          </a:p>
          <a:p>
            <a:pPr algn="ctr"/>
            <a:endParaRPr lang="es-ES" smtClean="0">
              <a:ln>
                <a:solidFill>
                  <a:sysClr val="windowText" lastClr="000000"/>
                </a:solidFill>
              </a:ln>
              <a:solidFill>
                <a:sysClr val="windowText" lastClr="000000"/>
              </a:solidFill>
            </a:endParaRPr>
          </a:p>
        </p:txBody>
      </p:sp>
      <p:cxnSp>
        <p:nvCxnSpPr>
          <p:cNvPr id="13" name="12 Conector recto de flecha"/>
          <p:cNvCxnSpPr>
            <a:stCxn id="12" idx="2"/>
            <a:endCxn id="5" idx="6"/>
          </p:cNvCxnSpPr>
          <p:nvPr/>
        </p:nvCxnSpPr>
        <p:spPr>
          <a:xfrm flipH="1">
            <a:off x="3986648" y="3632870"/>
            <a:ext cx="955508" cy="0"/>
          </a:xfrm>
          <a:prstGeom prst="straightConnector1">
            <a:avLst/>
          </a:prstGeom>
          <a:ln w="28575">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4303000" y="3263538"/>
            <a:ext cx="504056" cy="369332"/>
          </a:xfrm>
          <a:prstGeom prst="rect">
            <a:avLst/>
          </a:prstGeom>
          <a:noFill/>
        </p:spPr>
        <p:txBody>
          <a:bodyPr wrap="square" rtlCol="0">
            <a:spAutoFit/>
          </a:bodyPr>
          <a:lstStyle/>
          <a:p>
            <a:r>
              <a:rPr lang="es-ES" smtClean="0"/>
              <a:t>k</a:t>
            </a:r>
            <a:r>
              <a:rPr lang="es-ES" baseline="-25000" smtClean="0"/>
              <a:t>1E</a:t>
            </a:r>
            <a:endParaRPr lang="es-CO"/>
          </a:p>
        </p:txBody>
      </p:sp>
      <p:sp>
        <p:nvSpPr>
          <p:cNvPr id="15" name="14 CuadroTexto"/>
          <p:cNvSpPr txBox="1"/>
          <p:nvPr/>
        </p:nvSpPr>
        <p:spPr>
          <a:xfrm>
            <a:off x="5167156" y="3624165"/>
            <a:ext cx="450000" cy="369332"/>
          </a:xfrm>
          <a:prstGeom prst="rect">
            <a:avLst/>
          </a:prstGeom>
          <a:noFill/>
        </p:spPr>
        <p:txBody>
          <a:bodyPr wrap="square" rtlCol="0" anchor="ctr">
            <a:spAutoFit/>
          </a:bodyPr>
          <a:lstStyle/>
          <a:p>
            <a:pPr algn="ctr"/>
            <a:r>
              <a:rPr lang="es-ES" smtClean="0"/>
              <a:t>X</a:t>
            </a:r>
            <a:r>
              <a:rPr lang="es-ES" baseline="-25000" smtClean="0"/>
              <a:t>E</a:t>
            </a:r>
            <a:endParaRPr lang="es-CO"/>
          </a:p>
        </p:txBody>
      </p:sp>
      <p:sp>
        <p:nvSpPr>
          <p:cNvPr id="16" name="15 Rectángulo redondeado"/>
          <p:cNvSpPr/>
          <p:nvPr/>
        </p:nvSpPr>
        <p:spPr>
          <a:xfrm>
            <a:off x="5032156" y="4683687"/>
            <a:ext cx="684000" cy="684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mtClean="0">
                <a:solidFill>
                  <a:schemeClr val="tx1"/>
                </a:solidFill>
              </a:rPr>
              <a:t>C</a:t>
            </a:r>
            <a:r>
              <a:rPr lang="es-ES" baseline="-25000" smtClean="0">
                <a:solidFill>
                  <a:schemeClr val="tx1"/>
                </a:solidFill>
              </a:rPr>
              <a:t>S</a:t>
            </a:r>
            <a:endParaRPr lang="es-CO">
              <a:solidFill>
                <a:schemeClr val="tx1"/>
              </a:solidFill>
            </a:endParaRPr>
          </a:p>
        </p:txBody>
      </p:sp>
      <p:cxnSp>
        <p:nvCxnSpPr>
          <p:cNvPr id="17" name="16 Conector recto de flecha"/>
          <p:cNvCxnSpPr>
            <a:endCxn id="12" idx="6"/>
          </p:cNvCxnSpPr>
          <p:nvPr/>
        </p:nvCxnSpPr>
        <p:spPr>
          <a:xfrm flipH="1">
            <a:off x="5842156" y="3632870"/>
            <a:ext cx="540160"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a:stCxn id="55" idx="1"/>
            <a:endCxn id="16" idx="3"/>
          </p:cNvCxnSpPr>
          <p:nvPr/>
        </p:nvCxnSpPr>
        <p:spPr>
          <a:xfrm flipH="1" flipV="1">
            <a:off x="5716156" y="5025687"/>
            <a:ext cx="816517" cy="275"/>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flipV="1">
            <a:off x="5392156" y="5403687"/>
            <a:ext cx="0" cy="45008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19 CuadroTexto"/>
          <p:cNvSpPr txBox="1"/>
          <p:nvPr/>
        </p:nvSpPr>
        <p:spPr>
          <a:xfrm>
            <a:off x="5896212" y="3263538"/>
            <a:ext cx="504056" cy="369332"/>
          </a:xfrm>
          <a:prstGeom prst="rect">
            <a:avLst/>
          </a:prstGeom>
          <a:noFill/>
        </p:spPr>
        <p:txBody>
          <a:bodyPr wrap="square" rtlCol="0">
            <a:spAutoFit/>
          </a:bodyPr>
          <a:lstStyle/>
          <a:p>
            <a:r>
              <a:rPr lang="es-ES" smtClean="0"/>
              <a:t>k</a:t>
            </a:r>
            <a:r>
              <a:rPr lang="es-ES" baseline="-25000" smtClean="0"/>
              <a:t>E0</a:t>
            </a:r>
            <a:endParaRPr lang="es-CO"/>
          </a:p>
        </p:txBody>
      </p:sp>
      <p:sp>
        <p:nvSpPr>
          <p:cNvPr id="21" name="20 CuadroTexto"/>
          <p:cNvSpPr txBox="1"/>
          <p:nvPr/>
        </p:nvSpPr>
        <p:spPr>
          <a:xfrm>
            <a:off x="7504780" y="4683687"/>
            <a:ext cx="504056" cy="369332"/>
          </a:xfrm>
          <a:prstGeom prst="rect">
            <a:avLst/>
          </a:prstGeom>
          <a:noFill/>
        </p:spPr>
        <p:txBody>
          <a:bodyPr wrap="square" rtlCol="0">
            <a:spAutoFit/>
          </a:bodyPr>
          <a:lstStyle/>
          <a:p>
            <a:pPr algn="ctr"/>
            <a:r>
              <a:rPr lang="es-ES" smtClean="0"/>
              <a:t>k</a:t>
            </a:r>
            <a:r>
              <a:rPr lang="es-ES" baseline="-25000" smtClean="0"/>
              <a:t>R</a:t>
            </a:r>
            <a:endParaRPr lang="es-CO"/>
          </a:p>
        </p:txBody>
      </p:sp>
      <p:sp>
        <p:nvSpPr>
          <p:cNvPr id="22" name="21 CuadroTexto"/>
          <p:cNvSpPr txBox="1"/>
          <p:nvPr/>
        </p:nvSpPr>
        <p:spPr>
          <a:xfrm>
            <a:off x="5392156" y="5444061"/>
            <a:ext cx="504056" cy="369332"/>
          </a:xfrm>
          <a:prstGeom prst="rect">
            <a:avLst/>
          </a:prstGeom>
          <a:noFill/>
        </p:spPr>
        <p:txBody>
          <a:bodyPr wrap="square" rtlCol="0">
            <a:spAutoFit/>
          </a:bodyPr>
          <a:lstStyle/>
          <a:p>
            <a:r>
              <a:rPr lang="es-ES" smtClean="0"/>
              <a:t>k</a:t>
            </a:r>
            <a:endParaRPr lang="es-CO"/>
          </a:p>
        </p:txBody>
      </p:sp>
      <p:cxnSp>
        <p:nvCxnSpPr>
          <p:cNvPr id="23" name="22 Conector curvado"/>
          <p:cNvCxnSpPr/>
          <p:nvPr/>
        </p:nvCxnSpPr>
        <p:spPr>
          <a:xfrm rot="16200000" flipH="1">
            <a:off x="4767832" y="5043687"/>
            <a:ext cx="509116" cy="12700"/>
          </a:xfrm>
          <a:prstGeom prst="curvedConnector5">
            <a:avLst>
              <a:gd name="adj1" fmla="val -17960"/>
              <a:gd name="adj2" fmla="val -4449748"/>
              <a:gd name="adj3" fmla="val 123947"/>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a:off x="4014306" y="4854045"/>
            <a:ext cx="504056" cy="369332"/>
          </a:xfrm>
          <a:prstGeom prst="rect">
            <a:avLst/>
          </a:prstGeom>
          <a:noFill/>
        </p:spPr>
        <p:txBody>
          <a:bodyPr wrap="square" rtlCol="0">
            <a:spAutoFit/>
          </a:bodyPr>
          <a:lstStyle/>
          <a:p>
            <a:r>
              <a:rPr lang="es-ES" smtClean="0"/>
              <a:t>k</a:t>
            </a:r>
            <a:r>
              <a:rPr lang="es-ES" baseline="-25000" smtClean="0"/>
              <a:t>S</a:t>
            </a:r>
            <a:endParaRPr lang="es-CO"/>
          </a:p>
        </p:txBody>
      </p:sp>
      <p:sp>
        <p:nvSpPr>
          <p:cNvPr id="25" name="24 CuadroTexto"/>
          <p:cNvSpPr txBox="1"/>
          <p:nvPr/>
        </p:nvSpPr>
        <p:spPr>
          <a:xfrm>
            <a:off x="395536" y="3362555"/>
            <a:ext cx="2448272" cy="523220"/>
          </a:xfrm>
          <a:prstGeom prst="rect">
            <a:avLst/>
          </a:prstGeom>
          <a:solidFill>
            <a:srgbClr val="FFFF00">
              <a:alpha val="76078"/>
            </a:srgbClr>
          </a:solidFill>
          <a:ln>
            <a:solidFill>
              <a:schemeClr val="accent3">
                <a:lumMod val="75000"/>
              </a:schemeClr>
            </a:solidFill>
            <a:prstDash val="sysDash"/>
          </a:ln>
          <a:effectLst>
            <a:outerShdw blurRad="50800" dist="38100" dir="10800000" algn="r" rotWithShape="0">
              <a:prstClr val="black">
                <a:alpha val="40000"/>
              </a:prstClr>
            </a:outerShdw>
          </a:effectLst>
        </p:spPr>
        <p:txBody>
          <a:bodyPr wrap="square" rtlCol="0">
            <a:spAutoFit/>
          </a:bodyPr>
          <a:lstStyle/>
          <a:p>
            <a:r>
              <a:rPr lang="es-ES" sz="1400" smtClean="0"/>
              <a:t>Compartimento central donde se administra quimioterapia</a:t>
            </a:r>
            <a:endParaRPr lang="es-CO" sz="1400"/>
          </a:p>
        </p:txBody>
      </p:sp>
      <p:sp>
        <p:nvSpPr>
          <p:cNvPr id="26" name="25 CuadroTexto"/>
          <p:cNvSpPr txBox="1"/>
          <p:nvPr/>
        </p:nvSpPr>
        <p:spPr>
          <a:xfrm>
            <a:off x="395536" y="1787084"/>
            <a:ext cx="2448272" cy="523220"/>
          </a:xfrm>
          <a:prstGeom prst="rect">
            <a:avLst/>
          </a:prstGeom>
          <a:solidFill>
            <a:srgbClr val="FFFF00">
              <a:alpha val="76078"/>
            </a:srgbClr>
          </a:solidFill>
          <a:ln w="3175">
            <a:solidFill>
              <a:schemeClr val="accent2"/>
            </a:solidFill>
            <a:prstDash val="sysDash"/>
          </a:ln>
          <a:effectLst>
            <a:outerShdw blurRad="50800" dist="38100" dir="13500000" algn="br" rotWithShape="0">
              <a:prstClr val="black">
                <a:alpha val="40000"/>
              </a:prstClr>
            </a:outerShdw>
          </a:effectLst>
        </p:spPr>
        <p:txBody>
          <a:bodyPr wrap="square" rtlCol="0">
            <a:spAutoFit/>
          </a:bodyPr>
          <a:lstStyle/>
          <a:p>
            <a:r>
              <a:rPr lang="es-ES" sz="1400" smtClean="0"/>
              <a:t>Compartimento periférico en el cual hay distribucion</a:t>
            </a:r>
            <a:endParaRPr lang="es-CO" sz="1400"/>
          </a:p>
        </p:txBody>
      </p:sp>
      <p:sp>
        <p:nvSpPr>
          <p:cNvPr id="27" name="26 CuadroTexto"/>
          <p:cNvSpPr txBox="1"/>
          <p:nvPr/>
        </p:nvSpPr>
        <p:spPr>
          <a:xfrm>
            <a:off x="6532672" y="3362555"/>
            <a:ext cx="2448272" cy="523220"/>
          </a:xfrm>
          <a:prstGeom prst="rect">
            <a:avLst/>
          </a:prstGeom>
          <a:solidFill>
            <a:srgbClr val="FFFF00">
              <a:alpha val="76078"/>
            </a:srgbClr>
          </a:solidFill>
          <a:ln>
            <a:solidFill>
              <a:schemeClr val="accent1">
                <a:lumMod val="75000"/>
              </a:schemeClr>
            </a:solidFill>
            <a:prstDash val="sysDash"/>
          </a:ln>
          <a:effectLst>
            <a:outerShdw blurRad="50800" dist="38100" algn="l" rotWithShape="0">
              <a:prstClr val="black">
                <a:alpha val="40000"/>
              </a:prstClr>
            </a:outerShdw>
          </a:effectLst>
        </p:spPr>
        <p:txBody>
          <a:bodyPr wrap="square" rtlCol="0">
            <a:spAutoFit/>
          </a:bodyPr>
          <a:lstStyle/>
          <a:p>
            <a:r>
              <a:rPr lang="es-ES" sz="1400" smtClean="0"/>
              <a:t>Compartimento donde se produce el efecto PD</a:t>
            </a:r>
            <a:endParaRPr lang="es-CO" sz="1400"/>
          </a:p>
        </p:txBody>
      </p:sp>
      <p:sp>
        <p:nvSpPr>
          <p:cNvPr id="28" name="27 CuadroTexto"/>
          <p:cNvSpPr txBox="1"/>
          <p:nvPr/>
        </p:nvSpPr>
        <p:spPr>
          <a:xfrm>
            <a:off x="4427984" y="4293096"/>
            <a:ext cx="1594900" cy="307777"/>
          </a:xfrm>
          <a:prstGeom prst="rect">
            <a:avLst/>
          </a:prstGeom>
          <a:solidFill>
            <a:srgbClr val="FFFF00">
              <a:alpha val="74902"/>
            </a:srgbClr>
          </a:solidFill>
          <a:ln>
            <a:solidFill>
              <a:schemeClr val="accent5">
                <a:lumMod val="75000"/>
              </a:schemeClr>
            </a:solidFill>
            <a:prstDash val="sysDash"/>
          </a:ln>
          <a:effectLst>
            <a:outerShdw blurRad="50800" dist="38100" dir="2700000" algn="tl" rotWithShape="0">
              <a:prstClr val="black">
                <a:alpha val="40000"/>
              </a:prstClr>
            </a:outerShdw>
          </a:effectLst>
        </p:spPr>
        <p:txBody>
          <a:bodyPr wrap="square" rtlCol="0">
            <a:spAutoFit/>
          </a:bodyPr>
          <a:lstStyle/>
          <a:p>
            <a:pPr algn="ctr"/>
            <a:r>
              <a:rPr lang="es-ES" sz="1400" smtClean="0"/>
              <a:t>Células Sensibles</a:t>
            </a:r>
          </a:p>
        </p:txBody>
      </p:sp>
      <p:sp>
        <p:nvSpPr>
          <p:cNvPr id="29" name="28 Elipse"/>
          <p:cNvSpPr/>
          <p:nvPr/>
        </p:nvSpPr>
        <p:spPr>
          <a:xfrm>
            <a:off x="5842156" y="3182870"/>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0" name="29 Conector angular"/>
          <p:cNvCxnSpPr>
            <a:stCxn id="29" idx="0"/>
            <a:endCxn id="31" idx="1"/>
          </p:cNvCxnSpPr>
          <p:nvPr/>
        </p:nvCxnSpPr>
        <p:spPr>
          <a:xfrm rot="5400000" flipH="1" flipV="1">
            <a:off x="5870743" y="2520941"/>
            <a:ext cx="903343" cy="420516"/>
          </a:xfrm>
          <a:prstGeom prst="bentConnector2">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30 CuadroTexto"/>
          <p:cNvSpPr txBox="1"/>
          <p:nvPr/>
        </p:nvSpPr>
        <p:spPr>
          <a:xfrm>
            <a:off x="6532672" y="2048694"/>
            <a:ext cx="2448272" cy="461665"/>
          </a:xfrm>
          <a:prstGeom prst="rect">
            <a:avLst/>
          </a:prstGeom>
          <a:noFill/>
        </p:spPr>
        <p:txBody>
          <a:bodyPr wrap="square" rtlCol="0">
            <a:spAutoFit/>
          </a:bodyPr>
          <a:lstStyle/>
          <a:p>
            <a:r>
              <a:rPr lang="es-ES" sz="1200" smtClean="0"/>
              <a:t>Const. Vel. eliminación fármaco desde célula tumoral</a:t>
            </a:r>
            <a:endParaRPr lang="es-CO" sz="1200"/>
          </a:p>
        </p:txBody>
      </p:sp>
      <p:sp>
        <p:nvSpPr>
          <p:cNvPr id="32" name="31 Elipse"/>
          <p:cNvSpPr/>
          <p:nvPr/>
        </p:nvSpPr>
        <p:spPr>
          <a:xfrm>
            <a:off x="4248362" y="3134160"/>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3" name="32 Conector angular"/>
          <p:cNvCxnSpPr>
            <a:stCxn id="32" idx="0"/>
            <a:endCxn id="34" idx="2"/>
          </p:cNvCxnSpPr>
          <p:nvPr/>
        </p:nvCxnSpPr>
        <p:spPr>
          <a:xfrm rot="5400000" flipH="1" flipV="1">
            <a:off x="4553443" y="2398335"/>
            <a:ext cx="700745" cy="770906"/>
          </a:xfrm>
          <a:prstGeom prst="bentConnector3">
            <a:avLst>
              <a:gd name="adj1" fmla="val 50000"/>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33 CuadroTexto"/>
          <p:cNvSpPr txBox="1"/>
          <p:nvPr/>
        </p:nvSpPr>
        <p:spPr>
          <a:xfrm>
            <a:off x="4196220" y="1787084"/>
            <a:ext cx="2186096" cy="646331"/>
          </a:xfrm>
          <a:prstGeom prst="rect">
            <a:avLst/>
          </a:prstGeom>
          <a:noFill/>
        </p:spPr>
        <p:txBody>
          <a:bodyPr wrap="square" rtlCol="0">
            <a:spAutoFit/>
          </a:bodyPr>
          <a:lstStyle/>
          <a:p>
            <a:r>
              <a:rPr lang="es-ES" sz="1200" smtClean="0"/>
              <a:t>Const. Vel. Transferencia desde compartimento 1 a compartimento de efecto</a:t>
            </a:r>
            <a:endParaRPr lang="es-CO" sz="1200"/>
          </a:p>
        </p:txBody>
      </p:sp>
      <p:sp>
        <p:nvSpPr>
          <p:cNvPr id="35" name="34 Elipse"/>
          <p:cNvSpPr/>
          <p:nvPr/>
        </p:nvSpPr>
        <p:spPr>
          <a:xfrm>
            <a:off x="2989868" y="2594161"/>
            <a:ext cx="1050836"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35 CuadroTexto"/>
          <p:cNvSpPr txBox="1"/>
          <p:nvPr/>
        </p:nvSpPr>
        <p:spPr>
          <a:xfrm>
            <a:off x="107504" y="2633328"/>
            <a:ext cx="2448272" cy="461665"/>
          </a:xfrm>
          <a:prstGeom prst="rect">
            <a:avLst/>
          </a:prstGeom>
          <a:noFill/>
        </p:spPr>
        <p:txBody>
          <a:bodyPr wrap="square" rtlCol="0">
            <a:spAutoFit/>
          </a:bodyPr>
          <a:lstStyle/>
          <a:p>
            <a:r>
              <a:rPr lang="es-ES" sz="1200" smtClean="0"/>
              <a:t>Const. Vel. Transferencia desde compartimento central a periféricos</a:t>
            </a:r>
            <a:endParaRPr lang="es-CO" sz="1200"/>
          </a:p>
        </p:txBody>
      </p:sp>
      <p:cxnSp>
        <p:nvCxnSpPr>
          <p:cNvPr id="37" name="36 Conector recto de flecha"/>
          <p:cNvCxnSpPr>
            <a:stCxn id="35" idx="2"/>
            <a:endCxn id="36" idx="3"/>
          </p:cNvCxnSpPr>
          <p:nvPr/>
        </p:nvCxnSpPr>
        <p:spPr>
          <a:xfrm flipH="1">
            <a:off x="2555776" y="2864161"/>
            <a:ext cx="434092" cy="0"/>
          </a:xfrm>
          <a:prstGeom prst="straightConnector1">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37 Elipse"/>
          <p:cNvSpPr/>
          <p:nvPr/>
        </p:nvSpPr>
        <p:spPr>
          <a:xfrm>
            <a:off x="2975286" y="4082870"/>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38 CuadroTexto"/>
          <p:cNvSpPr txBox="1"/>
          <p:nvPr/>
        </p:nvSpPr>
        <p:spPr>
          <a:xfrm>
            <a:off x="575556" y="4132280"/>
            <a:ext cx="2088232" cy="461665"/>
          </a:xfrm>
          <a:prstGeom prst="rect">
            <a:avLst/>
          </a:prstGeom>
          <a:noFill/>
        </p:spPr>
        <p:txBody>
          <a:bodyPr wrap="square" rtlCol="0">
            <a:spAutoFit/>
          </a:bodyPr>
          <a:lstStyle/>
          <a:p>
            <a:r>
              <a:rPr lang="es-ES" sz="1200" smtClean="0"/>
              <a:t>Const. Vel. eliminación desde compartimento central</a:t>
            </a:r>
            <a:endParaRPr lang="es-CO" sz="1200"/>
          </a:p>
        </p:txBody>
      </p:sp>
      <p:cxnSp>
        <p:nvCxnSpPr>
          <p:cNvPr id="40" name="39 Conector recto de flecha"/>
          <p:cNvCxnSpPr>
            <a:stCxn id="38" idx="2"/>
            <a:endCxn id="39" idx="3"/>
          </p:cNvCxnSpPr>
          <p:nvPr/>
        </p:nvCxnSpPr>
        <p:spPr>
          <a:xfrm flipH="1">
            <a:off x="2663788" y="4352870"/>
            <a:ext cx="311498" cy="10243"/>
          </a:xfrm>
          <a:prstGeom prst="straightConnector1">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40 Elipse"/>
          <p:cNvSpPr/>
          <p:nvPr/>
        </p:nvSpPr>
        <p:spPr>
          <a:xfrm>
            <a:off x="7452320" y="4629631"/>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41 CuadroTexto"/>
          <p:cNvSpPr txBox="1"/>
          <p:nvPr/>
        </p:nvSpPr>
        <p:spPr>
          <a:xfrm>
            <a:off x="3002472" y="5942641"/>
            <a:ext cx="1732775" cy="461665"/>
          </a:xfrm>
          <a:prstGeom prst="rect">
            <a:avLst/>
          </a:prstGeom>
          <a:noFill/>
        </p:spPr>
        <p:txBody>
          <a:bodyPr wrap="square" rtlCol="0">
            <a:spAutoFit/>
          </a:bodyPr>
          <a:lstStyle/>
          <a:p>
            <a:r>
              <a:rPr lang="es-ES" sz="1200" smtClean="0"/>
              <a:t>Const. Vel. degradación fisiológica normal</a:t>
            </a:r>
          </a:p>
        </p:txBody>
      </p:sp>
      <p:cxnSp>
        <p:nvCxnSpPr>
          <p:cNvPr id="43" name="42 Conector angular"/>
          <p:cNvCxnSpPr>
            <a:stCxn id="41" idx="4"/>
            <a:endCxn id="42" idx="2"/>
          </p:cNvCxnSpPr>
          <p:nvPr/>
        </p:nvCxnSpPr>
        <p:spPr>
          <a:xfrm rot="5400000">
            <a:off x="5178253" y="3860238"/>
            <a:ext cx="1234675" cy="3853460"/>
          </a:xfrm>
          <a:prstGeom prst="bentConnector3">
            <a:avLst>
              <a:gd name="adj1" fmla="val 118515"/>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43 Elipse"/>
          <p:cNvSpPr/>
          <p:nvPr/>
        </p:nvSpPr>
        <p:spPr>
          <a:xfrm>
            <a:off x="5278358" y="5358727"/>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5" name="44 CuadroTexto"/>
          <p:cNvSpPr txBox="1"/>
          <p:nvPr/>
        </p:nvSpPr>
        <p:spPr>
          <a:xfrm>
            <a:off x="2989868" y="5630504"/>
            <a:ext cx="1868019" cy="276999"/>
          </a:xfrm>
          <a:prstGeom prst="rect">
            <a:avLst/>
          </a:prstGeom>
          <a:noFill/>
        </p:spPr>
        <p:txBody>
          <a:bodyPr wrap="square" rtlCol="0">
            <a:spAutoFit/>
          </a:bodyPr>
          <a:lstStyle/>
          <a:p>
            <a:r>
              <a:rPr lang="es-ES" sz="1200" smtClean="0"/>
              <a:t>Const. Vel. muerte celular</a:t>
            </a:r>
          </a:p>
        </p:txBody>
      </p:sp>
      <p:cxnSp>
        <p:nvCxnSpPr>
          <p:cNvPr id="46" name="45 Conector angular"/>
          <p:cNvCxnSpPr>
            <a:stCxn id="44" idx="4"/>
            <a:endCxn id="45" idx="3"/>
          </p:cNvCxnSpPr>
          <p:nvPr/>
        </p:nvCxnSpPr>
        <p:spPr>
          <a:xfrm rot="5400000" flipH="1">
            <a:off x="5138261" y="5488631"/>
            <a:ext cx="129723" cy="690471"/>
          </a:xfrm>
          <a:prstGeom prst="bentConnector4">
            <a:avLst>
              <a:gd name="adj1" fmla="val -176222"/>
              <a:gd name="adj2" fmla="val 69552"/>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46 Elipse"/>
          <p:cNvSpPr/>
          <p:nvPr/>
        </p:nvSpPr>
        <p:spPr>
          <a:xfrm>
            <a:off x="3936405" y="4764595"/>
            <a:ext cx="540000" cy="540000"/>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48" name="47 Conector angular"/>
          <p:cNvCxnSpPr>
            <a:stCxn id="47" idx="4"/>
            <a:endCxn id="49" idx="3"/>
          </p:cNvCxnSpPr>
          <p:nvPr/>
        </p:nvCxnSpPr>
        <p:spPr>
          <a:xfrm rot="5400000">
            <a:off x="3501541" y="4646863"/>
            <a:ext cx="47132" cy="1362597"/>
          </a:xfrm>
          <a:prstGeom prst="bentConnector2">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48 CuadroTexto"/>
          <p:cNvSpPr txBox="1"/>
          <p:nvPr/>
        </p:nvSpPr>
        <p:spPr>
          <a:xfrm>
            <a:off x="1214729" y="5120894"/>
            <a:ext cx="1629079" cy="461665"/>
          </a:xfrm>
          <a:prstGeom prst="rect">
            <a:avLst/>
          </a:prstGeom>
          <a:noFill/>
        </p:spPr>
        <p:txBody>
          <a:bodyPr wrap="square" rtlCol="0">
            <a:spAutoFit/>
          </a:bodyPr>
          <a:lstStyle/>
          <a:p>
            <a:r>
              <a:rPr lang="es-ES" sz="1200" smtClean="0"/>
              <a:t>Const. Vel. crecimiento mitótico natural</a:t>
            </a:r>
          </a:p>
        </p:txBody>
      </p:sp>
      <p:sp>
        <p:nvSpPr>
          <p:cNvPr id="55" name="54 Rectángulo redondeado"/>
          <p:cNvSpPr/>
          <p:nvPr/>
        </p:nvSpPr>
        <p:spPr>
          <a:xfrm>
            <a:off x="6532673" y="4683962"/>
            <a:ext cx="684000" cy="684000"/>
          </a:xfrm>
          <a:prstGeom prst="roundRect">
            <a:avLst/>
          </a:prstGeom>
          <a:gradFill>
            <a:gsLst>
              <a:gs pos="0">
                <a:schemeClr val="accent3">
                  <a:lumMod val="75000"/>
                  <a:alpha val="64000"/>
                </a:schemeClr>
              </a:gs>
              <a:gs pos="50000">
                <a:schemeClr val="accent3">
                  <a:lumMod val="60000"/>
                  <a:lumOff val="40000"/>
                  <a:alpha val="61000"/>
                </a:schemeClr>
              </a:gs>
              <a:gs pos="100000">
                <a:schemeClr val="accent3">
                  <a:lumMod val="20000"/>
                  <a:lumOff val="8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smtClean="0">
                <a:solidFill>
                  <a:schemeClr val="tx1"/>
                </a:solidFill>
              </a:rPr>
              <a:t>C</a:t>
            </a:r>
            <a:r>
              <a:rPr lang="es-ES" b="1" baseline="-25000" smtClean="0">
                <a:solidFill>
                  <a:schemeClr val="tx1"/>
                </a:solidFill>
              </a:rPr>
              <a:t>r</a:t>
            </a:r>
            <a:endParaRPr lang="es-CO" b="1">
              <a:solidFill>
                <a:schemeClr val="tx1"/>
              </a:solidFill>
            </a:endParaRPr>
          </a:p>
        </p:txBody>
      </p:sp>
      <p:cxnSp>
        <p:nvCxnSpPr>
          <p:cNvPr id="59" name="58 Conector recto de flecha"/>
          <p:cNvCxnSpPr>
            <a:endCxn id="55" idx="3"/>
          </p:cNvCxnSpPr>
          <p:nvPr/>
        </p:nvCxnSpPr>
        <p:spPr>
          <a:xfrm flipH="1" flipV="1">
            <a:off x="7216673" y="5025962"/>
            <a:ext cx="808637" cy="24074"/>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62 CuadroTexto"/>
          <p:cNvSpPr txBox="1"/>
          <p:nvPr/>
        </p:nvSpPr>
        <p:spPr>
          <a:xfrm>
            <a:off x="5872386" y="4687788"/>
            <a:ext cx="504056" cy="369332"/>
          </a:xfrm>
          <a:prstGeom prst="rect">
            <a:avLst/>
          </a:prstGeom>
          <a:noFill/>
        </p:spPr>
        <p:txBody>
          <a:bodyPr wrap="square" rtlCol="0">
            <a:spAutoFit/>
          </a:bodyPr>
          <a:lstStyle/>
          <a:p>
            <a:pPr algn="ctr"/>
            <a:r>
              <a:rPr lang="es-ES" smtClean="0"/>
              <a:t>k</a:t>
            </a:r>
            <a:r>
              <a:rPr lang="es-ES" baseline="-25000" smtClean="0"/>
              <a:t>SR</a:t>
            </a:r>
            <a:endParaRPr lang="es-CO"/>
          </a:p>
        </p:txBody>
      </p:sp>
      <p:sp>
        <p:nvSpPr>
          <p:cNvPr id="64" name="63 CuadroTexto"/>
          <p:cNvSpPr txBox="1"/>
          <p:nvPr/>
        </p:nvSpPr>
        <p:spPr>
          <a:xfrm>
            <a:off x="5896212" y="5034355"/>
            <a:ext cx="504056" cy="369332"/>
          </a:xfrm>
          <a:prstGeom prst="rect">
            <a:avLst/>
          </a:prstGeom>
          <a:noFill/>
        </p:spPr>
        <p:txBody>
          <a:bodyPr wrap="square" rtlCol="0">
            <a:spAutoFit/>
          </a:bodyPr>
          <a:lstStyle/>
          <a:p>
            <a:pPr algn="ctr"/>
            <a:r>
              <a:rPr lang="es-ES" smtClean="0"/>
              <a:t>k</a:t>
            </a:r>
            <a:r>
              <a:rPr lang="es-ES" baseline="-25000" smtClean="0"/>
              <a:t>RS</a:t>
            </a:r>
            <a:endParaRPr lang="es-CO"/>
          </a:p>
        </p:txBody>
      </p:sp>
      <p:sp>
        <p:nvSpPr>
          <p:cNvPr id="69" name="68 CuadroTexto"/>
          <p:cNvSpPr txBox="1"/>
          <p:nvPr/>
        </p:nvSpPr>
        <p:spPr>
          <a:xfrm>
            <a:off x="6181516" y="4273351"/>
            <a:ext cx="1846868" cy="307777"/>
          </a:xfrm>
          <a:prstGeom prst="rect">
            <a:avLst/>
          </a:prstGeom>
          <a:solidFill>
            <a:srgbClr val="FFFF00">
              <a:alpha val="74902"/>
            </a:srgbClr>
          </a:solidFill>
          <a:ln>
            <a:solidFill>
              <a:schemeClr val="accent5">
                <a:lumMod val="75000"/>
              </a:schemeClr>
            </a:solidFill>
            <a:prstDash val="sysDash"/>
          </a:ln>
          <a:effectLst>
            <a:outerShdw blurRad="50800" dist="38100" dir="2700000" algn="tl" rotWithShape="0">
              <a:prstClr val="black">
                <a:alpha val="40000"/>
              </a:prstClr>
            </a:outerShdw>
          </a:effectLst>
        </p:spPr>
        <p:txBody>
          <a:bodyPr wrap="square" rtlCol="0">
            <a:spAutoFit/>
          </a:bodyPr>
          <a:lstStyle/>
          <a:p>
            <a:pPr algn="ctr"/>
            <a:r>
              <a:rPr lang="es-ES" sz="1400" smtClean="0"/>
              <a:t>Células No Sensibles</a:t>
            </a:r>
          </a:p>
        </p:txBody>
      </p:sp>
      <p:sp>
        <p:nvSpPr>
          <p:cNvPr id="70" name="69 CuadroTexto"/>
          <p:cNvSpPr txBox="1"/>
          <p:nvPr/>
        </p:nvSpPr>
        <p:spPr>
          <a:xfrm>
            <a:off x="6669399" y="5942641"/>
            <a:ext cx="2448272" cy="461665"/>
          </a:xfrm>
          <a:prstGeom prst="rect">
            <a:avLst/>
          </a:prstGeom>
          <a:solidFill>
            <a:schemeClr val="bg1"/>
          </a:solidFill>
        </p:spPr>
        <p:txBody>
          <a:bodyPr wrap="square" rtlCol="0">
            <a:spAutoFit/>
          </a:bodyPr>
          <a:lstStyle/>
          <a:p>
            <a:r>
              <a:rPr lang="es-ES" sz="1200" smtClean="0"/>
              <a:t>Const. Vel. entre estados de ciclo celular susceptibles a resistentes.</a:t>
            </a:r>
            <a:endParaRPr lang="es-CO" sz="1200"/>
          </a:p>
        </p:txBody>
      </p:sp>
      <p:sp>
        <p:nvSpPr>
          <p:cNvPr id="71" name="70 Elipse"/>
          <p:cNvSpPr/>
          <p:nvPr/>
        </p:nvSpPr>
        <p:spPr>
          <a:xfrm>
            <a:off x="5842316" y="4755686"/>
            <a:ext cx="540000" cy="612275"/>
          </a:xfrm>
          <a:prstGeom prst="ellipse">
            <a:avLst/>
          </a:prstGeom>
          <a:noFill/>
          <a:ln w="9525">
            <a:solidFill>
              <a:schemeClr val="accent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72" name="71 Conector angular"/>
          <p:cNvCxnSpPr>
            <a:stCxn id="71" idx="4"/>
            <a:endCxn id="70" idx="1"/>
          </p:cNvCxnSpPr>
          <p:nvPr/>
        </p:nvCxnSpPr>
        <p:spPr>
          <a:xfrm rot="16200000" flipH="1">
            <a:off x="5988101" y="5492175"/>
            <a:ext cx="805513" cy="557083"/>
          </a:xfrm>
          <a:prstGeom prst="bentConnector2">
            <a:avLst/>
          </a:prstGeom>
          <a:ln>
            <a:solidFill>
              <a:schemeClr val="accent6"/>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P spid="32" grpId="0" animBg="1"/>
      <p:bldP spid="34" grpId="0"/>
      <p:bldP spid="35" grpId="0" animBg="1"/>
      <p:bldP spid="36" grpId="0"/>
      <p:bldP spid="38" grpId="0" animBg="1"/>
      <p:bldP spid="39" grpId="0"/>
      <p:bldP spid="41" grpId="0" animBg="1"/>
      <p:bldP spid="42" grpId="0"/>
      <p:bldP spid="44" grpId="0" animBg="1"/>
      <p:bldP spid="45" grpId="0"/>
      <p:bldP spid="47" grpId="0" animBg="1"/>
      <p:bldP spid="49" grpId="0"/>
      <p:bldP spid="70" grpId="0" animBg="1"/>
      <p:bldP spid="7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Rectángulo redondeado"/>
          <p:cNvSpPr/>
          <p:nvPr/>
        </p:nvSpPr>
        <p:spPr>
          <a:xfrm rot="5400000">
            <a:off x="3887924" y="2348880"/>
            <a:ext cx="792088" cy="5040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p>
        </p:txBody>
      </p:sp>
      <p:sp>
        <p:nvSpPr>
          <p:cNvPr id="18" name="17 Rectángulo redondeado"/>
          <p:cNvSpPr/>
          <p:nvPr/>
        </p:nvSpPr>
        <p:spPr>
          <a:xfrm>
            <a:off x="4716016" y="2492896"/>
            <a:ext cx="576064" cy="38765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CO"/>
          </a:p>
        </p:txBody>
      </p:sp>
      <p:sp>
        <p:nvSpPr>
          <p:cNvPr id="15" name="14 Rectángulo redondeado"/>
          <p:cNvSpPr/>
          <p:nvPr/>
        </p:nvSpPr>
        <p:spPr>
          <a:xfrm>
            <a:off x="6272572" y="2492896"/>
            <a:ext cx="648072" cy="38765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a:p>
        </p:txBody>
      </p:sp>
      <p:sp>
        <p:nvSpPr>
          <p:cNvPr id="16" name="15 Rectángulo redondeado"/>
          <p:cNvSpPr/>
          <p:nvPr/>
        </p:nvSpPr>
        <p:spPr>
          <a:xfrm>
            <a:off x="5472100" y="2492896"/>
            <a:ext cx="648072" cy="3876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p>
        </p:txBody>
      </p:sp>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Tratamiento Proceso Irreversible </a:t>
            </a:r>
            <a:r>
              <a:rPr lang="es-ES" sz="2800" b="1" smtClean="0">
                <a:solidFill>
                  <a:schemeClr val="bg1"/>
                </a:solidFill>
              </a:rPr>
              <a:t>C.D.</a:t>
            </a:r>
            <a:endParaRPr lang="es-CO" sz="2800" b="1">
              <a:solidFill>
                <a:schemeClr val="bg1"/>
              </a:solidFill>
            </a:endParaRPr>
          </a:p>
        </p:txBody>
      </p:sp>
      <p:sp>
        <p:nvSpPr>
          <p:cNvPr id="5" name="4 Rectángulo redondeado"/>
          <p:cNvSpPr/>
          <p:nvPr/>
        </p:nvSpPr>
        <p:spPr>
          <a:xfrm rot="5400000">
            <a:off x="3869922" y="1386053"/>
            <a:ext cx="792088" cy="5040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p>
        </p:txBody>
      </p:sp>
      <p:sp>
        <p:nvSpPr>
          <p:cNvPr id="6" name="5 Rectángulo redondeado"/>
          <p:cNvSpPr/>
          <p:nvPr/>
        </p:nvSpPr>
        <p:spPr>
          <a:xfrm>
            <a:off x="4734018" y="1515363"/>
            <a:ext cx="504056" cy="38765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s-CO"/>
          </a:p>
        </p:txBody>
      </p:sp>
      <p:sp>
        <p:nvSpPr>
          <p:cNvPr id="7" name="6 Rectángulo redondeado"/>
          <p:cNvSpPr/>
          <p:nvPr/>
        </p:nvSpPr>
        <p:spPr>
          <a:xfrm>
            <a:off x="5382090" y="1515363"/>
            <a:ext cx="720080" cy="38765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CO"/>
          </a:p>
        </p:txBody>
      </p:sp>
      <p:sp>
        <p:nvSpPr>
          <p:cNvPr id="8" name="7 Rectángulo redondeado"/>
          <p:cNvSpPr/>
          <p:nvPr/>
        </p:nvSpPr>
        <p:spPr>
          <a:xfrm>
            <a:off x="6246186" y="1515363"/>
            <a:ext cx="648072" cy="38765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9" name="3 Marcador de contenido"/>
              <p:cNvSpPr>
                <a:spLocks noGrp="1"/>
              </p:cNvSpPr>
              <p:nvPr>
                <p:ph idx="1"/>
              </p:nvPr>
            </p:nvSpPr>
            <p:spPr>
              <a:xfrm>
                <a:off x="2357754" y="2320281"/>
                <a:ext cx="6156684" cy="89269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s-ES" sz="1800" b="0" i="1" smtClean="0">
                              <a:latin typeface="Cambria Math"/>
                            </a:rPr>
                          </m:ctrlPr>
                        </m:fPr>
                        <m:num>
                          <m:r>
                            <m:rPr>
                              <m:sty m:val="p"/>
                            </m:rPr>
                            <a:rPr lang="es-ES" sz="1800" b="0" i="0" smtClean="0">
                              <a:latin typeface="Cambria Math"/>
                            </a:rPr>
                            <m:t>d</m:t>
                          </m:r>
                          <m:sSub>
                            <m:sSubPr>
                              <m:ctrlPr>
                                <a:rPr lang="es-ES" sz="1800" b="0" i="1" smtClean="0">
                                  <a:latin typeface="Cambria Math"/>
                                </a:rPr>
                              </m:ctrlPr>
                            </m:sSubPr>
                            <m:e>
                              <m:r>
                                <m:rPr>
                                  <m:sty m:val="p"/>
                                </m:rPr>
                                <a:rPr lang="es-ES" sz="1800" b="0" i="0" smtClean="0">
                                  <a:latin typeface="Cambria Math"/>
                                </a:rPr>
                                <m:t>C</m:t>
                              </m:r>
                            </m:e>
                            <m:sub>
                              <m:r>
                                <m:rPr>
                                  <m:sty m:val="p"/>
                                </m:rPr>
                                <a:rPr lang="es-ES" sz="1800" b="0" i="0" smtClean="0">
                                  <a:latin typeface="Cambria Math"/>
                                </a:rPr>
                                <m:t>r</m:t>
                              </m:r>
                            </m:sub>
                          </m:sSub>
                        </m:num>
                        <m:den>
                          <m:r>
                            <m:rPr>
                              <m:sty m:val="p"/>
                            </m:rPr>
                            <a:rPr lang="es-ES" sz="1800" b="0" i="0" smtClean="0">
                              <a:latin typeface="Cambria Math"/>
                            </a:rPr>
                            <m:t>dt</m:t>
                          </m:r>
                        </m:den>
                      </m:f>
                      <m:r>
                        <a:rPr lang="es-ES" sz="1800" b="0" i="0" smtClean="0">
                          <a:latin typeface="Cambria Math"/>
                        </a:rPr>
                        <m:t>=</m:t>
                      </m:r>
                      <m:sSub>
                        <m:sSubPr>
                          <m:ctrlPr>
                            <a:rPr lang="es-ES" sz="1800" b="0" i="1" smtClean="0">
                              <a:latin typeface="Cambria Math"/>
                            </a:rPr>
                          </m:ctrlPr>
                        </m:sSubPr>
                        <m:e>
                          <m:r>
                            <m:rPr>
                              <m:sty m:val="p"/>
                            </m:rPr>
                            <a:rPr lang="es-ES" sz="1800" b="0" i="0" smtClean="0">
                              <a:latin typeface="Cambria Math"/>
                            </a:rPr>
                            <m:t>k</m:t>
                          </m:r>
                        </m:e>
                        <m:sub>
                          <m:r>
                            <m:rPr>
                              <m:sty m:val="p"/>
                            </m:rPr>
                            <a:rPr lang="es-ES" sz="1800" b="0" i="0" smtClean="0">
                              <a:latin typeface="Cambria Math"/>
                            </a:rPr>
                            <m:t>sr</m:t>
                          </m:r>
                        </m:sub>
                      </m:sSub>
                      <m:sSub>
                        <m:sSubPr>
                          <m:ctrlPr>
                            <a:rPr lang="es-ES" sz="1800" b="0" i="1" smtClean="0">
                              <a:latin typeface="Cambria Math"/>
                            </a:rPr>
                          </m:ctrlPr>
                        </m:sSubPr>
                        <m:e>
                          <m:r>
                            <m:rPr>
                              <m:sty m:val="p"/>
                            </m:rPr>
                            <a:rPr lang="es-ES" sz="1800" b="0" i="0" smtClean="0">
                              <a:latin typeface="Cambria Math"/>
                            </a:rPr>
                            <m:t>C</m:t>
                          </m:r>
                        </m:e>
                        <m:sub>
                          <m:r>
                            <m:rPr>
                              <m:sty m:val="p"/>
                            </m:rPr>
                            <a:rPr lang="es-ES" sz="1800" b="0" i="0" smtClean="0">
                              <a:latin typeface="Cambria Math"/>
                            </a:rPr>
                            <m:t>s</m:t>
                          </m:r>
                        </m:sub>
                      </m:sSub>
                      <m:r>
                        <a:rPr lang="es-ES" sz="1800" b="0" i="0" smtClean="0">
                          <a:latin typeface="Cambria Math"/>
                        </a:rPr>
                        <m:t>−</m:t>
                      </m:r>
                      <m:sSub>
                        <m:sSubPr>
                          <m:ctrlPr>
                            <a:rPr lang="es-ES" sz="1800" i="1">
                              <a:latin typeface="Cambria Math"/>
                            </a:rPr>
                          </m:ctrlPr>
                        </m:sSubPr>
                        <m:e>
                          <m:r>
                            <m:rPr>
                              <m:sty m:val="p"/>
                            </m:rPr>
                            <a:rPr lang="es-ES" sz="1800" i="0">
                              <a:latin typeface="Cambria Math"/>
                            </a:rPr>
                            <m:t>k</m:t>
                          </m:r>
                        </m:e>
                        <m:sub>
                          <m:r>
                            <m:rPr>
                              <m:sty m:val="p"/>
                            </m:rPr>
                            <a:rPr lang="es-ES" sz="1800" i="0">
                              <a:latin typeface="Cambria Math"/>
                            </a:rPr>
                            <m:t>r</m:t>
                          </m:r>
                          <m:r>
                            <m:rPr>
                              <m:sty m:val="p"/>
                            </m:rPr>
                            <a:rPr lang="es-ES" sz="1800" b="0" i="0" smtClean="0">
                              <a:latin typeface="Cambria Math"/>
                            </a:rPr>
                            <m:t>s</m:t>
                          </m:r>
                        </m:sub>
                      </m:sSub>
                      <m:sSub>
                        <m:sSubPr>
                          <m:ctrlPr>
                            <a:rPr lang="es-ES" sz="1800" i="1">
                              <a:latin typeface="Cambria Math"/>
                            </a:rPr>
                          </m:ctrlPr>
                        </m:sSubPr>
                        <m:e>
                          <m:r>
                            <m:rPr>
                              <m:sty m:val="p"/>
                            </m:rPr>
                            <a:rPr lang="es-ES" sz="1800" i="0">
                              <a:latin typeface="Cambria Math"/>
                            </a:rPr>
                            <m:t>C</m:t>
                          </m:r>
                        </m:e>
                        <m:sub>
                          <m:r>
                            <m:rPr>
                              <m:sty m:val="p"/>
                            </m:rPr>
                            <a:rPr lang="es-ES" sz="1800" b="0" i="0" smtClean="0">
                              <a:latin typeface="Cambria Math"/>
                            </a:rPr>
                            <m:t>r</m:t>
                          </m:r>
                        </m:sub>
                      </m:sSub>
                      <m:r>
                        <a:rPr lang="es-ES" sz="1800" b="0" i="0" smtClean="0">
                          <a:latin typeface="Cambria Math"/>
                        </a:rPr>
                        <m:t>−</m:t>
                      </m:r>
                      <m:sSub>
                        <m:sSubPr>
                          <m:ctrlPr>
                            <a:rPr lang="es-ES" sz="1800" i="1">
                              <a:latin typeface="Cambria Math"/>
                            </a:rPr>
                          </m:ctrlPr>
                        </m:sSubPr>
                        <m:e>
                          <m:r>
                            <m:rPr>
                              <m:sty m:val="p"/>
                            </m:rPr>
                            <a:rPr lang="es-ES" sz="1800">
                              <a:latin typeface="Cambria Math"/>
                            </a:rPr>
                            <m:t>k</m:t>
                          </m:r>
                        </m:e>
                        <m:sub>
                          <m:r>
                            <m:rPr>
                              <m:sty m:val="p"/>
                            </m:rPr>
                            <a:rPr lang="es-ES" sz="1800" b="0" i="0" smtClean="0">
                              <a:latin typeface="Cambria Math"/>
                            </a:rPr>
                            <m:t>r</m:t>
                          </m:r>
                        </m:sub>
                      </m:sSub>
                      <m:sSub>
                        <m:sSubPr>
                          <m:ctrlPr>
                            <a:rPr lang="es-ES" sz="1800" i="1">
                              <a:latin typeface="Cambria Math"/>
                            </a:rPr>
                          </m:ctrlPr>
                        </m:sSubPr>
                        <m:e>
                          <m:r>
                            <m:rPr>
                              <m:sty m:val="p"/>
                            </m:rPr>
                            <a:rPr lang="es-ES" sz="1800">
                              <a:latin typeface="Cambria Math"/>
                            </a:rPr>
                            <m:t>C</m:t>
                          </m:r>
                        </m:e>
                        <m:sub>
                          <m:r>
                            <m:rPr>
                              <m:sty m:val="p"/>
                            </m:rPr>
                            <a:rPr lang="es-ES" sz="1800" b="0" i="0" smtClean="0">
                              <a:latin typeface="Cambria Math"/>
                            </a:rPr>
                            <m:t>r</m:t>
                          </m:r>
                        </m:sub>
                      </m:sSub>
                    </m:oMath>
                  </m:oMathPara>
                </a14:m>
                <a:endParaRPr lang="es-CO" sz="1800"/>
              </a:p>
            </p:txBody>
          </p:sp>
        </mc:Choice>
        <mc:Fallback xmlns="">
          <p:sp>
            <p:nvSpPr>
              <p:cNvPr id="9" name="3 Marcador de contenido"/>
              <p:cNvSpPr>
                <a:spLocks noGrp="1" noRot="1" noChangeAspect="1" noMove="1" noResize="1" noEditPoints="1" noAdjustHandles="1" noChangeArrowheads="1" noChangeShapeType="1" noTextEdit="1"/>
              </p:cNvSpPr>
              <p:nvPr>
                <p:ph idx="1"/>
              </p:nvPr>
            </p:nvSpPr>
            <p:spPr>
              <a:xfrm>
                <a:off x="2357754" y="2320281"/>
                <a:ext cx="6156684" cy="892695"/>
              </a:xfrm>
              <a:blipFill rotWithShape="1">
                <a:blip r:embed="rId3"/>
                <a:stretch>
                  <a:fillRect/>
                </a:stretch>
              </a:blipFill>
            </p:spPr>
            <p:txBody>
              <a:bodyPr/>
              <a:lstStyle/>
              <a:p>
                <a:r>
                  <a:rPr lang="es-CO">
                    <a:noFill/>
                  </a:rPr>
                  <a:t> </a:t>
                </a:r>
              </a:p>
            </p:txBody>
          </p:sp>
        </mc:Fallback>
      </mc:AlternateContent>
      <p:sp>
        <p:nvSpPr>
          <p:cNvPr id="14" name="13 Rectángulo redondeado"/>
          <p:cNvSpPr/>
          <p:nvPr/>
        </p:nvSpPr>
        <p:spPr>
          <a:xfrm>
            <a:off x="7089289" y="1515362"/>
            <a:ext cx="648072" cy="3876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13" name="3 Marcador de contenido"/>
              <p:cNvSpPr txBox="1">
                <a:spLocks/>
              </p:cNvSpPr>
              <p:nvPr/>
            </p:nvSpPr>
            <p:spPr>
              <a:xfrm>
                <a:off x="2807804" y="1353345"/>
                <a:ext cx="6156684" cy="7116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s-ES" sz="1800" i="1" smtClean="0">
                              <a:latin typeface="Cambria Math"/>
                            </a:rPr>
                          </m:ctrlPr>
                        </m:fPr>
                        <m:num>
                          <m:r>
                            <m:rPr>
                              <m:sty m:val="p"/>
                            </m:rPr>
                            <a:rPr lang="es-ES" sz="1800" smtClean="0">
                              <a:latin typeface="Cambria Math"/>
                            </a:rPr>
                            <m:t>d</m:t>
                          </m:r>
                          <m:sSub>
                            <m:sSubPr>
                              <m:ctrlPr>
                                <a:rPr lang="es-ES" sz="1800" i="1" smtClean="0">
                                  <a:latin typeface="Cambria Math"/>
                                </a:rPr>
                              </m:ctrlPr>
                            </m:sSubPr>
                            <m:e>
                              <m:r>
                                <m:rPr>
                                  <m:sty m:val="p"/>
                                </m:rPr>
                                <a:rPr lang="es-ES" sz="1800" smtClean="0">
                                  <a:latin typeface="Cambria Math"/>
                                </a:rPr>
                                <m:t>C</m:t>
                              </m:r>
                            </m:e>
                            <m:sub>
                              <m:r>
                                <m:rPr>
                                  <m:sty m:val="p"/>
                                </m:rPr>
                                <a:rPr lang="es-ES" sz="1800" smtClean="0">
                                  <a:latin typeface="Cambria Math"/>
                                </a:rPr>
                                <m:t>s</m:t>
                              </m:r>
                            </m:sub>
                          </m:sSub>
                        </m:num>
                        <m:den>
                          <m:r>
                            <m:rPr>
                              <m:sty m:val="p"/>
                            </m:rPr>
                            <a:rPr lang="es-ES" sz="1800" smtClean="0">
                              <a:latin typeface="Cambria Math"/>
                            </a:rPr>
                            <m:t>dt</m:t>
                          </m:r>
                        </m:den>
                      </m:f>
                      <m:r>
                        <a:rPr lang="es-ES" sz="1800" smtClean="0">
                          <a:latin typeface="Cambria Math"/>
                        </a:rPr>
                        <m:t>=</m:t>
                      </m:r>
                      <m:sSub>
                        <m:sSubPr>
                          <m:ctrlPr>
                            <a:rPr lang="es-ES" sz="1800" i="1" smtClean="0">
                              <a:latin typeface="Cambria Math"/>
                            </a:rPr>
                          </m:ctrlPr>
                        </m:sSubPr>
                        <m:e>
                          <m:r>
                            <m:rPr>
                              <m:sty m:val="p"/>
                            </m:rPr>
                            <a:rPr lang="es-ES" sz="1800" smtClean="0">
                              <a:latin typeface="Cambria Math"/>
                            </a:rPr>
                            <m:t>k</m:t>
                          </m:r>
                        </m:e>
                        <m:sub>
                          <m:r>
                            <m:rPr>
                              <m:sty m:val="p"/>
                            </m:rPr>
                            <a:rPr lang="es-ES" sz="1800" smtClean="0">
                              <a:latin typeface="Cambria Math"/>
                            </a:rPr>
                            <m:t>s</m:t>
                          </m:r>
                        </m:sub>
                      </m:sSub>
                      <m:sSub>
                        <m:sSubPr>
                          <m:ctrlPr>
                            <a:rPr lang="es-ES" sz="1800" i="1" smtClean="0">
                              <a:latin typeface="Cambria Math"/>
                            </a:rPr>
                          </m:ctrlPr>
                        </m:sSubPr>
                        <m:e>
                          <m:r>
                            <m:rPr>
                              <m:sty m:val="p"/>
                            </m:rPr>
                            <a:rPr lang="es-ES" sz="1800" smtClean="0">
                              <a:latin typeface="Cambria Math"/>
                            </a:rPr>
                            <m:t>C</m:t>
                          </m:r>
                        </m:e>
                        <m:sub>
                          <m:r>
                            <m:rPr>
                              <m:sty m:val="p"/>
                            </m:rPr>
                            <a:rPr lang="es-ES" sz="1800" smtClean="0">
                              <a:latin typeface="Cambria Math"/>
                            </a:rPr>
                            <m:t>s</m:t>
                          </m:r>
                        </m:sub>
                      </m:sSub>
                      <m:r>
                        <a:rPr lang="es-ES" sz="1800" smtClean="0">
                          <a:latin typeface="Cambria Math"/>
                        </a:rPr>
                        <m:t>−</m:t>
                      </m:r>
                      <m:sSub>
                        <m:sSubPr>
                          <m:ctrlPr>
                            <a:rPr lang="es-ES" sz="1800" i="1" smtClean="0">
                              <a:latin typeface="Cambria Math"/>
                            </a:rPr>
                          </m:ctrlPr>
                        </m:sSubPr>
                        <m:e>
                          <m:r>
                            <m:rPr>
                              <m:sty m:val="p"/>
                            </m:rPr>
                            <a:rPr lang="es-ES" sz="1800" smtClean="0">
                              <a:latin typeface="Cambria Math"/>
                            </a:rPr>
                            <m:t>k</m:t>
                          </m:r>
                          <m:sSub>
                            <m:sSubPr>
                              <m:ctrlPr>
                                <a:rPr lang="es-ES" sz="1800" i="1" smtClean="0">
                                  <a:latin typeface="Cambria Math"/>
                                </a:rPr>
                              </m:ctrlPr>
                            </m:sSubPr>
                            <m:e>
                              <m:r>
                                <m:rPr>
                                  <m:sty m:val="p"/>
                                </m:rPr>
                                <a:rPr lang="es-ES" sz="1800" smtClean="0">
                                  <a:latin typeface="Cambria Math"/>
                                </a:rPr>
                                <m:t>X</m:t>
                              </m:r>
                            </m:e>
                            <m:sub>
                              <m:r>
                                <m:rPr>
                                  <m:sty m:val="p"/>
                                </m:rPr>
                                <a:rPr lang="es-ES" sz="1800" smtClean="0">
                                  <a:latin typeface="Cambria Math"/>
                                </a:rPr>
                                <m:t>E</m:t>
                              </m:r>
                            </m:sub>
                          </m:sSub>
                          <m:r>
                            <m:rPr>
                              <m:sty m:val="p"/>
                            </m:rPr>
                            <a:rPr lang="es-ES" sz="1800" smtClean="0">
                              <a:latin typeface="Cambria Math"/>
                            </a:rPr>
                            <m:t>C</m:t>
                          </m:r>
                        </m:e>
                        <m:sub>
                          <m:r>
                            <m:rPr>
                              <m:sty m:val="p"/>
                            </m:rPr>
                            <a:rPr lang="es-ES" sz="1800" smtClean="0">
                              <a:latin typeface="Cambria Math"/>
                            </a:rPr>
                            <m:t>s</m:t>
                          </m:r>
                        </m:sub>
                      </m:sSub>
                      <m:r>
                        <a:rPr lang="es-ES" sz="1800" smtClean="0">
                          <a:latin typeface="Cambria Math"/>
                        </a:rPr>
                        <m:t>−</m:t>
                      </m:r>
                      <m:sSub>
                        <m:sSubPr>
                          <m:ctrlPr>
                            <a:rPr lang="es-ES" sz="1800" i="1" smtClean="0">
                              <a:latin typeface="Cambria Math"/>
                            </a:rPr>
                          </m:ctrlPr>
                        </m:sSubPr>
                        <m:e>
                          <m:r>
                            <m:rPr>
                              <m:sty m:val="p"/>
                            </m:rPr>
                            <a:rPr lang="es-ES" sz="1800" smtClean="0">
                              <a:latin typeface="Cambria Math"/>
                            </a:rPr>
                            <m:t>k</m:t>
                          </m:r>
                        </m:e>
                        <m:sub>
                          <m:r>
                            <m:rPr>
                              <m:sty m:val="p"/>
                            </m:rPr>
                            <a:rPr lang="es-ES" sz="1800" smtClean="0">
                              <a:latin typeface="Cambria Math"/>
                            </a:rPr>
                            <m:t>sr</m:t>
                          </m:r>
                        </m:sub>
                      </m:sSub>
                      <m:sSub>
                        <m:sSubPr>
                          <m:ctrlPr>
                            <a:rPr lang="es-ES" sz="1800" i="1" smtClean="0">
                              <a:latin typeface="Cambria Math"/>
                            </a:rPr>
                          </m:ctrlPr>
                        </m:sSubPr>
                        <m:e>
                          <m:r>
                            <m:rPr>
                              <m:sty m:val="p"/>
                            </m:rPr>
                            <a:rPr lang="es-ES" sz="1800" smtClean="0">
                              <a:latin typeface="Cambria Math"/>
                            </a:rPr>
                            <m:t>C</m:t>
                          </m:r>
                        </m:e>
                        <m:sub>
                          <m:r>
                            <m:rPr>
                              <m:sty m:val="p"/>
                            </m:rPr>
                            <a:rPr lang="es-ES" sz="1800" smtClean="0">
                              <a:latin typeface="Cambria Math"/>
                            </a:rPr>
                            <m:t>s</m:t>
                          </m:r>
                        </m:sub>
                      </m:sSub>
                      <m:r>
                        <a:rPr lang="es-ES" sz="1800" smtClean="0">
                          <a:latin typeface="Cambria Math"/>
                        </a:rPr>
                        <m:t>+</m:t>
                      </m:r>
                      <m:sSub>
                        <m:sSubPr>
                          <m:ctrlPr>
                            <a:rPr lang="es-ES" sz="1800" i="1">
                              <a:latin typeface="Cambria Math"/>
                            </a:rPr>
                          </m:ctrlPr>
                        </m:sSubPr>
                        <m:e>
                          <m:r>
                            <m:rPr>
                              <m:sty m:val="p"/>
                            </m:rPr>
                            <a:rPr lang="es-ES" sz="1800">
                              <a:latin typeface="Cambria Math"/>
                            </a:rPr>
                            <m:t>k</m:t>
                          </m:r>
                        </m:e>
                        <m:sub>
                          <m:r>
                            <m:rPr>
                              <m:sty m:val="p"/>
                            </m:rPr>
                            <a:rPr lang="es-ES" sz="1800">
                              <a:latin typeface="Cambria Math"/>
                            </a:rPr>
                            <m:t>r</m:t>
                          </m:r>
                          <m:r>
                            <m:rPr>
                              <m:sty m:val="p"/>
                            </m:rPr>
                            <a:rPr lang="es-ES" sz="1800" smtClean="0">
                              <a:latin typeface="Cambria Math"/>
                            </a:rPr>
                            <m:t>s</m:t>
                          </m:r>
                        </m:sub>
                      </m:sSub>
                      <m:sSub>
                        <m:sSubPr>
                          <m:ctrlPr>
                            <a:rPr lang="es-ES" sz="1800" i="1">
                              <a:latin typeface="Cambria Math"/>
                            </a:rPr>
                          </m:ctrlPr>
                        </m:sSubPr>
                        <m:e>
                          <m:r>
                            <m:rPr>
                              <m:sty m:val="p"/>
                            </m:rPr>
                            <a:rPr lang="es-ES" sz="1800">
                              <a:latin typeface="Cambria Math"/>
                            </a:rPr>
                            <m:t>C</m:t>
                          </m:r>
                        </m:e>
                        <m:sub>
                          <m:r>
                            <m:rPr>
                              <m:sty m:val="p"/>
                            </m:rPr>
                            <a:rPr lang="es-ES" sz="1800" smtClean="0">
                              <a:latin typeface="Cambria Math"/>
                            </a:rPr>
                            <m:t>r</m:t>
                          </m:r>
                        </m:sub>
                      </m:sSub>
                    </m:oMath>
                  </m:oMathPara>
                </a14:m>
                <a:endParaRPr lang="es-CO" sz="1800"/>
              </a:p>
            </p:txBody>
          </p:sp>
        </mc:Choice>
        <mc:Fallback xmlns="">
          <p:sp>
            <p:nvSpPr>
              <p:cNvPr id="13" name="3 Marcador de contenido"/>
              <p:cNvSpPr txBox="1">
                <a:spLocks noRot="1" noChangeAspect="1" noMove="1" noResize="1" noEditPoints="1" noAdjustHandles="1" noChangeArrowheads="1" noChangeShapeType="1" noTextEdit="1"/>
              </p:cNvSpPr>
              <p:nvPr/>
            </p:nvSpPr>
            <p:spPr>
              <a:xfrm>
                <a:off x="2807804" y="1353345"/>
                <a:ext cx="6156684" cy="711696"/>
              </a:xfrm>
              <a:prstGeom prst="rect">
                <a:avLst/>
              </a:prstGeom>
              <a:blipFill rotWithShape="1">
                <a:blip r:embed="rId4"/>
                <a:stretch>
                  <a:fillRect/>
                </a:stretch>
              </a:blipFill>
            </p:spPr>
            <p:txBody>
              <a:bodyPr/>
              <a:lstStyle/>
              <a:p>
                <a:r>
                  <a:rPr lang="es-CO">
                    <a:noFill/>
                  </a:rPr>
                  <a:t> </a:t>
                </a:r>
              </a:p>
            </p:txBody>
          </p:sp>
        </mc:Fallback>
      </mc:AlternateContent>
      <p:sp>
        <p:nvSpPr>
          <p:cNvPr id="3" name="2 CuadroTexto"/>
          <p:cNvSpPr txBox="1"/>
          <p:nvPr/>
        </p:nvSpPr>
        <p:spPr>
          <a:xfrm>
            <a:off x="494118" y="1447583"/>
            <a:ext cx="3312368" cy="738664"/>
          </a:xfrm>
          <a:prstGeom prst="rect">
            <a:avLst/>
          </a:prstGeom>
          <a:noFill/>
        </p:spPr>
        <p:txBody>
          <a:bodyPr wrap="square" rtlCol="0">
            <a:spAutoFit/>
          </a:bodyPr>
          <a:lstStyle/>
          <a:p>
            <a:r>
              <a:rPr lang="es-ES" sz="1400" b="1"/>
              <a:t>Cambio en número</a:t>
            </a:r>
            <a:r>
              <a:rPr lang="es-ES" sz="1400" b="1" smtClean="0"/>
              <a:t> de velocidad de células objetivo</a:t>
            </a:r>
          </a:p>
          <a:p>
            <a:endParaRPr lang="es-CO" sz="1400" b="1"/>
          </a:p>
        </p:txBody>
      </p:sp>
      <p:sp>
        <p:nvSpPr>
          <p:cNvPr id="20" name="19 CuadroTexto"/>
          <p:cNvSpPr txBox="1"/>
          <p:nvPr/>
        </p:nvSpPr>
        <p:spPr>
          <a:xfrm>
            <a:off x="494118" y="2425115"/>
            <a:ext cx="3429810" cy="523220"/>
          </a:xfrm>
          <a:prstGeom prst="rect">
            <a:avLst/>
          </a:prstGeom>
          <a:noFill/>
        </p:spPr>
        <p:txBody>
          <a:bodyPr wrap="square" rtlCol="0">
            <a:spAutoFit/>
          </a:bodyPr>
          <a:lstStyle/>
          <a:p>
            <a:r>
              <a:rPr lang="es-ES" sz="1400" b="1" smtClean="0"/>
              <a:t>Cambio en número de células latentes o proliferativas y no sensibles.</a:t>
            </a:r>
            <a:endParaRPr lang="es-CO" sz="1400" b="1"/>
          </a:p>
        </p:txBody>
      </p:sp>
      <p:sp>
        <p:nvSpPr>
          <p:cNvPr id="21" name="20 CuadroTexto"/>
          <p:cNvSpPr txBox="1"/>
          <p:nvPr/>
        </p:nvSpPr>
        <p:spPr>
          <a:xfrm>
            <a:off x="183345" y="3212976"/>
            <a:ext cx="8781144" cy="861774"/>
          </a:xfrm>
          <a:prstGeom prst="rect">
            <a:avLst/>
          </a:prstGeom>
          <a:noFill/>
        </p:spPr>
        <p:txBody>
          <a:bodyPr wrap="square" rtlCol="0">
            <a:spAutoFit/>
          </a:bodyPr>
          <a:lstStyle/>
          <a:p>
            <a:r>
              <a:rPr lang="es-ES" sz="1600" smtClean="0"/>
              <a:t>Por el momento, se vuelve una ecuación diferencial difícil de resolver puesto que X</a:t>
            </a:r>
            <a:r>
              <a:rPr lang="es-ES" sz="1100" smtClean="0"/>
              <a:t>E</a:t>
            </a:r>
            <a:r>
              <a:rPr lang="es-ES" sz="1600" smtClean="0"/>
              <a:t> es dependiente del tiempo. Si se asume que X</a:t>
            </a:r>
            <a:r>
              <a:rPr lang="es-ES" sz="1100" smtClean="0"/>
              <a:t>E</a:t>
            </a:r>
            <a:r>
              <a:rPr lang="es-ES" sz="1600" smtClean="0"/>
              <a:t> permanece constante durante el intervalo de dosificación (</a:t>
            </a:r>
            <a:r>
              <a:rPr lang="el-GR" sz="1600" smtClean="0">
                <a:latin typeface="Calibri"/>
              </a:rPr>
              <a:t>τ</a:t>
            </a:r>
            <a:r>
              <a:rPr lang="es-ES" sz="1600"/>
              <a:t>) se puede obtener un promedio, que consideraremos como X</a:t>
            </a:r>
            <a:r>
              <a:rPr lang="es-ES" sz="1100"/>
              <a:t>E</a:t>
            </a:r>
            <a:r>
              <a:rPr lang="es-ES" sz="1600"/>
              <a:t>:</a:t>
            </a:r>
            <a:endParaRPr lang="es-CO" sz="1600"/>
          </a:p>
        </p:txBody>
      </p:sp>
      <mc:AlternateContent xmlns:mc="http://schemas.openxmlformats.org/markup-compatibility/2006" xmlns:a14="http://schemas.microsoft.com/office/drawing/2010/main">
        <mc:Choice Requires="a14">
          <p:sp>
            <p:nvSpPr>
              <p:cNvPr id="22" name="21 CuadroTexto"/>
              <p:cNvSpPr txBox="1"/>
              <p:nvPr/>
            </p:nvSpPr>
            <p:spPr>
              <a:xfrm>
                <a:off x="3811099" y="4031318"/>
                <a:ext cx="2154436" cy="703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CO" i="1" smtClean="0">
                              <a:latin typeface="Cambria Math"/>
                            </a:rPr>
                          </m:ctrlPr>
                        </m:sSubPr>
                        <m:e>
                          <m:acc>
                            <m:accPr>
                              <m:chr m:val="̅"/>
                              <m:ctrlPr>
                                <a:rPr lang="es-CO" i="1" smtClean="0">
                                  <a:latin typeface="Cambria Math"/>
                                </a:rPr>
                              </m:ctrlPr>
                            </m:accPr>
                            <m:e>
                              <m:r>
                                <m:rPr>
                                  <m:sty m:val="p"/>
                                </m:rPr>
                                <a:rPr lang="es-ES" b="0" i="0" smtClean="0">
                                  <a:latin typeface="Cambria Math"/>
                                </a:rPr>
                                <m:t>X</m:t>
                              </m:r>
                            </m:e>
                          </m:acc>
                        </m:e>
                        <m:sub>
                          <m:r>
                            <m:rPr>
                              <m:sty m:val="p"/>
                            </m:rPr>
                            <a:rPr lang="es-ES" b="0" i="0" smtClean="0">
                              <a:latin typeface="Cambria Math"/>
                            </a:rPr>
                            <m:t>E</m:t>
                          </m:r>
                        </m:sub>
                      </m:sSub>
                      <m:r>
                        <a:rPr lang="es-ES" b="0" i="0" smtClean="0">
                          <a:latin typeface="Cambria Math"/>
                        </a:rPr>
                        <m:t>=</m:t>
                      </m:r>
                      <m:f>
                        <m:fPr>
                          <m:ctrlPr>
                            <a:rPr lang="es-ES" b="0" i="1" smtClean="0">
                              <a:latin typeface="Cambria Math"/>
                            </a:rPr>
                          </m:ctrlPr>
                        </m:fPr>
                        <m:num>
                          <m:nary>
                            <m:naryPr>
                              <m:ctrlPr>
                                <a:rPr lang="es-ES" b="0" i="1" smtClean="0">
                                  <a:latin typeface="Cambria Math"/>
                                </a:rPr>
                              </m:ctrlPr>
                            </m:naryPr>
                            <m:sub>
                              <m:r>
                                <m:rPr>
                                  <m:brk m:alnAt="23"/>
                                </m:rPr>
                                <a:rPr lang="es-ES" b="0" i="0" smtClean="0">
                                  <a:latin typeface="Cambria Math"/>
                                </a:rPr>
                                <m:t>0</m:t>
                              </m:r>
                            </m:sub>
                            <m:sup>
                              <m:r>
                                <m:rPr>
                                  <m:sty m:val="p"/>
                                </m:rPr>
                                <a:rPr lang="es-ES" b="0" i="0" smtClean="0">
                                  <a:latin typeface="Cambria Math"/>
                                  <a:ea typeface="Cambria Math"/>
                                </a:rPr>
                                <m:t>τ</m:t>
                              </m:r>
                            </m:sup>
                            <m:e>
                              <m:sSub>
                                <m:sSubPr>
                                  <m:ctrlPr>
                                    <a:rPr lang="es-ES" b="0" i="1" smtClean="0">
                                      <a:latin typeface="Cambria Math"/>
                                    </a:rPr>
                                  </m:ctrlPr>
                                </m:sSubPr>
                                <m:e>
                                  <m:r>
                                    <m:rPr>
                                      <m:sty m:val="p"/>
                                    </m:rPr>
                                    <a:rPr lang="es-ES" b="0" i="0" smtClean="0">
                                      <a:latin typeface="Cambria Math"/>
                                    </a:rPr>
                                    <m:t>X</m:t>
                                  </m:r>
                                </m:e>
                                <m:sub>
                                  <m:r>
                                    <m:rPr>
                                      <m:sty m:val="p"/>
                                    </m:rPr>
                                    <a:rPr lang="es-ES" b="0" i="0" smtClean="0">
                                      <a:latin typeface="Cambria Math"/>
                                    </a:rPr>
                                    <m:t>E</m:t>
                                  </m:r>
                                </m:sub>
                              </m:sSub>
                              <m:r>
                                <m:rPr>
                                  <m:sty m:val="p"/>
                                </m:rPr>
                                <a:rPr lang="es-ES" b="0" i="0" smtClean="0">
                                  <a:latin typeface="Cambria Math"/>
                                </a:rPr>
                                <m:t>dt</m:t>
                              </m:r>
                            </m:e>
                          </m:nary>
                        </m:num>
                        <m:den>
                          <m:r>
                            <m:rPr>
                              <m:sty m:val="p"/>
                            </m:rPr>
                            <a:rPr lang="es-ES" b="0" i="0" smtClean="0">
                              <a:latin typeface="Cambria Math"/>
                              <a:ea typeface="Cambria Math"/>
                            </a:rPr>
                            <m:t>τ</m:t>
                          </m:r>
                        </m:den>
                      </m:f>
                      <m:r>
                        <a:rPr lang="es-ES" b="0" i="1" smtClean="0">
                          <a:latin typeface="Cambria Math"/>
                          <a:ea typeface="Cambria Math"/>
                        </a:rPr>
                        <m:t>≅</m:t>
                      </m:r>
                      <m:sSub>
                        <m:sSubPr>
                          <m:ctrlPr>
                            <a:rPr lang="es-ES" b="0" i="1" smtClean="0">
                              <a:latin typeface="Cambria Math"/>
                              <a:ea typeface="Cambria Math"/>
                            </a:rPr>
                          </m:ctrlPr>
                        </m:sSubPr>
                        <m:e>
                          <m:r>
                            <m:rPr>
                              <m:sty m:val="p"/>
                            </m:rPr>
                            <a:rPr lang="es-ES" b="0" i="0" smtClean="0">
                              <a:latin typeface="Cambria Math"/>
                              <a:ea typeface="Cambria Math"/>
                            </a:rPr>
                            <m:t>X</m:t>
                          </m:r>
                        </m:e>
                        <m:sub>
                          <m:r>
                            <m:rPr>
                              <m:sty m:val="p"/>
                            </m:rPr>
                            <a:rPr lang="es-ES" b="0" i="0" smtClean="0">
                              <a:latin typeface="Cambria Math"/>
                              <a:ea typeface="Cambria Math"/>
                            </a:rPr>
                            <m:t>E</m:t>
                          </m:r>
                        </m:sub>
                      </m:sSub>
                    </m:oMath>
                  </m:oMathPara>
                </a14:m>
                <a:endParaRPr lang="es-CO"/>
              </a:p>
            </p:txBody>
          </p:sp>
        </mc:Choice>
        <mc:Fallback xmlns="">
          <p:sp>
            <p:nvSpPr>
              <p:cNvPr id="22" name="21 CuadroTexto"/>
              <p:cNvSpPr txBox="1">
                <a:spLocks noRot="1" noChangeAspect="1" noMove="1" noResize="1" noEditPoints="1" noAdjustHandles="1" noChangeArrowheads="1" noChangeShapeType="1" noTextEdit="1"/>
              </p:cNvSpPr>
              <p:nvPr/>
            </p:nvSpPr>
            <p:spPr>
              <a:xfrm>
                <a:off x="3811099" y="4031318"/>
                <a:ext cx="2154436" cy="703141"/>
              </a:xfrm>
              <a:prstGeom prst="rect">
                <a:avLst/>
              </a:prstGeom>
              <a:blipFill rotWithShape="1">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22 CuadroTexto"/>
              <p:cNvSpPr txBox="1"/>
              <p:nvPr/>
            </p:nvSpPr>
            <p:spPr>
              <a:xfrm>
                <a:off x="3811099" y="4813257"/>
                <a:ext cx="1585306" cy="703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a:ea typeface="Cambria Math"/>
                            </a:rPr>
                          </m:ctrlPr>
                        </m:sSubPr>
                        <m:e>
                          <m:r>
                            <m:rPr>
                              <m:sty m:val="p"/>
                            </m:rPr>
                            <a:rPr lang="es-ES">
                              <a:latin typeface="Cambria Math"/>
                              <a:ea typeface="Cambria Math"/>
                            </a:rPr>
                            <m:t>X</m:t>
                          </m:r>
                        </m:e>
                        <m:sub>
                          <m:r>
                            <m:rPr>
                              <m:sty m:val="p"/>
                            </m:rPr>
                            <a:rPr lang="es-ES">
                              <a:latin typeface="Cambria Math"/>
                              <a:ea typeface="Cambria Math"/>
                            </a:rPr>
                            <m:t>E</m:t>
                          </m:r>
                        </m:sub>
                      </m:sSub>
                      <m:r>
                        <a:rPr lang="es-ES" b="0" i="0" smtClean="0">
                          <a:latin typeface="Cambria Math"/>
                        </a:rPr>
                        <m:t>=</m:t>
                      </m:r>
                      <m:f>
                        <m:fPr>
                          <m:ctrlPr>
                            <a:rPr lang="es-ES" b="0" i="1" smtClean="0">
                              <a:latin typeface="Cambria Math"/>
                            </a:rPr>
                          </m:ctrlPr>
                        </m:fPr>
                        <m:num>
                          <m:nary>
                            <m:naryPr>
                              <m:ctrlPr>
                                <a:rPr lang="es-ES" b="0" i="1" smtClean="0">
                                  <a:latin typeface="Cambria Math"/>
                                </a:rPr>
                              </m:ctrlPr>
                            </m:naryPr>
                            <m:sub>
                              <m:r>
                                <m:rPr>
                                  <m:brk m:alnAt="23"/>
                                </m:rPr>
                                <a:rPr lang="es-ES" b="0" i="0" smtClean="0">
                                  <a:latin typeface="Cambria Math"/>
                                </a:rPr>
                                <m:t>0</m:t>
                              </m:r>
                            </m:sub>
                            <m:sup>
                              <m:r>
                                <a:rPr lang="es-ES" b="0" i="1" smtClean="0">
                                  <a:latin typeface="Cambria Math"/>
                                  <a:ea typeface="Cambria Math"/>
                                </a:rPr>
                                <m:t>∞</m:t>
                              </m:r>
                            </m:sup>
                            <m:e>
                              <m:sSub>
                                <m:sSubPr>
                                  <m:ctrlPr>
                                    <a:rPr lang="es-ES" b="0" i="1" smtClean="0">
                                      <a:latin typeface="Cambria Math"/>
                                    </a:rPr>
                                  </m:ctrlPr>
                                </m:sSubPr>
                                <m:e>
                                  <m:r>
                                    <m:rPr>
                                      <m:sty m:val="p"/>
                                    </m:rPr>
                                    <a:rPr lang="es-ES" b="0" i="0" smtClean="0">
                                      <a:latin typeface="Cambria Math"/>
                                    </a:rPr>
                                    <m:t>X</m:t>
                                  </m:r>
                                </m:e>
                                <m:sub>
                                  <m:r>
                                    <m:rPr>
                                      <m:sty m:val="p"/>
                                    </m:rPr>
                                    <a:rPr lang="es-ES" b="0" i="0" smtClean="0">
                                      <a:latin typeface="Cambria Math"/>
                                    </a:rPr>
                                    <m:t>E</m:t>
                                  </m:r>
                                </m:sub>
                              </m:sSub>
                              <m:r>
                                <m:rPr>
                                  <m:sty m:val="p"/>
                                </m:rPr>
                                <a:rPr lang="es-ES" b="0" i="0" smtClean="0">
                                  <a:latin typeface="Cambria Math"/>
                                </a:rPr>
                                <m:t>dt</m:t>
                              </m:r>
                            </m:e>
                          </m:nary>
                        </m:num>
                        <m:den>
                          <m:r>
                            <m:rPr>
                              <m:sty m:val="p"/>
                            </m:rPr>
                            <a:rPr lang="es-ES" b="0" i="0" smtClean="0">
                              <a:latin typeface="Cambria Math"/>
                              <a:ea typeface="Cambria Math"/>
                            </a:rPr>
                            <m:t>τ</m:t>
                          </m:r>
                        </m:den>
                      </m:f>
                    </m:oMath>
                  </m:oMathPara>
                </a14:m>
                <a:endParaRPr lang="es-CO"/>
              </a:p>
            </p:txBody>
          </p:sp>
        </mc:Choice>
        <mc:Fallback xmlns="">
          <p:sp>
            <p:nvSpPr>
              <p:cNvPr id="23" name="22 CuadroTexto"/>
              <p:cNvSpPr txBox="1">
                <a:spLocks noRot="1" noChangeAspect="1" noMove="1" noResize="1" noEditPoints="1" noAdjustHandles="1" noChangeArrowheads="1" noChangeShapeType="1" noTextEdit="1"/>
              </p:cNvSpPr>
              <p:nvPr/>
            </p:nvSpPr>
            <p:spPr>
              <a:xfrm>
                <a:off x="3811099" y="4813257"/>
                <a:ext cx="1585306" cy="703975"/>
              </a:xfrm>
              <a:prstGeom prst="rect">
                <a:avLst/>
              </a:prstGeom>
              <a:blipFill rotWithShape="1">
                <a:blip r:embed="rId6"/>
                <a:stretch>
                  <a:fillRect/>
                </a:stretch>
              </a:blipFill>
            </p:spPr>
            <p:txBody>
              <a:bodyPr/>
              <a:lstStyle/>
              <a:p>
                <a:r>
                  <a:rPr lang="es-CO">
                    <a:noFill/>
                  </a:rPr>
                  <a:t> </a:t>
                </a:r>
              </a:p>
            </p:txBody>
          </p:sp>
        </mc:Fallback>
      </mc:AlternateContent>
      <p:sp>
        <p:nvSpPr>
          <p:cNvPr id="24" name="23 CuadroTexto"/>
          <p:cNvSpPr txBox="1"/>
          <p:nvPr/>
        </p:nvSpPr>
        <p:spPr>
          <a:xfrm>
            <a:off x="6260994" y="4914086"/>
            <a:ext cx="2556284" cy="646331"/>
          </a:xfrm>
          <a:prstGeom prst="rect">
            <a:avLst/>
          </a:prstGeom>
          <a:noFill/>
        </p:spPr>
        <p:txBody>
          <a:bodyPr wrap="square" rtlCol="0">
            <a:spAutoFit/>
          </a:bodyPr>
          <a:lstStyle/>
          <a:p>
            <a:r>
              <a:rPr lang="es-ES" sz="1200" smtClean="0"/>
              <a:t>La cantidad en general que llega al tumor es pequeña y se puede hacer una segunda aproximación</a:t>
            </a:r>
            <a:endParaRPr lang="es-CO" sz="1200"/>
          </a:p>
        </p:txBody>
      </p:sp>
      <mc:AlternateContent xmlns:mc="http://schemas.openxmlformats.org/markup-compatibility/2006" xmlns:a14="http://schemas.microsoft.com/office/drawing/2010/main">
        <mc:Choice Requires="a14">
          <p:sp>
            <p:nvSpPr>
              <p:cNvPr id="25" name="24 CuadroTexto"/>
              <p:cNvSpPr txBox="1"/>
              <p:nvPr/>
            </p:nvSpPr>
            <p:spPr>
              <a:xfrm>
                <a:off x="978734" y="5664785"/>
                <a:ext cx="6970505" cy="7165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s-CO" i="1" smtClean="0">
                              <a:latin typeface="Cambria Math"/>
                            </a:rPr>
                          </m:ctrlPr>
                        </m:naryPr>
                        <m:sub>
                          <m:r>
                            <m:rPr>
                              <m:brk m:alnAt="23"/>
                            </m:rPr>
                            <a:rPr lang="es-ES" b="0" i="0" smtClean="0">
                              <a:latin typeface="Cambria Math"/>
                            </a:rPr>
                            <m:t>0</m:t>
                          </m:r>
                        </m:sub>
                        <m:sup>
                          <m:r>
                            <a:rPr lang="es-CO" i="0" smtClean="0">
                              <a:latin typeface="Cambria Math"/>
                              <a:ea typeface="Cambria Math"/>
                            </a:rPr>
                            <m:t>∞</m:t>
                          </m:r>
                        </m:sup>
                        <m:e>
                          <m:sSub>
                            <m:sSubPr>
                              <m:ctrlPr>
                                <a:rPr lang="es-CO" i="1">
                                  <a:latin typeface="Cambria Math"/>
                                </a:rPr>
                              </m:ctrlPr>
                            </m:sSubPr>
                            <m:e>
                              <m:r>
                                <m:rPr>
                                  <m:sty m:val="p"/>
                                </m:rPr>
                                <a:rPr lang="es-ES" i="0">
                                  <a:latin typeface="Cambria Math"/>
                                </a:rPr>
                                <m:t>x</m:t>
                              </m:r>
                            </m:e>
                            <m:sub>
                              <m:r>
                                <m:rPr>
                                  <m:sty m:val="p"/>
                                </m:rPr>
                                <a:rPr lang="es-ES" i="0">
                                  <a:latin typeface="Cambria Math"/>
                                </a:rPr>
                                <m:t>E</m:t>
                              </m:r>
                            </m:sub>
                          </m:sSub>
                          <m:r>
                            <m:rPr>
                              <m:sty m:val="p"/>
                            </m:rPr>
                            <a:rPr lang="es-ES" b="0" i="0" smtClean="0">
                              <a:latin typeface="Cambria Math"/>
                            </a:rPr>
                            <m:t>dt</m:t>
                          </m:r>
                        </m:e>
                      </m:nary>
                      <m:r>
                        <a:rPr lang="es-ES" b="0" i="0" smtClean="0">
                          <a:latin typeface="Cambria Math"/>
                        </a:rPr>
                        <m:t>=</m:t>
                      </m:r>
                      <m:f>
                        <m:fPr>
                          <m:ctrlPr>
                            <a:rPr lang="es-ES" b="0" i="1" smtClean="0">
                              <a:latin typeface="Cambria Math"/>
                            </a:rPr>
                          </m:ctrlPr>
                        </m:fPr>
                        <m:num>
                          <m:sSub>
                            <m:sSubPr>
                              <m:ctrlPr>
                                <a:rPr lang="es-ES" i="1">
                                  <a:latin typeface="Cambria Math"/>
                                </a:rPr>
                              </m:ctrlPr>
                            </m:sSubPr>
                            <m:e>
                              <m:r>
                                <m:rPr>
                                  <m:sty m:val="p"/>
                                </m:rPr>
                                <a:rPr lang="es-ES" i="0">
                                  <a:latin typeface="Cambria Math"/>
                                </a:rPr>
                                <m:t>k</m:t>
                              </m:r>
                            </m:e>
                            <m:sub>
                              <m:r>
                                <a:rPr lang="es-ES" i="0">
                                  <a:latin typeface="Cambria Math"/>
                                </a:rPr>
                                <m:t>1</m:t>
                              </m:r>
                              <m:r>
                                <m:rPr>
                                  <m:sty m:val="p"/>
                                </m:rPr>
                                <a:rPr lang="es-ES" i="0">
                                  <a:latin typeface="Cambria Math"/>
                                </a:rPr>
                                <m:t>E</m:t>
                              </m:r>
                            </m:sub>
                          </m:sSub>
                          <m:sSub>
                            <m:sSubPr>
                              <m:ctrlPr>
                                <a:rPr lang="es-ES" i="1">
                                  <a:latin typeface="Cambria Math"/>
                                </a:rPr>
                              </m:ctrlPr>
                            </m:sSubPr>
                            <m:e>
                              <m:r>
                                <m:rPr>
                                  <m:sty m:val="p"/>
                                </m:rPr>
                                <a:rPr lang="es-ES" i="0">
                                  <a:latin typeface="Cambria Math"/>
                                </a:rPr>
                                <m:t>x</m:t>
                              </m:r>
                            </m:e>
                            <m:sub>
                              <m:r>
                                <a:rPr lang="es-ES" i="0">
                                  <a:latin typeface="Cambria Math"/>
                                </a:rPr>
                                <m:t>0</m:t>
                              </m:r>
                            </m:sub>
                          </m:sSub>
                        </m:num>
                        <m:den>
                          <m:sSub>
                            <m:sSubPr>
                              <m:ctrlPr>
                                <a:rPr lang="es-ES" i="1">
                                  <a:latin typeface="Cambria Math"/>
                                </a:rPr>
                              </m:ctrlPr>
                            </m:sSubPr>
                            <m:e>
                              <m:r>
                                <m:rPr>
                                  <m:sty m:val="p"/>
                                </m:rPr>
                                <a:rPr lang="es-ES" i="0">
                                  <a:latin typeface="Cambria Math"/>
                                </a:rPr>
                                <m:t>k</m:t>
                              </m:r>
                            </m:e>
                            <m:sub>
                              <m:r>
                                <a:rPr lang="es-ES" i="0">
                                  <a:latin typeface="Cambria Math"/>
                                </a:rPr>
                                <m:t>1</m:t>
                              </m:r>
                              <m:r>
                                <a:rPr lang="es-ES" b="0" i="0" smtClean="0">
                                  <a:latin typeface="Cambria Math"/>
                                </a:rPr>
                                <m:t>0</m:t>
                              </m:r>
                            </m:sub>
                          </m:sSub>
                          <m:sSub>
                            <m:sSubPr>
                              <m:ctrlPr>
                                <a:rPr lang="es-ES" i="1" smtClean="0">
                                  <a:latin typeface="Cambria Math"/>
                                </a:rPr>
                              </m:ctrlPr>
                            </m:sSubPr>
                            <m:e>
                              <m:r>
                                <m:rPr>
                                  <m:sty m:val="p"/>
                                </m:rPr>
                                <a:rPr lang="es-ES" b="0" i="0" smtClean="0">
                                  <a:latin typeface="Cambria Math"/>
                                </a:rPr>
                                <m:t>k</m:t>
                              </m:r>
                            </m:e>
                            <m:sub>
                              <m:r>
                                <m:rPr>
                                  <m:sty m:val="p"/>
                                </m:rPr>
                                <a:rPr lang="es-ES" b="0" i="0" smtClean="0">
                                  <a:latin typeface="Cambria Math"/>
                                </a:rPr>
                                <m:t>E</m:t>
                              </m:r>
                              <m:r>
                                <a:rPr lang="es-ES" b="0" i="0" smtClean="0">
                                  <a:latin typeface="Cambria Math"/>
                                </a:rPr>
                                <m:t>0</m:t>
                              </m:r>
                            </m:sub>
                          </m:sSub>
                        </m:den>
                      </m:f>
                    </m:oMath>
                  </m:oMathPara>
                </a14:m>
                <a:endParaRPr lang="es-CO"/>
              </a:p>
            </p:txBody>
          </p:sp>
        </mc:Choice>
        <mc:Fallback xmlns="">
          <p:sp>
            <p:nvSpPr>
              <p:cNvPr id="25" name="24 CuadroTexto"/>
              <p:cNvSpPr txBox="1">
                <a:spLocks noRot="1" noChangeAspect="1" noMove="1" noResize="1" noEditPoints="1" noAdjustHandles="1" noChangeArrowheads="1" noChangeShapeType="1" noTextEdit="1"/>
              </p:cNvSpPr>
              <p:nvPr/>
            </p:nvSpPr>
            <p:spPr>
              <a:xfrm>
                <a:off x="978734" y="5664785"/>
                <a:ext cx="6970505" cy="716543"/>
              </a:xfrm>
              <a:prstGeom prst="rect">
                <a:avLst/>
              </a:prstGeom>
              <a:blipFill rotWithShape="1">
                <a:blip r:embed="rId7"/>
                <a:stretch>
                  <a:fillRect/>
                </a:stretch>
              </a:blipFill>
            </p:spPr>
            <p:txBody>
              <a:bodyPr/>
              <a:lstStyle/>
              <a:p>
                <a:r>
                  <a:rPr lang="es-CO">
                    <a:noFill/>
                  </a:rPr>
                  <a:t> </a:t>
                </a:r>
              </a:p>
            </p:txBody>
          </p:sp>
        </mc:Fallback>
      </mc:AlternateContent>
      <p:sp>
        <p:nvSpPr>
          <p:cNvPr id="26" name="25 CuadroTexto"/>
          <p:cNvSpPr txBox="1"/>
          <p:nvPr/>
        </p:nvSpPr>
        <p:spPr>
          <a:xfrm>
            <a:off x="1200911" y="5792223"/>
            <a:ext cx="2016224" cy="461665"/>
          </a:xfrm>
          <a:prstGeom prst="rect">
            <a:avLst/>
          </a:prstGeom>
          <a:noFill/>
        </p:spPr>
        <p:txBody>
          <a:bodyPr wrap="square" rtlCol="0">
            <a:spAutoFit/>
          </a:bodyPr>
          <a:lstStyle/>
          <a:p>
            <a:r>
              <a:rPr lang="es-ES" sz="1200" smtClean="0"/>
              <a:t>Como se obtuvo en el caso de procesos C.I.</a:t>
            </a:r>
            <a:endParaRPr lang="es-CO" sz="1200"/>
          </a:p>
        </p:txBody>
      </p:sp>
    </p:spTree>
    <p:extLst>
      <p:ext uri="{BB962C8B-B14F-4D97-AF65-F5344CB8AC3E}">
        <p14:creationId xmlns:p14="http://schemas.microsoft.com/office/powerpoint/2010/main" val="1595023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Tratamiento Proceso Irreversible C.D. (2)</a:t>
            </a:r>
            <a:endParaRPr lang="es-CO" sz="2800" b="1">
              <a:solidFill>
                <a:schemeClr val="bg1"/>
              </a:solidFill>
            </a:endParaRPr>
          </a:p>
        </p:txBody>
      </p:sp>
      <mc:AlternateContent xmlns:mc="http://schemas.openxmlformats.org/markup-compatibility/2006" xmlns:a14="http://schemas.microsoft.com/office/drawing/2010/main">
        <mc:Choice Requires="a14">
          <p:sp>
            <p:nvSpPr>
              <p:cNvPr id="8" name="7 Rectángulo"/>
              <p:cNvSpPr/>
              <p:nvPr/>
            </p:nvSpPr>
            <p:spPr>
              <a:xfrm>
                <a:off x="2195736" y="1196751"/>
                <a:ext cx="1632242" cy="665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a:ea typeface="Cambria Math"/>
                            </a:rPr>
                          </m:ctrlPr>
                        </m:sSubPr>
                        <m:e>
                          <m:r>
                            <m:rPr>
                              <m:sty m:val="p"/>
                            </m:rPr>
                            <a:rPr lang="es-ES">
                              <a:latin typeface="Cambria Math"/>
                              <a:ea typeface="Cambria Math"/>
                            </a:rPr>
                            <m:t>X</m:t>
                          </m:r>
                        </m:e>
                        <m:sub>
                          <m:r>
                            <m:rPr>
                              <m:sty m:val="p"/>
                            </m:rPr>
                            <a:rPr lang="es-ES">
                              <a:latin typeface="Cambria Math"/>
                              <a:ea typeface="Cambria Math"/>
                            </a:rPr>
                            <m:t>E</m:t>
                          </m:r>
                        </m:sub>
                      </m:sSub>
                      <m:r>
                        <a:rPr lang="es-ES">
                          <a:latin typeface="Cambria Math"/>
                        </a:rPr>
                        <m:t>=</m:t>
                      </m:r>
                      <m:f>
                        <m:fPr>
                          <m:ctrlPr>
                            <a:rPr lang="es-ES" i="1">
                              <a:latin typeface="Cambria Math"/>
                            </a:rPr>
                          </m:ctrlPr>
                        </m:fPr>
                        <m:num>
                          <m:sSub>
                            <m:sSubPr>
                              <m:ctrlPr>
                                <a:rPr lang="es-ES" i="1">
                                  <a:latin typeface="Cambria Math"/>
                                </a:rPr>
                              </m:ctrlPr>
                            </m:sSubPr>
                            <m:e>
                              <m:r>
                                <m:rPr>
                                  <m:sty m:val="p"/>
                                </m:rPr>
                                <a:rPr lang="es-ES">
                                  <a:latin typeface="Cambria Math"/>
                                </a:rPr>
                                <m:t>k</m:t>
                              </m:r>
                            </m:e>
                            <m:sub>
                              <m:r>
                                <a:rPr lang="es-ES">
                                  <a:latin typeface="Cambria Math"/>
                                </a:rPr>
                                <m:t>1</m:t>
                              </m:r>
                              <m:r>
                                <m:rPr>
                                  <m:sty m:val="p"/>
                                </m:rPr>
                                <a:rPr lang="es-ES">
                                  <a:latin typeface="Cambria Math"/>
                                </a:rPr>
                                <m:t>E</m:t>
                              </m:r>
                            </m:sub>
                          </m:sSub>
                          <m:sSub>
                            <m:sSubPr>
                              <m:ctrlPr>
                                <a:rPr lang="es-ES" i="1">
                                  <a:latin typeface="Cambria Math"/>
                                </a:rPr>
                              </m:ctrlPr>
                            </m:sSubPr>
                            <m:e>
                              <m:r>
                                <m:rPr>
                                  <m:sty m:val="p"/>
                                </m:rPr>
                                <a:rPr lang="es-ES">
                                  <a:latin typeface="Cambria Math"/>
                                </a:rPr>
                                <m:t>x</m:t>
                              </m:r>
                            </m:e>
                            <m:sub>
                              <m:r>
                                <a:rPr lang="es-ES">
                                  <a:latin typeface="Cambria Math"/>
                                </a:rPr>
                                <m:t>0</m:t>
                              </m:r>
                            </m:sub>
                          </m:sSub>
                        </m:num>
                        <m:den>
                          <m:r>
                            <m:rPr>
                              <m:sty m:val="p"/>
                            </m:rPr>
                            <a:rPr lang="es-ES">
                              <a:latin typeface="Cambria Math"/>
                              <a:ea typeface="Cambria Math"/>
                            </a:rPr>
                            <m:t>τ</m:t>
                          </m:r>
                          <m:r>
                            <a:rPr lang="es-ES" b="0" i="1" smtClean="0">
                              <a:latin typeface="Cambria Math"/>
                              <a:ea typeface="Cambria Math"/>
                            </a:rPr>
                            <m:t> </m:t>
                          </m:r>
                          <m:sSub>
                            <m:sSubPr>
                              <m:ctrlPr>
                                <a:rPr lang="es-ES" i="1">
                                  <a:latin typeface="Cambria Math"/>
                                </a:rPr>
                              </m:ctrlPr>
                            </m:sSubPr>
                            <m:e>
                              <m:r>
                                <m:rPr>
                                  <m:sty m:val="p"/>
                                </m:rPr>
                                <a:rPr lang="es-ES">
                                  <a:latin typeface="Cambria Math"/>
                                </a:rPr>
                                <m:t>k</m:t>
                              </m:r>
                            </m:e>
                            <m:sub>
                              <m:r>
                                <a:rPr lang="es-ES">
                                  <a:latin typeface="Cambria Math"/>
                                </a:rPr>
                                <m:t>10</m:t>
                              </m:r>
                            </m:sub>
                          </m:sSub>
                          <m:sSub>
                            <m:sSubPr>
                              <m:ctrlPr>
                                <a:rPr lang="es-ES" i="1">
                                  <a:latin typeface="Cambria Math"/>
                                </a:rPr>
                              </m:ctrlPr>
                            </m:sSubPr>
                            <m:e>
                              <m:r>
                                <m:rPr>
                                  <m:sty m:val="p"/>
                                </m:rPr>
                                <a:rPr lang="es-ES">
                                  <a:latin typeface="Cambria Math"/>
                                </a:rPr>
                                <m:t>k</m:t>
                              </m:r>
                            </m:e>
                            <m:sub>
                              <m:r>
                                <m:rPr>
                                  <m:sty m:val="p"/>
                                </m:rPr>
                                <a:rPr lang="es-ES">
                                  <a:latin typeface="Cambria Math"/>
                                </a:rPr>
                                <m:t>E</m:t>
                              </m:r>
                              <m:r>
                                <a:rPr lang="es-ES">
                                  <a:latin typeface="Cambria Math"/>
                                </a:rPr>
                                <m:t>0</m:t>
                              </m:r>
                            </m:sub>
                          </m:sSub>
                        </m:den>
                      </m:f>
                    </m:oMath>
                  </m:oMathPara>
                </a14:m>
                <a:endParaRPr lang="es-CO"/>
              </a:p>
            </p:txBody>
          </p:sp>
        </mc:Choice>
        <mc:Fallback xmlns="">
          <p:sp>
            <p:nvSpPr>
              <p:cNvPr id="8" name="7 Rectángulo"/>
              <p:cNvSpPr>
                <a:spLocks noRot="1" noChangeAspect="1" noMove="1" noResize="1" noEditPoints="1" noAdjustHandles="1" noChangeArrowheads="1" noChangeShapeType="1" noTextEdit="1"/>
              </p:cNvSpPr>
              <p:nvPr/>
            </p:nvSpPr>
            <p:spPr>
              <a:xfrm>
                <a:off x="2195736" y="1196751"/>
                <a:ext cx="1632242" cy="665375"/>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1" name="10 Rectángulo"/>
              <p:cNvSpPr/>
              <p:nvPr/>
            </p:nvSpPr>
            <p:spPr>
              <a:xfrm>
                <a:off x="4413876" y="1202896"/>
                <a:ext cx="1546001" cy="665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s-ES" b="0" i="0" smtClean="0">
                          <a:latin typeface="Cambria Math"/>
                        </a:rPr>
                        <m:t>K</m:t>
                      </m:r>
                      <m:r>
                        <a:rPr lang="es-ES" b="0" i="0" smtClean="0">
                          <a:latin typeface="Cambria Math"/>
                        </a:rPr>
                        <m:t>=</m:t>
                      </m:r>
                      <m:f>
                        <m:fPr>
                          <m:ctrlPr>
                            <a:rPr lang="es-ES" i="1">
                              <a:latin typeface="Cambria Math"/>
                            </a:rPr>
                          </m:ctrlPr>
                        </m:fPr>
                        <m:num>
                          <m:sSub>
                            <m:sSubPr>
                              <m:ctrlPr>
                                <a:rPr lang="es-ES" i="1">
                                  <a:latin typeface="Cambria Math"/>
                                </a:rPr>
                              </m:ctrlPr>
                            </m:sSubPr>
                            <m:e>
                              <m:r>
                                <m:rPr>
                                  <m:sty m:val="p"/>
                                </m:rPr>
                                <a:rPr lang="es-ES" i="0">
                                  <a:latin typeface="Cambria Math"/>
                                </a:rPr>
                                <m:t>k</m:t>
                              </m:r>
                            </m:e>
                            <m:sub>
                              <m:r>
                                <a:rPr lang="es-ES" i="0">
                                  <a:latin typeface="Cambria Math"/>
                                </a:rPr>
                                <m:t>1</m:t>
                              </m:r>
                              <m:r>
                                <m:rPr>
                                  <m:sty m:val="p"/>
                                </m:rPr>
                                <a:rPr lang="es-ES" i="0">
                                  <a:latin typeface="Cambria Math"/>
                                </a:rPr>
                                <m:t>E</m:t>
                              </m:r>
                            </m:sub>
                          </m:sSub>
                        </m:num>
                        <m:den>
                          <m:r>
                            <m:rPr>
                              <m:sty m:val="p"/>
                            </m:rPr>
                            <a:rPr lang="es-ES" i="0">
                              <a:latin typeface="Cambria Math"/>
                              <a:ea typeface="Cambria Math"/>
                            </a:rPr>
                            <m:t>τ</m:t>
                          </m:r>
                          <m:r>
                            <a:rPr lang="es-ES" b="0" i="0" smtClean="0">
                              <a:latin typeface="Cambria Math"/>
                              <a:ea typeface="Cambria Math"/>
                            </a:rPr>
                            <m:t> </m:t>
                          </m:r>
                          <m:sSub>
                            <m:sSubPr>
                              <m:ctrlPr>
                                <a:rPr lang="es-ES" i="1">
                                  <a:latin typeface="Cambria Math"/>
                                </a:rPr>
                              </m:ctrlPr>
                            </m:sSubPr>
                            <m:e>
                              <m:r>
                                <m:rPr>
                                  <m:sty m:val="p"/>
                                </m:rPr>
                                <a:rPr lang="es-ES" i="0">
                                  <a:latin typeface="Cambria Math"/>
                                </a:rPr>
                                <m:t>k</m:t>
                              </m:r>
                            </m:e>
                            <m:sub>
                              <m:r>
                                <a:rPr lang="es-ES" i="0">
                                  <a:latin typeface="Cambria Math"/>
                                </a:rPr>
                                <m:t>10</m:t>
                              </m:r>
                            </m:sub>
                          </m:sSub>
                          <m:sSub>
                            <m:sSubPr>
                              <m:ctrlPr>
                                <a:rPr lang="es-ES" i="1">
                                  <a:latin typeface="Cambria Math"/>
                                </a:rPr>
                              </m:ctrlPr>
                            </m:sSubPr>
                            <m:e>
                              <m:r>
                                <m:rPr>
                                  <m:sty m:val="p"/>
                                </m:rPr>
                                <a:rPr lang="es-ES" i="0">
                                  <a:latin typeface="Cambria Math"/>
                                </a:rPr>
                                <m:t>k</m:t>
                              </m:r>
                            </m:e>
                            <m:sub>
                              <m:r>
                                <m:rPr>
                                  <m:sty m:val="p"/>
                                </m:rPr>
                                <a:rPr lang="es-ES" i="0">
                                  <a:latin typeface="Cambria Math"/>
                                </a:rPr>
                                <m:t>E</m:t>
                              </m:r>
                              <m:r>
                                <a:rPr lang="es-ES" i="0">
                                  <a:latin typeface="Cambria Math"/>
                                </a:rPr>
                                <m:t>0</m:t>
                              </m:r>
                            </m:sub>
                          </m:sSub>
                        </m:den>
                      </m:f>
                    </m:oMath>
                  </m:oMathPara>
                </a14:m>
                <a:endParaRPr lang="es-CO"/>
              </a:p>
            </p:txBody>
          </p:sp>
        </mc:Choice>
        <mc:Fallback xmlns="">
          <p:sp>
            <p:nvSpPr>
              <p:cNvPr id="11" name="10 Rectángulo"/>
              <p:cNvSpPr>
                <a:spLocks noRot="1" noChangeAspect="1" noMove="1" noResize="1" noEditPoints="1" noAdjustHandles="1" noChangeArrowheads="1" noChangeShapeType="1" noTextEdit="1"/>
              </p:cNvSpPr>
              <p:nvPr/>
            </p:nvSpPr>
            <p:spPr>
              <a:xfrm>
                <a:off x="4413876" y="1202896"/>
                <a:ext cx="1546001" cy="665375"/>
              </a:xfrm>
              <a:prstGeom prst="rect">
                <a:avLst/>
              </a:prstGeom>
              <a:blipFill rotWithShape="1">
                <a:blip r:embed="rId4"/>
                <a:stretch>
                  <a:fillRect/>
                </a:stretch>
              </a:blipFill>
            </p:spPr>
            <p:txBody>
              <a:bodyPr/>
              <a:lstStyle/>
              <a:p>
                <a:r>
                  <a:rPr lang="es-CO">
                    <a:noFill/>
                  </a:rPr>
                  <a:t> </a:t>
                </a:r>
              </a:p>
            </p:txBody>
          </p:sp>
        </mc:Fallback>
      </mc:AlternateContent>
      <p:sp>
        <p:nvSpPr>
          <p:cNvPr id="12" name="11 CuadroTexto"/>
          <p:cNvSpPr txBox="1"/>
          <p:nvPr/>
        </p:nvSpPr>
        <p:spPr>
          <a:xfrm>
            <a:off x="6372200" y="1473542"/>
            <a:ext cx="1950599" cy="276999"/>
          </a:xfrm>
          <a:prstGeom prst="rect">
            <a:avLst/>
          </a:prstGeom>
          <a:noFill/>
        </p:spPr>
        <p:txBody>
          <a:bodyPr wrap="none" rtlCol="0">
            <a:spAutoFit/>
          </a:bodyPr>
          <a:lstStyle/>
          <a:p>
            <a:r>
              <a:rPr lang="es-ES" sz="1200" smtClean="0"/>
              <a:t>Se define la macroconstante</a:t>
            </a:r>
            <a:endParaRPr lang="es-CO" sz="1200"/>
          </a:p>
        </p:txBody>
      </p:sp>
      <mc:AlternateContent xmlns:mc="http://schemas.openxmlformats.org/markup-compatibility/2006" xmlns:a14="http://schemas.microsoft.com/office/drawing/2010/main">
        <mc:Choice Requires="a14">
          <p:sp>
            <p:nvSpPr>
              <p:cNvPr id="13" name="12 Rectángulo"/>
              <p:cNvSpPr/>
              <p:nvPr/>
            </p:nvSpPr>
            <p:spPr>
              <a:xfrm>
                <a:off x="251520" y="2259385"/>
                <a:ext cx="8640960" cy="1953676"/>
              </a:xfrm>
              <a:prstGeom prst="rect">
                <a:avLst/>
              </a:prstGeom>
            </p:spPr>
            <p:txBody>
              <a:bodyPr wrap="square">
                <a:spAutoFit/>
              </a:bodyPr>
              <a:lstStyle/>
              <a:p>
                <a:r>
                  <a:rPr lang="es-CO" sz="1600"/>
                  <a:t>Las ecuaciones diferenciales que describen el comportamiento reproductivo de las células susceptibles y no susceptibles son:</a:t>
                </a:r>
              </a:p>
              <a:p>
                <a:r>
                  <a:rPr lang="es-CO"/>
                  <a:t> </a:t>
                </a:r>
              </a:p>
              <a:p>
                <a:pPr/>
                <a14:m>
                  <m:oMathPara xmlns:m="http://schemas.openxmlformats.org/officeDocument/2006/math">
                    <m:oMathParaPr>
                      <m:jc m:val="centerGroup"/>
                    </m:oMathParaPr>
                    <m:oMath xmlns:m="http://schemas.openxmlformats.org/officeDocument/2006/math">
                      <m:d>
                        <m:dPr>
                          <m:begChr m:val="{"/>
                          <m:endChr m:val=""/>
                          <m:ctrlPr>
                            <a:rPr lang="es-CO" i="1">
                              <a:latin typeface="Cambria Math"/>
                            </a:rPr>
                          </m:ctrlPr>
                        </m:dPr>
                        <m:e>
                          <m:eqArr>
                            <m:eqArrPr>
                              <m:ctrlPr>
                                <a:rPr lang="es-CO" i="1">
                                  <a:latin typeface="Cambria Math"/>
                                </a:rPr>
                              </m:ctrlPr>
                            </m:eqArrPr>
                            <m:e>
                              <m:f>
                                <m:fPr>
                                  <m:ctrlPr>
                                    <a:rPr lang="es-CO" i="1">
                                      <a:latin typeface="Cambria Math"/>
                                    </a:rPr>
                                  </m:ctrlPr>
                                </m:fPr>
                                <m:num>
                                  <m:r>
                                    <m:rPr>
                                      <m:sty m:val="p"/>
                                    </m:rPr>
                                    <a:rPr lang="es-ES">
                                      <a:latin typeface="Cambria Math"/>
                                    </a:rPr>
                                    <m:t>d</m:t>
                                  </m:r>
                                  <m:sSub>
                                    <m:sSubPr>
                                      <m:ctrlPr>
                                        <a:rPr lang="es-CO" i="1">
                                          <a:latin typeface="Cambria Math"/>
                                        </a:rPr>
                                      </m:ctrlPr>
                                    </m:sSubPr>
                                    <m:e>
                                      <m:r>
                                        <m:rPr>
                                          <m:sty m:val="p"/>
                                        </m:rPr>
                                        <a:rPr lang="es-ES">
                                          <a:latin typeface="Cambria Math"/>
                                        </a:rPr>
                                        <m:t>C</m:t>
                                      </m:r>
                                    </m:e>
                                    <m:sub>
                                      <m:r>
                                        <m:rPr>
                                          <m:sty m:val="p"/>
                                        </m:rPr>
                                        <a:rPr lang="es-ES">
                                          <a:latin typeface="Cambria Math"/>
                                        </a:rPr>
                                        <m:t>s</m:t>
                                      </m:r>
                                    </m:sub>
                                  </m:sSub>
                                </m:num>
                                <m:den>
                                  <m:r>
                                    <m:rPr>
                                      <m:sty m:val="p"/>
                                    </m:rPr>
                                    <a:rPr lang="es-ES">
                                      <a:latin typeface="Cambria Math"/>
                                    </a:rPr>
                                    <m:t>dt</m:t>
                                  </m:r>
                                </m:den>
                              </m:f>
                              <m:r>
                                <a:rPr lang="es-ES">
                                  <a:latin typeface="Cambria Math"/>
                                </a:rPr>
                                <m:t>=</m:t>
                              </m:r>
                              <m:sSub>
                                <m:sSubPr>
                                  <m:ctrlPr>
                                    <a:rPr lang="es-CO" i="1">
                                      <a:latin typeface="Cambria Math"/>
                                    </a:rPr>
                                  </m:ctrlPr>
                                </m:sSubPr>
                                <m:e>
                                  <m:r>
                                    <m:rPr>
                                      <m:sty m:val="p"/>
                                    </m:rPr>
                                    <a:rPr lang="es-ES">
                                      <a:latin typeface="Cambria Math"/>
                                    </a:rPr>
                                    <m:t>k</m:t>
                                  </m:r>
                                </m:e>
                                <m:sub>
                                  <m:r>
                                    <m:rPr>
                                      <m:sty m:val="p"/>
                                    </m:rPr>
                                    <a:rPr lang="es-ES">
                                      <a:latin typeface="Cambria Math"/>
                                    </a:rPr>
                                    <m:t>s</m:t>
                                  </m:r>
                                </m:sub>
                              </m:sSub>
                              <m:sSub>
                                <m:sSubPr>
                                  <m:ctrlPr>
                                    <a:rPr lang="es-CO" i="1">
                                      <a:latin typeface="Cambria Math"/>
                                    </a:rPr>
                                  </m:ctrlPr>
                                </m:sSubPr>
                                <m:e>
                                  <m:r>
                                    <m:rPr>
                                      <m:sty m:val="p"/>
                                    </m:rPr>
                                    <a:rPr lang="es-ES">
                                      <a:latin typeface="Cambria Math"/>
                                    </a:rPr>
                                    <m:t>C</m:t>
                                  </m:r>
                                </m:e>
                                <m:sub>
                                  <m:r>
                                    <m:rPr>
                                      <m:sty m:val="p"/>
                                    </m:rPr>
                                    <a:rPr lang="es-ES">
                                      <a:latin typeface="Cambria Math"/>
                                    </a:rPr>
                                    <m:t>s</m:t>
                                  </m:r>
                                </m:sub>
                              </m:sSub>
                              <m:r>
                                <a:rPr lang="es-ES" i="1">
                                  <a:latin typeface="Cambria Math"/>
                                </a:rPr>
                                <m:t>−</m:t>
                              </m:r>
                              <m:r>
                                <m:rPr>
                                  <m:sty m:val="p"/>
                                </m:rPr>
                                <a:rPr lang="es-CO">
                                  <a:latin typeface="Cambria Math"/>
                                </a:rPr>
                                <m:t>K</m:t>
                              </m:r>
                              <m:sSub>
                                <m:sSubPr>
                                  <m:ctrlPr>
                                    <a:rPr lang="es-CO" i="1">
                                      <a:latin typeface="Cambria Math"/>
                                    </a:rPr>
                                  </m:ctrlPr>
                                </m:sSubPr>
                                <m:e>
                                  <m:r>
                                    <m:rPr>
                                      <m:sty m:val="p"/>
                                    </m:rPr>
                                    <a:rPr lang="es-CO">
                                      <a:latin typeface="Cambria Math"/>
                                    </a:rPr>
                                    <m:t>X</m:t>
                                  </m:r>
                                </m:e>
                                <m:sub>
                                  <m:r>
                                    <a:rPr lang="es-CO">
                                      <a:latin typeface="Cambria Math"/>
                                    </a:rPr>
                                    <m:t>0</m:t>
                                  </m:r>
                                </m:sub>
                              </m:sSub>
                              <m:sSub>
                                <m:sSubPr>
                                  <m:ctrlPr>
                                    <a:rPr lang="es-CO" i="1">
                                      <a:latin typeface="Cambria Math"/>
                                    </a:rPr>
                                  </m:ctrlPr>
                                </m:sSubPr>
                                <m:e>
                                  <m:r>
                                    <m:rPr>
                                      <m:sty m:val="p"/>
                                    </m:rPr>
                                    <a:rPr lang="es-ES">
                                      <a:latin typeface="Cambria Math"/>
                                    </a:rPr>
                                    <m:t>C</m:t>
                                  </m:r>
                                </m:e>
                                <m:sub>
                                  <m:r>
                                    <m:rPr>
                                      <m:sty m:val="p"/>
                                    </m:rPr>
                                    <a:rPr lang="es-ES">
                                      <a:latin typeface="Cambria Math"/>
                                    </a:rPr>
                                    <m:t>s</m:t>
                                  </m:r>
                                </m:sub>
                              </m:sSub>
                              <m:r>
                                <a:rPr lang="es-ES" i="1">
                                  <a:latin typeface="Cambria Math"/>
                                </a:rPr>
                                <m:t>−</m:t>
                              </m:r>
                              <m:sSub>
                                <m:sSubPr>
                                  <m:ctrlPr>
                                    <a:rPr lang="es-CO" i="1">
                                      <a:latin typeface="Cambria Math"/>
                                    </a:rPr>
                                  </m:ctrlPr>
                                </m:sSubPr>
                                <m:e>
                                  <m:r>
                                    <m:rPr>
                                      <m:sty m:val="p"/>
                                    </m:rPr>
                                    <a:rPr lang="es-ES">
                                      <a:latin typeface="Cambria Math"/>
                                    </a:rPr>
                                    <m:t>k</m:t>
                                  </m:r>
                                </m:e>
                                <m:sub>
                                  <m:r>
                                    <m:rPr>
                                      <m:sty m:val="p"/>
                                    </m:rPr>
                                    <a:rPr lang="es-ES">
                                      <a:latin typeface="Cambria Math"/>
                                    </a:rPr>
                                    <m:t>sr</m:t>
                                  </m:r>
                                </m:sub>
                              </m:sSub>
                              <m:sSub>
                                <m:sSubPr>
                                  <m:ctrlPr>
                                    <a:rPr lang="es-CO" i="1">
                                      <a:latin typeface="Cambria Math"/>
                                    </a:rPr>
                                  </m:ctrlPr>
                                </m:sSubPr>
                                <m:e>
                                  <m:r>
                                    <m:rPr>
                                      <m:sty m:val="p"/>
                                    </m:rPr>
                                    <a:rPr lang="es-ES">
                                      <a:latin typeface="Cambria Math"/>
                                    </a:rPr>
                                    <m:t>C</m:t>
                                  </m:r>
                                </m:e>
                                <m:sub>
                                  <m:r>
                                    <m:rPr>
                                      <m:sty m:val="p"/>
                                    </m:rPr>
                                    <a:rPr lang="es-ES">
                                      <a:latin typeface="Cambria Math"/>
                                    </a:rPr>
                                    <m:t>s</m:t>
                                  </m:r>
                                </m:sub>
                              </m:sSub>
                              <m:r>
                                <a:rPr lang="es-ES">
                                  <a:latin typeface="Cambria Math"/>
                                </a:rPr>
                                <m:t>+</m:t>
                              </m:r>
                              <m:sSub>
                                <m:sSubPr>
                                  <m:ctrlPr>
                                    <a:rPr lang="es-CO" i="1">
                                      <a:latin typeface="Cambria Math"/>
                                    </a:rPr>
                                  </m:ctrlPr>
                                </m:sSubPr>
                                <m:e>
                                  <m:r>
                                    <m:rPr>
                                      <m:sty m:val="p"/>
                                    </m:rPr>
                                    <a:rPr lang="es-ES">
                                      <a:latin typeface="Cambria Math"/>
                                    </a:rPr>
                                    <m:t>k</m:t>
                                  </m:r>
                                </m:e>
                                <m:sub>
                                  <m:r>
                                    <m:rPr>
                                      <m:sty m:val="p"/>
                                    </m:rPr>
                                    <a:rPr lang="es-ES">
                                      <a:latin typeface="Cambria Math"/>
                                    </a:rPr>
                                    <m:t>rs</m:t>
                                  </m:r>
                                </m:sub>
                              </m:sSub>
                              <m:sSub>
                                <m:sSubPr>
                                  <m:ctrlPr>
                                    <a:rPr lang="es-CO" i="1">
                                      <a:latin typeface="Cambria Math"/>
                                    </a:rPr>
                                  </m:ctrlPr>
                                </m:sSubPr>
                                <m:e>
                                  <m:r>
                                    <m:rPr>
                                      <m:sty m:val="p"/>
                                    </m:rPr>
                                    <a:rPr lang="es-ES">
                                      <a:latin typeface="Cambria Math"/>
                                    </a:rPr>
                                    <m:t>C</m:t>
                                  </m:r>
                                </m:e>
                                <m:sub>
                                  <m:r>
                                    <m:rPr>
                                      <m:sty m:val="p"/>
                                    </m:rPr>
                                    <a:rPr lang="es-ES">
                                      <a:latin typeface="Cambria Math"/>
                                    </a:rPr>
                                    <m:t>r</m:t>
                                  </m:r>
                                </m:sub>
                              </m:sSub>
                            </m:e>
                            <m:e>
                              <m:f>
                                <m:fPr>
                                  <m:ctrlPr>
                                    <a:rPr lang="es-CO" i="1">
                                      <a:latin typeface="Cambria Math"/>
                                    </a:rPr>
                                  </m:ctrlPr>
                                </m:fPr>
                                <m:num>
                                  <m:r>
                                    <m:rPr>
                                      <m:sty m:val="p"/>
                                    </m:rPr>
                                    <a:rPr lang="es-ES">
                                      <a:latin typeface="Cambria Math"/>
                                    </a:rPr>
                                    <m:t>d</m:t>
                                  </m:r>
                                  <m:sSub>
                                    <m:sSubPr>
                                      <m:ctrlPr>
                                        <a:rPr lang="es-CO" i="1">
                                          <a:latin typeface="Cambria Math"/>
                                        </a:rPr>
                                      </m:ctrlPr>
                                    </m:sSubPr>
                                    <m:e>
                                      <m:r>
                                        <m:rPr>
                                          <m:sty m:val="p"/>
                                        </m:rPr>
                                        <a:rPr lang="es-ES">
                                          <a:latin typeface="Cambria Math"/>
                                        </a:rPr>
                                        <m:t>C</m:t>
                                      </m:r>
                                    </m:e>
                                    <m:sub>
                                      <m:r>
                                        <m:rPr>
                                          <m:sty m:val="p"/>
                                        </m:rPr>
                                        <a:rPr lang="es-ES">
                                          <a:latin typeface="Cambria Math"/>
                                        </a:rPr>
                                        <m:t>r</m:t>
                                      </m:r>
                                    </m:sub>
                                  </m:sSub>
                                </m:num>
                                <m:den>
                                  <m:r>
                                    <m:rPr>
                                      <m:sty m:val="p"/>
                                    </m:rPr>
                                    <a:rPr lang="es-ES">
                                      <a:latin typeface="Cambria Math"/>
                                    </a:rPr>
                                    <m:t>dt</m:t>
                                  </m:r>
                                </m:den>
                              </m:f>
                              <m:r>
                                <a:rPr lang="es-ES">
                                  <a:latin typeface="Cambria Math"/>
                                </a:rPr>
                                <m:t>=</m:t>
                              </m:r>
                              <m:sSub>
                                <m:sSubPr>
                                  <m:ctrlPr>
                                    <a:rPr lang="es-CO" i="1">
                                      <a:latin typeface="Cambria Math"/>
                                    </a:rPr>
                                  </m:ctrlPr>
                                </m:sSubPr>
                                <m:e>
                                  <m:r>
                                    <m:rPr>
                                      <m:sty m:val="p"/>
                                    </m:rPr>
                                    <a:rPr lang="es-ES">
                                      <a:latin typeface="Cambria Math"/>
                                    </a:rPr>
                                    <m:t>k</m:t>
                                  </m:r>
                                </m:e>
                                <m:sub>
                                  <m:r>
                                    <m:rPr>
                                      <m:sty m:val="p"/>
                                    </m:rPr>
                                    <a:rPr lang="es-ES">
                                      <a:latin typeface="Cambria Math"/>
                                    </a:rPr>
                                    <m:t>sr</m:t>
                                  </m:r>
                                </m:sub>
                              </m:sSub>
                              <m:sSub>
                                <m:sSubPr>
                                  <m:ctrlPr>
                                    <a:rPr lang="es-CO" i="1">
                                      <a:latin typeface="Cambria Math"/>
                                    </a:rPr>
                                  </m:ctrlPr>
                                </m:sSubPr>
                                <m:e>
                                  <m:r>
                                    <m:rPr>
                                      <m:sty m:val="p"/>
                                    </m:rPr>
                                    <a:rPr lang="es-ES">
                                      <a:latin typeface="Cambria Math"/>
                                    </a:rPr>
                                    <m:t>C</m:t>
                                  </m:r>
                                </m:e>
                                <m:sub>
                                  <m:r>
                                    <m:rPr>
                                      <m:sty m:val="p"/>
                                    </m:rPr>
                                    <a:rPr lang="es-ES">
                                      <a:latin typeface="Cambria Math"/>
                                    </a:rPr>
                                    <m:t>s</m:t>
                                  </m:r>
                                </m:sub>
                              </m:sSub>
                              <m:r>
                                <a:rPr lang="es-ES" i="1">
                                  <a:latin typeface="Cambria Math"/>
                                </a:rPr>
                                <m:t>−</m:t>
                              </m:r>
                              <m:sSub>
                                <m:sSubPr>
                                  <m:ctrlPr>
                                    <a:rPr lang="es-CO" i="1">
                                      <a:latin typeface="Cambria Math"/>
                                    </a:rPr>
                                  </m:ctrlPr>
                                </m:sSubPr>
                                <m:e>
                                  <m:r>
                                    <m:rPr>
                                      <m:sty m:val="p"/>
                                    </m:rPr>
                                    <a:rPr lang="es-ES">
                                      <a:latin typeface="Cambria Math"/>
                                    </a:rPr>
                                    <m:t>k</m:t>
                                  </m:r>
                                </m:e>
                                <m:sub>
                                  <m:r>
                                    <m:rPr>
                                      <m:sty m:val="p"/>
                                    </m:rPr>
                                    <a:rPr lang="es-ES">
                                      <a:latin typeface="Cambria Math"/>
                                    </a:rPr>
                                    <m:t>rs</m:t>
                                  </m:r>
                                </m:sub>
                              </m:sSub>
                              <m:sSub>
                                <m:sSubPr>
                                  <m:ctrlPr>
                                    <a:rPr lang="es-CO" i="1">
                                      <a:latin typeface="Cambria Math"/>
                                    </a:rPr>
                                  </m:ctrlPr>
                                </m:sSubPr>
                                <m:e>
                                  <m:r>
                                    <m:rPr>
                                      <m:sty m:val="p"/>
                                    </m:rPr>
                                    <a:rPr lang="es-ES">
                                      <a:latin typeface="Cambria Math"/>
                                    </a:rPr>
                                    <m:t>C</m:t>
                                  </m:r>
                                </m:e>
                                <m:sub>
                                  <m:r>
                                    <m:rPr>
                                      <m:sty m:val="p"/>
                                    </m:rPr>
                                    <a:rPr lang="es-ES">
                                      <a:latin typeface="Cambria Math"/>
                                    </a:rPr>
                                    <m:t>r</m:t>
                                  </m:r>
                                </m:sub>
                              </m:sSub>
                              <m:r>
                                <a:rPr lang="es-ES" i="1">
                                  <a:latin typeface="Cambria Math"/>
                                </a:rPr>
                                <m:t>−</m:t>
                              </m:r>
                              <m:sSub>
                                <m:sSubPr>
                                  <m:ctrlPr>
                                    <a:rPr lang="es-CO" i="1">
                                      <a:latin typeface="Cambria Math"/>
                                    </a:rPr>
                                  </m:ctrlPr>
                                </m:sSubPr>
                                <m:e>
                                  <m:r>
                                    <m:rPr>
                                      <m:sty m:val="p"/>
                                    </m:rPr>
                                    <a:rPr lang="es-ES">
                                      <a:latin typeface="Cambria Math"/>
                                    </a:rPr>
                                    <m:t>k</m:t>
                                  </m:r>
                                </m:e>
                                <m:sub>
                                  <m:r>
                                    <m:rPr>
                                      <m:sty m:val="p"/>
                                    </m:rPr>
                                    <a:rPr lang="es-ES">
                                      <a:latin typeface="Cambria Math"/>
                                    </a:rPr>
                                    <m:t>r</m:t>
                                  </m:r>
                                </m:sub>
                              </m:sSub>
                              <m:sSub>
                                <m:sSubPr>
                                  <m:ctrlPr>
                                    <a:rPr lang="es-CO" i="1">
                                      <a:latin typeface="Cambria Math"/>
                                    </a:rPr>
                                  </m:ctrlPr>
                                </m:sSubPr>
                                <m:e>
                                  <m:r>
                                    <m:rPr>
                                      <m:sty m:val="p"/>
                                    </m:rPr>
                                    <a:rPr lang="es-ES">
                                      <a:latin typeface="Cambria Math"/>
                                    </a:rPr>
                                    <m:t>C</m:t>
                                  </m:r>
                                </m:e>
                                <m:sub>
                                  <m:r>
                                    <m:rPr>
                                      <m:sty m:val="p"/>
                                    </m:rPr>
                                    <a:rPr lang="es-ES">
                                      <a:latin typeface="Cambria Math"/>
                                    </a:rPr>
                                    <m:t>r</m:t>
                                  </m:r>
                                </m:sub>
                              </m:sSub>
                            </m:e>
                          </m:eqArr>
                        </m:e>
                      </m:d>
                    </m:oMath>
                  </m:oMathPara>
                </a14:m>
                <a:endParaRPr lang="es-CO"/>
              </a:p>
            </p:txBody>
          </p:sp>
        </mc:Choice>
        <mc:Fallback xmlns="">
          <p:sp>
            <p:nvSpPr>
              <p:cNvPr id="13" name="12 Rectángulo"/>
              <p:cNvSpPr>
                <a:spLocks noRot="1" noChangeAspect="1" noMove="1" noResize="1" noEditPoints="1" noAdjustHandles="1" noChangeArrowheads="1" noChangeShapeType="1" noTextEdit="1"/>
              </p:cNvSpPr>
              <p:nvPr/>
            </p:nvSpPr>
            <p:spPr>
              <a:xfrm>
                <a:off x="251520" y="2259385"/>
                <a:ext cx="8640960" cy="1953676"/>
              </a:xfrm>
              <a:prstGeom prst="rect">
                <a:avLst/>
              </a:prstGeom>
              <a:blipFill rotWithShape="1">
                <a:blip r:embed="rId5"/>
                <a:stretch>
                  <a:fillRect l="-353" t="-938" r="-77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13 Rectángulo"/>
              <p:cNvSpPr/>
              <p:nvPr/>
            </p:nvSpPr>
            <p:spPr>
              <a:xfrm>
                <a:off x="251520" y="4581128"/>
                <a:ext cx="8640960" cy="1288045"/>
              </a:xfrm>
              <a:prstGeom prst="rect">
                <a:avLst/>
              </a:prstGeom>
            </p:spPr>
            <p:txBody>
              <a:bodyPr wrap="square">
                <a:spAutoFit/>
              </a:bodyPr>
              <a:lstStyle/>
              <a:p>
                <a:r>
                  <a:rPr lang="es-CO" sz="1600"/>
                  <a:t>Las transformadas de Laplace de estas ecuaciones son</a:t>
                </a:r>
                <a:r>
                  <a:rPr lang="es-CO" sz="1600" smtClean="0"/>
                  <a:t>:</a:t>
                </a:r>
              </a:p>
              <a:p>
                <a:endParaRPr lang="es-CO"/>
              </a:p>
              <a:p>
                <a:pPr/>
                <a14:m>
                  <m:oMathPara xmlns:m="http://schemas.openxmlformats.org/officeDocument/2006/math">
                    <m:oMathParaPr>
                      <m:jc m:val="centerGroup"/>
                    </m:oMathParaPr>
                    <m:oMath xmlns:m="http://schemas.openxmlformats.org/officeDocument/2006/math">
                      <m:d>
                        <m:dPr>
                          <m:begChr m:val="{"/>
                          <m:endChr m:val=""/>
                          <m:ctrlPr>
                            <a:rPr lang="es-CO" i="1">
                              <a:latin typeface="Cambria Math"/>
                            </a:rPr>
                          </m:ctrlPr>
                        </m:dPr>
                        <m:e>
                          <m:eqArr>
                            <m:eqArrPr>
                              <m:ctrlPr>
                                <a:rPr lang="es-CO" i="1">
                                  <a:latin typeface="Cambria Math"/>
                                </a:rPr>
                              </m:ctrlPr>
                            </m:eqArrPr>
                            <m:e>
                              <m:r>
                                <m:rPr>
                                  <m:sty m:val="p"/>
                                </m:rPr>
                                <a:rPr lang="es-CO">
                                  <a:latin typeface="Cambria Math"/>
                                </a:rPr>
                                <m:t>s</m:t>
                              </m:r>
                              <m:sSub>
                                <m:sSubPr>
                                  <m:ctrlPr>
                                    <a:rPr lang="es-CO" i="1">
                                      <a:latin typeface="Cambria Math"/>
                                    </a:rPr>
                                  </m:ctrlPr>
                                </m:sSubPr>
                                <m:e>
                                  <m:acc>
                                    <m:accPr>
                                      <m:chr m:val="̅"/>
                                      <m:ctrlPr>
                                        <a:rPr lang="es-CO" i="1">
                                          <a:latin typeface="Cambria Math"/>
                                        </a:rPr>
                                      </m:ctrlPr>
                                    </m:accPr>
                                    <m:e>
                                      <m:r>
                                        <m:rPr>
                                          <m:sty m:val="p"/>
                                        </m:rPr>
                                        <a:rPr lang="es-CO">
                                          <a:latin typeface="Cambria Math"/>
                                        </a:rPr>
                                        <m:t>C</m:t>
                                      </m:r>
                                    </m:e>
                                  </m:acc>
                                </m:e>
                                <m:sub>
                                  <m:r>
                                    <m:rPr>
                                      <m:sty m:val="p"/>
                                    </m:rPr>
                                    <a:rPr lang="es-CO">
                                      <a:latin typeface="Cambria Math"/>
                                    </a:rPr>
                                    <m:t>s</m:t>
                                  </m:r>
                                </m:sub>
                              </m:sSub>
                              <m:r>
                                <a:rPr lang="es-CO" i="1">
                                  <a:latin typeface="Cambria Math"/>
                                </a:rPr>
                                <m:t>−</m:t>
                              </m:r>
                              <m:sSubSup>
                                <m:sSubSupPr>
                                  <m:ctrlPr>
                                    <a:rPr lang="es-CO" i="1">
                                      <a:latin typeface="Cambria Math"/>
                                    </a:rPr>
                                  </m:ctrlPr>
                                </m:sSubSupPr>
                                <m:e>
                                  <m:r>
                                    <m:rPr>
                                      <m:sty m:val="p"/>
                                    </m:rPr>
                                    <a:rPr lang="es-CO">
                                      <a:latin typeface="Cambria Math"/>
                                    </a:rPr>
                                    <m:t>C</m:t>
                                  </m:r>
                                </m:e>
                                <m:sub>
                                  <m:r>
                                    <m:rPr>
                                      <m:sty m:val="p"/>
                                    </m:rPr>
                                    <a:rPr lang="es-CO">
                                      <a:latin typeface="Cambria Math"/>
                                    </a:rPr>
                                    <m:t>s</m:t>
                                  </m:r>
                                </m:sub>
                                <m:sup>
                                  <m:r>
                                    <a:rPr lang="es-CO">
                                      <a:latin typeface="Cambria Math"/>
                                    </a:rPr>
                                    <m:t>°</m:t>
                                  </m:r>
                                </m:sup>
                              </m:sSubSup>
                              <m:r>
                                <a:rPr lang="es-CO">
                                  <a:latin typeface="Cambria Math"/>
                                </a:rPr>
                                <m:t>=</m:t>
                              </m:r>
                              <m:d>
                                <m:dPr>
                                  <m:ctrlPr>
                                    <a:rPr lang="es-CO" i="1">
                                      <a:latin typeface="Cambria Math"/>
                                    </a:rPr>
                                  </m:ctrlPr>
                                </m:dPr>
                                <m:e>
                                  <m:sSub>
                                    <m:sSubPr>
                                      <m:ctrlPr>
                                        <a:rPr lang="es-CO" i="1">
                                          <a:latin typeface="Cambria Math"/>
                                        </a:rPr>
                                      </m:ctrlPr>
                                    </m:sSubPr>
                                    <m:e>
                                      <m:r>
                                        <m:rPr>
                                          <m:sty m:val="p"/>
                                        </m:rPr>
                                        <a:rPr lang="es-CO">
                                          <a:latin typeface="Cambria Math"/>
                                        </a:rPr>
                                        <m:t>k</m:t>
                                      </m:r>
                                    </m:e>
                                    <m:sub>
                                      <m:r>
                                        <m:rPr>
                                          <m:sty m:val="p"/>
                                        </m:rPr>
                                        <a:rPr lang="es-CO">
                                          <a:latin typeface="Cambria Math"/>
                                        </a:rPr>
                                        <m:t>s</m:t>
                                      </m:r>
                                    </m:sub>
                                  </m:sSub>
                                  <m:r>
                                    <a:rPr lang="es-CO" i="1">
                                      <a:latin typeface="Cambria Math"/>
                                    </a:rPr>
                                    <m:t>−</m:t>
                                  </m:r>
                                  <m:r>
                                    <m:rPr>
                                      <m:sty m:val="p"/>
                                    </m:rPr>
                                    <a:rPr lang="es-CO">
                                      <a:latin typeface="Cambria Math"/>
                                    </a:rPr>
                                    <m:t>K</m:t>
                                  </m:r>
                                  <m:sSub>
                                    <m:sSubPr>
                                      <m:ctrlPr>
                                        <a:rPr lang="es-CO" i="1">
                                          <a:latin typeface="Cambria Math"/>
                                        </a:rPr>
                                      </m:ctrlPr>
                                    </m:sSubPr>
                                    <m:e>
                                      <m:r>
                                        <m:rPr>
                                          <m:sty m:val="p"/>
                                        </m:rPr>
                                        <a:rPr lang="es-CO">
                                          <a:latin typeface="Cambria Math"/>
                                        </a:rPr>
                                        <m:t>X</m:t>
                                      </m:r>
                                    </m:e>
                                    <m:sub>
                                      <m:r>
                                        <a:rPr lang="es-CO">
                                          <a:latin typeface="Cambria Math"/>
                                        </a:rPr>
                                        <m:t>0</m:t>
                                      </m:r>
                                    </m:sub>
                                  </m:sSub>
                                  <m:r>
                                    <a:rPr lang="es-CO" i="1">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sr</m:t>
                                      </m:r>
                                    </m:sub>
                                  </m:sSub>
                                </m:e>
                              </m:d>
                              <m:sSub>
                                <m:sSubPr>
                                  <m:ctrlPr>
                                    <a:rPr lang="es-CO" i="1">
                                      <a:latin typeface="Cambria Math"/>
                                    </a:rPr>
                                  </m:ctrlPr>
                                </m:sSubPr>
                                <m:e>
                                  <m:acc>
                                    <m:accPr>
                                      <m:chr m:val="̅"/>
                                      <m:ctrlPr>
                                        <a:rPr lang="es-CO" i="1">
                                          <a:latin typeface="Cambria Math"/>
                                        </a:rPr>
                                      </m:ctrlPr>
                                    </m:accPr>
                                    <m:e>
                                      <m:r>
                                        <m:rPr>
                                          <m:sty m:val="p"/>
                                        </m:rPr>
                                        <a:rPr lang="es-CO">
                                          <a:latin typeface="Cambria Math"/>
                                        </a:rPr>
                                        <m:t>C</m:t>
                                      </m:r>
                                    </m:e>
                                  </m:acc>
                                </m:e>
                                <m:sub>
                                  <m:r>
                                    <m:rPr>
                                      <m:sty m:val="p"/>
                                    </m:rPr>
                                    <a:rPr lang="es-CO">
                                      <a:latin typeface="Cambria Math"/>
                                    </a:rPr>
                                    <m:t>s</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rs</m:t>
                                  </m:r>
                                </m:sub>
                              </m:sSub>
                              <m:sSub>
                                <m:sSubPr>
                                  <m:ctrlPr>
                                    <a:rPr lang="es-CO" i="1">
                                      <a:latin typeface="Cambria Math"/>
                                    </a:rPr>
                                  </m:ctrlPr>
                                </m:sSubPr>
                                <m:e>
                                  <m:acc>
                                    <m:accPr>
                                      <m:chr m:val="̅"/>
                                      <m:ctrlPr>
                                        <a:rPr lang="es-CO" i="1">
                                          <a:latin typeface="Cambria Math"/>
                                        </a:rPr>
                                      </m:ctrlPr>
                                    </m:accPr>
                                    <m:e>
                                      <m:r>
                                        <m:rPr>
                                          <m:sty m:val="p"/>
                                        </m:rPr>
                                        <a:rPr lang="es-CO">
                                          <a:latin typeface="Cambria Math"/>
                                        </a:rPr>
                                        <m:t>C</m:t>
                                      </m:r>
                                    </m:e>
                                  </m:acc>
                                </m:e>
                                <m:sub>
                                  <m:r>
                                    <m:rPr>
                                      <m:sty m:val="p"/>
                                    </m:rPr>
                                    <a:rPr lang="es-CO">
                                      <a:latin typeface="Cambria Math"/>
                                    </a:rPr>
                                    <m:t>r</m:t>
                                  </m:r>
                                </m:sub>
                              </m:sSub>
                            </m:e>
                            <m:e>
                              <m:r>
                                <m:rPr>
                                  <m:sty m:val="p"/>
                                </m:rPr>
                                <a:rPr lang="es-CO">
                                  <a:latin typeface="Cambria Math"/>
                                </a:rPr>
                                <m:t>s</m:t>
                              </m:r>
                              <m:sSub>
                                <m:sSubPr>
                                  <m:ctrlPr>
                                    <a:rPr lang="es-CO" i="1">
                                      <a:latin typeface="Cambria Math"/>
                                    </a:rPr>
                                  </m:ctrlPr>
                                </m:sSubPr>
                                <m:e>
                                  <m:acc>
                                    <m:accPr>
                                      <m:chr m:val="̅"/>
                                      <m:ctrlPr>
                                        <a:rPr lang="es-CO" i="1">
                                          <a:latin typeface="Cambria Math"/>
                                        </a:rPr>
                                      </m:ctrlPr>
                                    </m:accPr>
                                    <m:e>
                                      <m:r>
                                        <m:rPr>
                                          <m:sty m:val="p"/>
                                        </m:rPr>
                                        <a:rPr lang="es-CO">
                                          <a:latin typeface="Cambria Math"/>
                                        </a:rPr>
                                        <m:t>C</m:t>
                                      </m:r>
                                    </m:e>
                                  </m:acc>
                                </m:e>
                                <m:sub>
                                  <m:r>
                                    <m:rPr>
                                      <m:sty m:val="p"/>
                                    </m:rPr>
                                    <a:rPr lang="es-CO">
                                      <a:latin typeface="Cambria Math"/>
                                    </a:rPr>
                                    <m:t>r</m:t>
                                  </m:r>
                                </m:sub>
                              </m:sSub>
                              <m:r>
                                <a:rPr lang="es-CO" i="1">
                                  <a:latin typeface="Cambria Math"/>
                                </a:rPr>
                                <m:t>−</m:t>
                              </m:r>
                              <m:sSubSup>
                                <m:sSubSupPr>
                                  <m:ctrlPr>
                                    <a:rPr lang="es-CO" i="1">
                                      <a:latin typeface="Cambria Math"/>
                                    </a:rPr>
                                  </m:ctrlPr>
                                </m:sSubSupPr>
                                <m:e>
                                  <m:r>
                                    <m:rPr>
                                      <m:sty m:val="p"/>
                                    </m:rPr>
                                    <a:rPr lang="es-CO">
                                      <a:latin typeface="Cambria Math"/>
                                    </a:rPr>
                                    <m:t>C</m:t>
                                  </m:r>
                                </m:e>
                                <m:sub>
                                  <m:r>
                                    <m:rPr>
                                      <m:sty m:val="p"/>
                                    </m:rPr>
                                    <a:rPr lang="es-CO">
                                      <a:latin typeface="Cambria Math"/>
                                    </a:rPr>
                                    <m:t>r</m:t>
                                  </m:r>
                                </m:sub>
                                <m:sup>
                                  <m:r>
                                    <a:rPr lang="es-CO">
                                      <a:latin typeface="Cambria Math"/>
                                    </a:rPr>
                                    <m:t>°</m:t>
                                  </m:r>
                                </m:sup>
                              </m:sSubSup>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sr</m:t>
                                  </m:r>
                                </m:sub>
                              </m:sSub>
                              <m:sSub>
                                <m:sSubPr>
                                  <m:ctrlPr>
                                    <a:rPr lang="es-CO" i="1">
                                      <a:latin typeface="Cambria Math"/>
                                    </a:rPr>
                                  </m:ctrlPr>
                                </m:sSubPr>
                                <m:e>
                                  <m:acc>
                                    <m:accPr>
                                      <m:chr m:val="̅"/>
                                      <m:ctrlPr>
                                        <a:rPr lang="es-CO" i="1">
                                          <a:latin typeface="Cambria Math"/>
                                        </a:rPr>
                                      </m:ctrlPr>
                                    </m:accPr>
                                    <m:e>
                                      <m:r>
                                        <m:rPr>
                                          <m:sty m:val="p"/>
                                        </m:rPr>
                                        <a:rPr lang="es-CO">
                                          <a:latin typeface="Cambria Math"/>
                                        </a:rPr>
                                        <m:t>C</m:t>
                                      </m:r>
                                    </m:e>
                                  </m:acc>
                                </m:e>
                                <m:sub>
                                  <m:r>
                                    <m:rPr>
                                      <m:sty m:val="p"/>
                                    </m:rPr>
                                    <a:rPr lang="es-CO">
                                      <a:latin typeface="Cambria Math"/>
                                    </a:rPr>
                                    <m:t>s</m:t>
                                  </m:r>
                                </m:sub>
                              </m:sSub>
                              <m:r>
                                <a:rPr lang="es-CO" i="1">
                                  <a:latin typeface="Cambria Math"/>
                                </a:rPr>
                                <m:t>−</m:t>
                              </m:r>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rs</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r</m:t>
                                  </m:r>
                                </m:sub>
                              </m:sSub>
                              <m:r>
                                <a:rPr lang="es-CO">
                                  <a:latin typeface="Cambria Math"/>
                                </a:rPr>
                                <m:t>)</m:t>
                              </m:r>
                              <m:sSub>
                                <m:sSubPr>
                                  <m:ctrlPr>
                                    <a:rPr lang="es-CO" i="1">
                                      <a:latin typeface="Cambria Math"/>
                                    </a:rPr>
                                  </m:ctrlPr>
                                </m:sSubPr>
                                <m:e>
                                  <m:acc>
                                    <m:accPr>
                                      <m:chr m:val="̅"/>
                                      <m:ctrlPr>
                                        <a:rPr lang="es-CO" i="1">
                                          <a:latin typeface="Cambria Math"/>
                                        </a:rPr>
                                      </m:ctrlPr>
                                    </m:accPr>
                                    <m:e>
                                      <m:r>
                                        <m:rPr>
                                          <m:sty m:val="p"/>
                                        </m:rPr>
                                        <a:rPr lang="es-CO">
                                          <a:latin typeface="Cambria Math"/>
                                        </a:rPr>
                                        <m:t>C</m:t>
                                      </m:r>
                                    </m:e>
                                  </m:acc>
                                </m:e>
                                <m:sub>
                                  <m:r>
                                    <m:rPr>
                                      <m:sty m:val="p"/>
                                    </m:rPr>
                                    <a:rPr lang="es-CO">
                                      <a:latin typeface="Cambria Math"/>
                                    </a:rPr>
                                    <m:t>r</m:t>
                                  </m:r>
                                </m:sub>
                              </m:sSub>
                            </m:e>
                          </m:eqArr>
                        </m:e>
                      </m:d>
                    </m:oMath>
                  </m:oMathPara>
                </a14:m>
                <a:endParaRPr lang="es-CO"/>
              </a:p>
            </p:txBody>
          </p:sp>
        </mc:Choice>
        <mc:Fallback xmlns="">
          <p:sp>
            <p:nvSpPr>
              <p:cNvPr id="14" name="13 Rectángulo"/>
              <p:cNvSpPr>
                <a:spLocks noRot="1" noChangeAspect="1" noMove="1" noResize="1" noEditPoints="1" noAdjustHandles="1" noChangeArrowheads="1" noChangeShapeType="1" noTextEdit="1"/>
              </p:cNvSpPr>
              <p:nvPr/>
            </p:nvSpPr>
            <p:spPr>
              <a:xfrm>
                <a:off x="251520" y="4581128"/>
                <a:ext cx="8640960" cy="1288045"/>
              </a:xfrm>
              <a:prstGeom prst="rect">
                <a:avLst/>
              </a:prstGeom>
              <a:blipFill rotWithShape="1">
                <a:blip r:embed="rId6"/>
                <a:stretch>
                  <a:fillRect l="-353" t="-1415"/>
                </a:stretch>
              </a:blipFill>
            </p:spPr>
            <p:txBody>
              <a:bodyPr/>
              <a:lstStyle/>
              <a:p>
                <a:r>
                  <a:rPr lang="es-CO">
                    <a:noFill/>
                  </a:rPr>
                  <a:t> </a:t>
                </a:r>
              </a:p>
            </p:txBody>
          </p:sp>
        </mc:Fallback>
      </mc:AlternateContent>
      <p:sp>
        <p:nvSpPr>
          <p:cNvPr id="15" name="14 Rectángulo"/>
          <p:cNvSpPr/>
          <p:nvPr/>
        </p:nvSpPr>
        <p:spPr>
          <a:xfrm>
            <a:off x="2483768" y="2924944"/>
            <a:ext cx="4176464" cy="1440160"/>
          </a:xfrm>
          <a:prstGeom prst="rect">
            <a:avLst/>
          </a:prstGeom>
          <a:solidFill>
            <a:srgbClr val="9BBB59">
              <a:alpha val="10196"/>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01250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Tratamiento Proceso Irreversible C.D. </a:t>
            </a:r>
            <a:r>
              <a:rPr lang="es-ES" sz="2800" b="1" smtClean="0">
                <a:solidFill>
                  <a:schemeClr val="bg1"/>
                </a:solidFill>
              </a:rPr>
              <a:t>(3)</a:t>
            </a:r>
            <a:endParaRPr lang="es-CO" sz="2800" b="1">
              <a:solidFill>
                <a:schemeClr val="bg1"/>
              </a:solidFill>
            </a:endParaRPr>
          </a:p>
        </p:txBody>
      </p:sp>
      <mc:AlternateContent xmlns:mc="http://schemas.openxmlformats.org/markup-compatibility/2006" xmlns:a14="http://schemas.microsoft.com/office/drawing/2010/main">
        <mc:Choice Requires="a14">
          <p:sp>
            <p:nvSpPr>
              <p:cNvPr id="4" name="3 Marcador de contenido"/>
              <p:cNvSpPr>
                <a:spLocks noGrp="1"/>
              </p:cNvSpPr>
              <p:nvPr>
                <p:ph idx="1"/>
              </p:nvPr>
            </p:nvSpPr>
            <p:spPr>
              <a:xfrm>
                <a:off x="457200" y="1412776"/>
                <a:ext cx="8229600" cy="1540768"/>
              </a:xfrm>
            </p:spPr>
            <p:txBody>
              <a:bodyPr>
                <a:normAutofit/>
              </a:bodyPr>
              <a:lstStyle/>
              <a:p>
                <a:pPr marL="0" indent="0">
                  <a:buNone/>
                </a:pPr>
                <a:r>
                  <a:rPr lang="es-CO" sz="1600"/>
                  <a:t>Donde </a:t>
                </a:r>
                <a14:m>
                  <m:oMath xmlns:m="http://schemas.openxmlformats.org/officeDocument/2006/math">
                    <m:sSub>
                      <m:sSubPr>
                        <m:ctrlPr>
                          <a:rPr lang="es-CO" sz="1600" i="1">
                            <a:latin typeface="Cambria Math"/>
                          </a:rPr>
                        </m:ctrlPr>
                      </m:sSubPr>
                      <m:e>
                        <m:r>
                          <m:rPr>
                            <m:sty m:val="p"/>
                          </m:rPr>
                          <a:rPr lang="es-CO" sz="1600">
                            <a:latin typeface="Cambria Math"/>
                          </a:rPr>
                          <m:t>C</m:t>
                        </m:r>
                      </m:e>
                      <m:sub>
                        <m:r>
                          <m:rPr>
                            <m:sty m:val="p"/>
                          </m:rPr>
                          <a:rPr lang="es-CO" sz="1600">
                            <a:latin typeface="Cambria Math"/>
                          </a:rPr>
                          <m:t>s</m:t>
                        </m:r>
                      </m:sub>
                    </m:sSub>
                    <m:r>
                      <a:rPr lang="es-CO" sz="1600">
                        <a:latin typeface="Cambria Math"/>
                      </a:rPr>
                      <m:t>º</m:t>
                    </m:r>
                  </m:oMath>
                </a14:m>
                <a:r>
                  <a:rPr lang="es-CO" sz="1600"/>
                  <a:t> y </a:t>
                </a:r>
                <a14:m>
                  <m:oMath xmlns:m="http://schemas.openxmlformats.org/officeDocument/2006/math">
                    <m:sSub>
                      <m:sSubPr>
                        <m:ctrlPr>
                          <a:rPr lang="es-CO" sz="1600" i="1">
                            <a:latin typeface="Cambria Math"/>
                          </a:rPr>
                        </m:ctrlPr>
                      </m:sSubPr>
                      <m:e>
                        <m:r>
                          <m:rPr>
                            <m:sty m:val="p"/>
                          </m:rPr>
                          <a:rPr lang="es-CO" sz="1600">
                            <a:latin typeface="Cambria Math"/>
                          </a:rPr>
                          <m:t>C</m:t>
                        </m:r>
                      </m:e>
                      <m:sub>
                        <m:r>
                          <m:rPr>
                            <m:sty m:val="p"/>
                          </m:rPr>
                          <a:rPr lang="es-CO" sz="1600">
                            <a:latin typeface="Cambria Math"/>
                          </a:rPr>
                          <m:t>r</m:t>
                        </m:r>
                      </m:sub>
                    </m:sSub>
                    <m:r>
                      <a:rPr lang="es-CO" sz="1600">
                        <a:latin typeface="Cambria Math"/>
                      </a:rPr>
                      <m:t>º</m:t>
                    </m:r>
                  </m:oMath>
                </a14:m>
                <a:r>
                  <a:rPr lang="es-CO" sz="1600"/>
                  <a:t> son las concentraciones de células susceptibles y no susceptibles en el tiempo cero. Si se colectan los términos comunes en cada ecuación transformada se obtiene</a:t>
                </a:r>
                <a:r>
                  <a:rPr lang="es-CO" sz="1600" smtClean="0"/>
                  <a:t>:</a:t>
                </a:r>
              </a:p>
              <a:p>
                <a:pPr marL="0" indent="0">
                  <a:buNone/>
                </a:pPr>
                <a:endParaRPr lang="es-CO" sz="1600"/>
              </a:p>
              <a:p>
                <a:pPr marL="0" indent="0">
                  <a:buNone/>
                </a:pPr>
                <a14:m>
                  <m:oMathPara xmlns:m="http://schemas.openxmlformats.org/officeDocument/2006/math">
                    <m:oMathParaPr>
                      <m:jc m:val="centerGroup"/>
                    </m:oMathParaPr>
                    <m:oMath xmlns:m="http://schemas.openxmlformats.org/officeDocument/2006/math">
                      <m:d>
                        <m:dPr>
                          <m:begChr m:val="{"/>
                          <m:endChr m:val=""/>
                          <m:ctrlPr>
                            <a:rPr lang="es-CO" sz="1600" i="1">
                              <a:latin typeface="Cambria Math"/>
                            </a:rPr>
                          </m:ctrlPr>
                        </m:dPr>
                        <m:e>
                          <m:eqArr>
                            <m:eqArrPr>
                              <m:ctrlPr>
                                <a:rPr lang="es-CO" sz="1600" i="1">
                                  <a:latin typeface="Cambria Math"/>
                                </a:rPr>
                              </m:ctrlPr>
                            </m:eqArrPr>
                            <m:e>
                              <m:d>
                                <m:dPr>
                                  <m:ctrlPr>
                                    <a:rPr lang="es-CO" sz="1600" i="1">
                                      <a:latin typeface="Cambria Math"/>
                                    </a:rPr>
                                  </m:ctrlPr>
                                </m:dPr>
                                <m:e>
                                  <m:r>
                                    <m:rPr>
                                      <m:sty m:val="p"/>
                                    </m:rPr>
                                    <a:rPr lang="es-CO" sz="1600">
                                      <a:latin typeface="Cambria Math"/>
                                    </a:rPr>
                                    <m:t>s</m:t>
                                  </m:r>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m:t>
                                      </m:r>
                                    </m:sub>
                                  </m:sSub>
                                  <m:r>
                                    <a:rPr lang="es-CO" sz="1600">
                                      <a:latin typeface="Cambria Math"/>
                                    </a:rPr>
                                    <m:t>+</m:t>
                                  </m:r>
                                  <m:r>
                                    <m:rPr>
                                      <m:sty m:val="p"/>
                                    </m:rPr>
                                    <a:rPr lang="es-CO" sz="1600">
                                      <a:latin typeface="Cambria Math"/>
                                    </a:rPr>
                                    <m:t>K</m:t>
                                  </m:r>
                                  <m:sSub>
                                    <m:sSubPr>
                                      <m:ctrlPr>
                                        <a:rPr lang="es-CO" sz="1600" i="1">
                                          <a:latin typeface="Cambria Math"/>
                                        </a:rPr>
                                      </m:ctrlPr>
                                    </m:sSubPr>
                                    <m:e>
                                      <m:r>
                                        <m:rPr>
                                          <m:sty m:val="p"/>
                                        </m:rPr>
                                        <a:rPr lang="es-CO" sz="1600">
                                          <a:latin typeface="Cambria Math"/>
                                        </a:rPr>
                                        <m:t>X</m:t>
                                      </m:r>
                                    </m:e>
                                    <m:sub>
                                      <m:r>
                                        <a:rPr lang="es-CO" sz="1600">
                                          <a:latin typeface="Cambria Math"/>
                                        </a:rPr>
                                        <m:t>0</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e>
                              </m:d>
                              <m:sSub>
                                <m:sSubPr>
                                  <m:ctrlPr>
                                    <a:rPr lang="es-CO" sz="1600" i="1">
                                      <a:latin typeface="Cambria Math"/>
                                    </a:rPr>
                                  </m:ctrlPr>
                                </m:sSubPr>
                                <m:e>
                                  <m:acc>
                                    <m:accPr>
                                      <m:chr m:val="̅"/>
                                      <m:ctrlPr>
                                        <a:rPr lang="es-CO" sz="1600" i="1">
                                          <a:latin typeface="Cambria Math"/>
                                        </a:rPr>
                                      </m:ctrlPr>
                                    </m:accPr>
                                    <m:e>
                                      <m:r>
                                        <m:rPr>
                                          <m:sty m:val="p"/>
                                        </m:rPr>
                                        <a:rPr lang="es-CO" sz="1600">
                                          <a:latin typeface="Cambria Math"/>
                                        </a:rPr>
                                        <m:t>C</m:t>
                                      </m:r>
                                    </m:e>
                                  </m:acc>
                                </m:e>
                                <m:sub>
                                  <m:r>
                                    <m:rPr>
                                      <m:sty m:val="p"/>
                                    </m:rPr>
                                    <a:rPr lang="es-CO" sz="1600">
                                      <a:latin typeface="Cambria Math"/>
                                    </a:rPr>
                                    <m:t>s</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sSub>
                                <m:sSubPr>
                                  <m:ctrlPr>
                                    <a:rPr lang="es-CO" sz="1600" i="1">
                                      <a:latin typeface="Cambria Math"/>
                                    </a:rPr>
                                  </m:ctrlPr>
                                </m:sSubPr>
                                <m:e>
                                  <m:acc>
                                    <m:accPr>
                                      <m:chr m:val="̅"/>
                                      <m:ctrlPr>
                                        <a:rPr lang="es-CO" sz="1600" i="1">
                                          <a:latin typeface="Cambria Math"/>
                                        </a:rPr>
                                      </m:ctrlPr>
                                    </m:accPr>
                                    <m:e>
                                      <m:r>
                                        <m:rPr>
                                          <m:sty m:val="p"/>
                                        </m:rPr>
                                        <a:rPr lang="es-CO" sz="1600">
                                          <a:latin typeface="Cambria Math"/>
                                        </a:rPr>
                                        <m:t>C</m:t>
                                      </m:r>
                                    </m:e>
                                  </m:acc>
                                </m:e>
                                <m:sub>
                                  <m:r>
                                    <m:rPr>
                                      <m:sty m:val="p"/>
                                    </m:rPr>
                                    <a:rPr lang="es-CO" sz="1600">
                                      <a:latin typeface="Cambria Math"/>
                                    </a:rPr>
                                    <m:t>r</m:t>
                                  </m:r>
                                </m:sub>
                              </m:sSub>
                              <m:r>
                                <a:rPr lang="es-CO" sz="1600">
                                  <a:latin typeface="Cambria Math"/>
                                </a:rPr>
                                <m:t>+</m:t>
                              </m:r>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s</m:t>
                                  </m:r>
                                </m:sub>
                                <m:sup>
                                  <m:r>
                                    <a:rPr lang="es-CO" sz="1600">
                                      <a:latin typeface="Cambria Math"/>
                                    </a:rPr>
                                    <m:t>°</m:t>
                                  </m:r>
                                </m:sup>
                              </m:sSubSup>
                            </m:e>
                            <m:e>
                              <m:d>
                                <m:dPr>
                                  <m:ctrlPr>
                                    <a:rPr lang="es-CO" sz="1600" i="1">
                                      <a:latin typeface="Cambria Math"/>
                                    </a:rPr>
                                  </m:ctrlPr>
                                </m:dPr>
                                <m:e>
                                  <m:r>
                                    <m:rPr>
                                      <m:sty m:val="p"/>
                                    </m:rPr>
                                    <a:rPr lang="es-CO" sz="1600">
                                      <a:latin typeface="Cambria Math"/>
                                    </a:rPr>
                                    <m:t>s</m:t>
                                  </m:r>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m:t>
                                      </m:r>
                                    </m:sub>
                                  </m:sSub>
                                </m:e>
                              </m:d>
                              <m:sSub>
                                <m:sSubPr>
                                  <m:ctrlPr>
                                    <a:rPr lang="es-CO" sz="1600" i="1">
                                      <a:latin typeface="Cambria Math"/>
                                    </a:rPr>
                                  </m:ctrlPr>
                                </m:sSubPr>
                                <m:e>
                                  <m:acc>
                                    <m:accPr>
                                      <m:chr m:val="̅"/>
                                      <m:ctrlPr>
                                        <a:rPr lang="es-CO" sz="1600" i="1">
                                          <a:latin typeface="Cambria Math"/>
                                        </a:rPr>
                                      </m:ctrlPr>
                                    </m:accPr>
                                    <m:e>
                                      <m:r>
                                        <m:rPr>
                                          <m:sty m:val="p"/>
                                        </m:rPr>
                                        <a:rPr lang="es-CO" sz="1600">
                                          <a:latin typeface="Cambria Math"/>
                                        </a:rPr>
                                        <m:t>C</m:t>
                                      </m:r>
                                    </m:e>
                                  </m:acc>
                                </m:e>
                                <m:sub>
                                  <m:r>
                                    <m:rPr>
                                      <m:sty m:val="p"/>
                                    </m:rPr>
                                    <a:rPr lang="es-CO" sz="1600">
                                      <a:latin typeface="Cambria Math"/>
                                    </a:rPr>
                                    <m:t>r</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sSub>
                                <m:sSubPr>
                                  <m:ctrlPr>
                                    <a:rPr lang="es-CO" sz="1600" i="1">
                                      <a:latin typeface="Cambria Math"/>
                                    </a:rPr>
                                  </m:ctrlPr>
                                </m:sSubPr>
                                <m:e>
                                  <m:acc>
                                    <m:accPr>
                                      <m:chr m:val="̅"/>
                                      <m:ctrlPr>
                                        <a:rPr lang="es-CO" sz="1600" i="1">
                                          <a:latin typeface="Cambria Math"/>
                                        </a:rPr>
                                      </m:ctrlPr>
                                    </m:accPr>
                                    <m:e>
                                      <m:r>
                                        <m:rPr>
                                          <m:sty m:val="p"/>
                                        </m:rPr>
                                        <a:rPr lang="es-CO" sz="1600">
                                          <a:latin typeface="Cambria Math"/>
                                        </a:rPr>
                                        <m:t>C</m:t>
                                      </m:r>
                                    </m:e>
                                  </m:acc>
                                </m:e>
                                <m:sub>
                                  <m:r>
                                    <m:rPr>
                                      <m:sty m:val="p"/>
                                    </m:rPr>
                                    <a:rPr lang="es-CO" sz="1600">
                                      <a:latin typeface="Cambria Math"/>
                                    </a:rPr>
                                    <m:t>s</m:t>
                                  </m:r>
                                </m:sub>
                              </m:sSub>
                              <m:r>
                                <a:rPr lang="es-CO" sz="1600">
                                  <a:latin typeface="Cambria Math"/>
                                </a:rPr>
                                <m:t>+</m:t>
                              </m:r>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r</m:t>
                                  </m:r>
                                </m:sub>
                                <m:sup>
                                  <m:r>
                                    <a:rPr lang="es-CO" sz="1600">
                                      <a:latin typeface="Cambria Math"/>
                                    </a:rPr>
                                    <m:t>°</m:t>
                                  </m:r>
                                </m:sup>
                              </m:sSubSup>
                            </m:e>
                          </m:eqArr>
                        </m:e>
                      </m:d>
                    </m:oMath>
                  </m:oMathPara>
                </a14:m>
                <a:endParaRPr lang="es-CO" sz="1600"/>
              </a:p>
              <a:p>
                <a:endParaRPr lang="es-CO" sz="1600"/>
              </a:p>
            </p:txBody>
          </p:sp>
        </mc:Choice>
        <mc:Fallback xmlns="">
          <p:sp>
            <p:nvSpPr>
              <p:cNvPr id="4" name="3 Marcador de contenido"/>
              <p:cNvSpPr>
                <a:spLocks noGrp="1" noRot="1" noChangeAspect="1" noMove="1" noResize="1" noEditPoints="1" noAdjustHandles="1" noChangeArrowheads="1" noChangeShapeType="1" noTextEdit="1"/>
              </p:cNvSpPr>
              <p:nvPr>
                <p:ph idx="1"/>
              </p:nvPr>
            </p:nvSpPr>
            <p:spPr>
              <a:xfrm>
                <a:off x="457200" y="1412776"/>
                <a:ext cx="8229600" cy="1540768"/>
              </a:xfrm>
              <a:blipFill rotWithShape="1">
                <a:blip r:embed="rId3"/>
                <a:stretch>
                  <a:fillRect l="-370" t="-118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 name="2 Rectángulo"/>
              <p:cNvSpPr/>
              <p:nvPr/>
            </p:nvSpPr>
            <p:spPr>
              <a:xfrm>
                <a:off x="423081" y="3140968"/>
                <a:ext cx="8352928" cy="2606163"/>
              </a:xfrm>
              <a:prstGeom prst="rect">
                <a:avLst/>
              </a:prstGeom>
            </p:spPr>
            <p:txBody>
              <a:bodyPr wrap="square">
                <a:spAutoFit/>
              </a:bodyPr>
              <a:lstStyle/>
              <a:p>
                <a:r>
                  <a:rPr lang="es-CO" sz="1600"/>
                  <a:t>Si se considera la identidad:</a:t>
                </a:r>
              </a:p>
              <a:p>
                <a:pPr/>
                <a14:m>
                  <m:oMathPara xmlns:m="http://schemas.openxmlformats.org/officeDocument/2006/math">
                    <m:oMathParaPr>
                      <m:jc m:val="centerGroup"/>
                    </m:oMathParaPr>
                    <m:oMath xmlns:m="http://schemas.openxmlformats.org/officeDocument/2006/math">
                      <m:r>
                        <a:rPr lang="es-CO" sz="1600">
                          <a:latin typeface="Cambria Math"/>
                        </a:rPr>
                        <m:t>(</m:t>
                      </m:r>
                      <m:r>
                        <m:rPr>
                          <m:sty m:val="p"/>
                        </m:rPr>
                        <a:rPr lang="es-CO" sz="1600">
                          <a:latin typeface="Cambria Math"/>
                        </a:rPr>
                        <m:t>s</m:t>
                      </m:r>
                      <m:r>
                        <a:rPr lang="es-CO" sz="1600">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1</m:t>
                          </m:r>
                        </m:sub>
                      </m:sSub>
                      <m:r>
                        <a:rPr lang="es-CO" sz="1600">
                          <a:latin typeface="Cambria Math"/>
                        </a:rPr>
                        <m:t>)(</m:t>
                      </m:r>
                      <m:r>
                        <m:rPr>
                          <m:sty m:val="p"/>
                        </m:rPr>
                        <a:rPr lang="es-CO" sz="1600">
                          <a:latin typeface="Cambria Math"/>
                        </a:rPr>
                        <m:t>s</m:t>
                      </m:r>
                      <m:r>
                        <a:rPr lang="es-CO" sz="1600">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r>
                        <a:rPr lang="es-CO" sz="1600">
                          <a:latin typeface="Cambria Math"/>
                        </a:rPr>
                        <m:t>)=</m:t>
                      </m:r>
                      <m:sSup>
                        <m:sSupPr>
                          <m:ctrlPr>
                            <a:rPr lang="es-CO" sz="1600" i="1">
                              <a:latin typeface="Cambria Math"/>
                            </a:rPr>
                          </m:ctrlPr>
                        </m:sSupPr>
                        <m:e>
                          <m:r>
                            <m:rPr>
                              <m:sty m:val="p"/>
                            </m:rPr>
                            <a:rPr lang="es-CO" sz="1600">
                              <a:latin typeface="Cambria Math"/>
                            </a:rPr>
                            <m:t>s</m:t>
                          </m:r>
                        </m:e>
                        <m:sup>
                          <m:r>
                            <a:rPr lang="es-CO" sz="1600">
                              <a:latin typeface="Cambria Math"/>
                            </a:rPr>
                            <m:t>2</m:t>
                          </m:r>
                        </m:sup>
                      </m:sSup>
                      <m:r>
                        <a:rPr lang="es-CO" sz="1600">
                          <a:latin typeface="Cambria Math"/>
                        </a:rPr>
                        <m:t>+</m:t>
                      </m:r>
                      <m:r>
                        <m:rPr>
                          <m:sty m:val="p"/>
                        </m:rPr>
                        <a:rPr lang="es-CO" sz="1600">
                          <a:latin typeface="Cambria Math"/>
                        </a:rPr>
                        <m:t>s</m:t>
                      </m:r>
                      <m:d>
                        <m:dPr>
                          <m:ctrlPr>
                            <a:rPr lang="es-CO" sz="1600" i="1">
                              <a:latin typeface="Cambria Math"/>
                            </a:rPr>
                          </m:ctrlPr>
                        </m:dPr>
                        <m:e>
                          <m:r>
                            <m:rPr>
                              <m:sty m:val="p"/>
                            </m:rPr>
                            <a:rPr lang="es-CO" sz="1600">
                              <a:latin typeface="Cambria Math"/>
                            </a:rPr>
                            <m:t>K</m:t>
                          </m:r>
                          <m:sSub>
                            <m:sSubPr>
                              <m:ctrlPr>
                                <a:rPr lang="es-CO" sz="1600" i="1">
                                  <a:latin typeface="Cambria Math"/>
                                </a:rPr>
                              </m:ctrlPr>
                            </m:sSubPr>
                            <m:e>
                              <m:r>
                                <m:rPr>
                                  <m:sty m:val="p"/>
                                </m:rPr>
                                <a:rPr lang="es-CO" sz="1600">
                                  <a:latin typeface="Cambria Math"/>
                                </a:rPr>
                                <m:t>X</m:t>
                              </m:r>
                            </m:e>
                            <m:sub>
                              <m:r>
                                <a:rPr lang="es-CO" sz="1600">
                                  <a:latin typeface="Cambria Math"/>
                                </a:rPr>
                                <m:t>0</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m:t>
                              </m:r>
                            </m:sub>
                          </m:sSub>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m:t>
                              </m:r>
                            </m:sub>
                          </m:sSub>
                        </m:e>
                      </m:d>
                      <m:r>
                        <a:rPr lang="es-CO" sz="1600">
                          <a:latin typeface="Cambria Math"/>
                        </a:rPr>
                        <m:t>+</m:t>
                      </m:r>
                      <m:d>
                        <m:dPr>
                          <m:ctrlPr>
                            <a:rPr lang="es-CO" sz="1600" i="1">
                              <a:latin typeface="Cambria Math"/>
                            </a:rPr>
                          </m:ctrlPr>
                        </m:dPr>
                        <m:e>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m:t>
                              </m:r>
                            </m:sub>
                          </m:sSub>
                        </m:e>
                      </m:d>
                      <m:d>
                        <m:dPr>
                          <m:ctrlPr>
                            <a:rPr lang="es-CO" sz="1600" i="1">
                              <a:latin typeface="Cambria Math"/>
                            </a:rPr>
                          </m:ctrlPr>
                        </m:dPr>
                        <m:e>
                          <m:r>
                            <m:rPr>
                              <m:sty m:val="p"/>
                            </m:rPr>
                            <a:rPr lang="es-CO" sz="1600">
                              <a:latin typeface="Cambria Math"/>
                            </a:rPr>
                            <m:t>K</m:t>
                          </m:r>
                          <m:sSub>
                            <m:sSubPr>
                              <m:ctrlPr>
                                <a:rPr lang="es-CO" sz="1600" i="1">
                                  <a:latin typeface="Cambria Math"/>
                                </a:rPr>
                              </m:ctrlPr>
                            </m:sSubPr>
                            <m:e>
                              <m:r>
                                <m:rPr>
                                  <m:sty m:val="p"/>
                                </m:rPr>
                                <a:rPr lang="es-CO" sz="1600">
                                  <a:latin typeface="Cambria Math"/>
                                </a:rPr>
                                <m:t>X</m:t>
                              </m:r>
                            </m:e>
                            <m:sub>
                              <m:r>
                                <a:rPr lang="es-CO" sz="1600">
                                  <a:latin typeface="Cambria Math"/>
                                </a:rPr>
                                <m:t>0</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m:t>
                              </m:r>
                            </m:sub>
                          </m:sSub>
                        </m:e>
                      </m:d>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oMath>
                  </m:oMathPara>
                </a14:m>
                <a:endParaRPr lang="es-CO" sz="1600"/>
              </a:p>
              <a:p>
                <a:r>
                  <a:rPr lang="es-CO" sz="1600"/>
                  <a:t> </a:t>
                </a:r>
              </a:p>
              <a:p>
                <a:r>
                  <a:rPr lang="es-CO" sz="1600"/>
                  <a:t>Entonces la ecuación se puede reescribir como:</a:t>
                </a:r>
              </a:p>
              <a:p>
                <a:pPr/>
                <a14:m>
                  <m:oMathPara xmlns:m="http://schemas.openxmlformats.org/officeDocument/2006/math">
                    <m:oMathParaPr>
                      <m:jc m:val="centerGroup"/>
                    </m:oMathParaPr>
                    <m:oMath xmlns:m="http://schemas.openxmlformats.org/officeDocument/2006/math">
                      <m:sSub>
                        <m:sSubPr>
                          <m:ctrlPr>
                            <a:rPr lang="es-CO" sz="1600" i="1">
                              <a:latin typeface="Cambria Math"/>
                            </a:rPr>
                          </m:ctrlPr>
                        </m:sSubPr>
                        <m:e>
                          <m:acc>
                            <m:accPr>
                              <m:chr m:val="̅"/>
                              <m:ctrlPr>
                                <a:rPr lang="es-CO" sz="1600" i="1">
                                  <a:latin typeface="Cambria Math"/>
                                </a:rPr>
                              </m:ctrlPr>
                            </m:accPr>
                            <m:e>
                              <m:r>
                                <m:rPr>
                                  <m:sty m:val="p"/>
                                </m:rPr>
                                <a:rPr lang="es-CO" sz="1600">
                                  <a:latin typeface="Cambria Math"/>
                                </a:rPr>
                                <m:t>C</m:t>
                              </m:r>
                            </m:e>
                          </m:acc>
                        </m:e>
                        <m:sub>
                          <m:r>
                            <m:rPr>
                              <m:sty m:val="p"/>
                            </m:rPr>
                            <a:rPr lang="es-CO" sz="1600">
                              <a:latin typeface="Cambria Math"/>
                            </a:rPr>
                            <m:t>s</m:t>
                          </m:r>
                        </m:sub>
                      </m:sSub>
                      <m:r>
                        <a:rPr lang="es-CO" sz="1600">
                          <a:latin typeface="Cambria Math"/>
                        </a:rPr>
                        <m:t>=</m:t>
                      </m:r>
                      <m:f>
                        <m:fPr>
                          <m:ctrlPr>
                            <a:rPr lang="es-CO" sz="1600" i="1">
                              <a:latin typeface="Cambria Math"/>
                            </a:rPr>
                          </m:ctrlPr>
                        </m:fPr>
                        <m:num>
                          <m:d>
                            <m:dPr>
                              <m:ctrlPr>
                                <a:rPr lang="es-CO" sz="1600" i="1">
                                  <a:latin typeface="Cambria Math"/>
                                </a:rPr>
                              </m:ctrlPr>
                            </m:dPr>
                            <m:e>
                              <m:r>
                                <m:rPr>
                                  <m:sty m:val="p"/>
                                </m:rPr>
                                <a:rPr lang="es-CO" sz="1600">
                                  <a:latin typeface="Cambria Math"/>
                                </a:rPr>
                                <m:t>s</m:t>
                              </m:r>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m:t>
                                  </m:r>
                                </m:sub>
                              </m:sSub>
                            </m:e>
                          </m:d>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s</m:t>
                              </m:r>
                            </m:sub>
                            <m:sup>
                              <m:r>
                                <a:rPr lang="es-CO" sz="1600">
                                  <a:latin typeface="Cambria Math"/>
                                </a:rPr>
                                <m:t>°</m:t>
                              </m:r>
                            </m:sup>
                          </m:sSubSup>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r</m:t>
                              </m:r>
                            </m:sub>
                            <m:sup>
                              <m:r>
                                <a:rPr lang="es-CO" sz="1600">
                                  <a:latin typeface="Cambria Math"/>
                                </a:rPr>
                                <m:t>°</m:t>
                              </m:r>
                            </m:sup>
                          </m:sSubSup>
                        </m:num>
                        <m:den>
                          <m:r>
                            <a:rPr lang="es-CO" sz="1600">
                              <a:latin typeface="Cambria Math"/>
                            </a:rPr>
                            <m:t>(</m:t>
                          </m:r>
                          <m:r>
                            <m:rPr>
                              <m:sty m:val="p"/>
                            </m:rPr>
                            <a:rPr lang="es-CO" sz="1600">
                              <a:latin typeface="Cambria Math"/>
                            </a:rPr>
                            <m:t>s</m:t>
                          </m:r>
                          <m:r>
                            <a:rPr lang="es-CO" sz="1600">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1</m:t>
                              </m:r>
                            </m:sub>
                          </m:sSub>
                          <m:r>
                            <a:rPr lang="es-CO" sz="1600">
                              <a:latin typeface="Cambria Math"/>
                            </a:rPr>
                            <m:t>)(</m:t>
                          </m:r>
                          <m:r>
                            <m:rPr>
                              <m:sty m:val="p"/>
                            </m:rPr>
                            <a:rPr lang="es-CO" sz="1600">
                              <a:latin typeface="Cambria Math"/>
                            </a:rPr>
                            <m:t>s</m:t>
                          </m:r>
                          <m:r>
                            <a:rPr lang="es-CO" sz="1600">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r>
                            <a:rPr lang="es-CO" sz="1600">
                              <a:latin typeface="Cambria Math"/>
                            </a:rPr>
                            <m:t>)</m:t>
                          </m:r>
                        </m:den>
                      </m:f>
                    </m:oMath>
                  </m:oMathPara>
                </a14:m>
                <a:endParaRPr lang="es-CO" sz="1600"/>
              </a:p>
              <a:p>
                <a:r>
                  <a:rPr lang="es-CO" sz="1600"/>
                  <a:t>Donde</a:t>
                </a:r>
              </a:p>
              <a:p>
                <a:pPr/>
                <a14:m>
                  <m:oMathPara xmlns:m="http://schemas.openxmlformats.org/officeDocument/2006/math">
                    <m:oMathParaPr>
                      <m:jc m:val="centerGroup"/>
                    </m:oMathParaPr>
                    <m:oMath xmlns:m="http://schemas.openxmlformats.org/officeDocument/2006/math">
                      <m:sSub>
                        <m:sSubPr>
                          <m:ctrlPr>
                            <a:rPr lang="es-CO" sz="1600" i="1">
                              <a:latin typeface="Cambria Math"/>
                            </a:rPr>
                          </m:ctrlPr>
                        </m:sSubPr>
                        <m:e>
                          <m:r>
                            <m:rPr>
                              <m:sty m:val="p"/>
                            </m:rPr>
                            <a:rPr lang="es-CO" sz="1600">
                              <a:latin typeface="Cambria Math"/>
                            </a:rPr>
                            <m:t>α</m:t>
                          </m:r>
                        </m:e>
                        <m:sub>
                          <m:r>
                            <a:rPr lang="es-CO" sz="1600">
                              <a:latin typeface="Cambria Math"/>
                            </a:rPr>
                            <m:t>1</m:t>
                          </m:r>
                        </m:sub>
                      </m:sSub>
                      <m:r>
                        <a:rPr lang="es-CO" sz="1600">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r>
                        <a:rPr lang="es-CO" sz="1600">
                          <a:latin typeface="Cambria Math"/>
                        </a:rPr>
                        <m:t>=</m:t>
                      </m:r>
                      <m:r>
                        <m:rPr>
                          <m:sty m:val="p"/>
                        </m:rPr>
                        <a:rPr lang="es-CO" sz="1600">
                          <a:latin typeface="Cambria Math"/>
                        </a:rPr>
                        <m:t>K</m:t>
                      </m:r>
                      <m:sSub>
                        <m:sSubPr>
                          <m:ctrlPr>
                            <a:rPr lang="es-CO" sz="1600" i="1">
                              <a:latin typeface="Cambria Math"/>
                            </a:rPr>
                          </m:ctrlPr>
                        </m:sSubPr>
                        <m:e>
                          <m:r>
                            <m:rPr>
                              <m:sty m:val="p"/>
                            </m:rPr>
                            <a:rPr lang="es-CO" sz="1600">
                              <a:latin typeface="Cambria Math"/>
                            </a:rPr>
                            <m:t>X</m:t>
                          </m:r>
                        </m:e>
                        <m:sub>
                          <m:r>
                            <a:rPr lang="es-CO" sz="1600">
                              <a:latin typeface="Cambria Math"/>
                            </a:rPr>
                            <m:t>0</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m:t>
                          </m:r>
                        </m:sub>
                      </m:sSub>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m:t>
                          </m:r>
                        </m:sub>
                      </m:sSub>
                    </m:oMath>
                  </m:oMathPara>
                </a14:m>
                <a:endParaRPr lang="es-CO" sz="1600"/>
              </a:p>
              <a:p>
                <a:r>
                  <a:rPr lang="es-CO" sz="1600"/>
                  <a:t> </a:t>
                </a:r>
              </a:p>
              <a:p>
                <a:pPr/>
                <a14:m>
                  <m:oMathPara xmlns:m="http://schemas.openxmlformats.org/officeDocument/2006/math">
                    <m:oMathParaPr>
                      <m:jc m:val="centerGroup"/>
                    </m:oMathParaPr>
                    <m:oMath xmlns:m="http://schemas.openxmlformats.org/officeDocument/2006/math">
                      <m:sSub>
                        <m:sSubPr>
                          <m:ctrlPr>
                            <a:rPr lang="es-CO" sz="1600" i="1">
                              <a:latin typeface="Cambria Math"/>
                            </a:rPr>
                          </m:ctrlPr>
                        </m:sSubPr>
                        <m:e>
                          <m:r>
                            <m:rPr>
                              <m:sty m:val="p"/>
                            </m:rPr>
                            <a:rPr lang="es-CO" sz="1600">
                              <a:latin typeface="Cambria Math"/>
                            </a:rPr>
                            <m:t>α</m:t>
                          </m:r>
                        </m:e>
                        <m:sub>
                          <m:r>
                            <a:rPr lang="es-CO" sz="1600">
                              <a:latin typeface="Cambria Math"/>
                            </a:rPr>
                            <m:t>1</m:t>
                          </m:r>
                        </m:sub>
                      </m:sSub>
                      <m:sSub>
                        <m:sSubPr>
                          <m:ctrlPr>
                            <a:rPr lang="es-CO" sz="1600" i="1">
                              <a:latin typeface="Cambria Math"/>
                            </a:rPr>
                          </m:ctrlPr>
                        </m:sSubPr>
                        <m:e>
                          <m:r>
                            <m:rPr>
                              <m:sty m:val="p"/>
                            </m:rPr>
                            <a:rPr lang="es-CO" sz="1600">
                              <a:latin typeface="Cambria Math"/>
                            </a:rPr>
                            <m:t>α</m:t>
                          </m:r>
                        </m:e>
                        <m:sub>
                          <m:r>
                            <a:rPr lang="es-CO" sz="1600">
                              <a:latin typeface="Cambria Math"/>
                            </a:rPr>
                            <m:t>2</m:t>
                          </m:r>
                        </m:sub>
                      </m:sSub>
                      <m:r>
                        <a:rPr lang="es-CO" sz="1600">
                          <a:latin typeface="Cambria Math"/>
                        </a:rPr>
                        <m:t>=</m:t>
                      </m:r>
                      <m:d>
                        <m:dPr>
                          <m:ctrlPr>
                            <a:rPr lang="es-CO" sz="1600" i="1">
                              <a:latin typeface="Cambria Math"/>
                            </a:rPr>
                          </m:ctrlPr>
                        </m:dPr>
                        <m:e>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m:t>
                              </m:r>
                            </m:sub>
                          </m:sSub>
                        </m:e>
                      </m:d>
                      <m:d>
                        <m:dPr>
                          <m:ctrlPr>
                            <a:rPr lang="es-CO" sz="1600" i="1">
                              <a:latin typeface="Cambria Math"/>
                            </a:rPr>
                          </m:ctrlPr>
                        </m:dPr>
                        <m:e>
                          <m:r>
                            <m:rPr>
                              <m:sty m:val="p"/>
                            </m:rPr>
                            <a:rPr lang="es-CO" sz="1600">
                              <a:latin typeface="Cambria Math"/>
                            </a:rPr>
                            <m:t>K</m:t>
                          </m:r>
                          <m:sSub>
                            <m:sSubPr>
                              <m:ctrlPr>
                                <a:rPr lang="es-CO" sz="1600" i="1">
                                  <a:latin typeface="Cambria Math"/>
                                </a:rPr>
                              </m:ctrlPr>
                            </m:sSubPr>
                            <m:e>
                              <m:r>
                                <m:rPr>
                                  <m:sty m:val="p"/>
                                </m:rPr>
                                <a:rPr lang="es-CO" sz="1600">
                                  <a:latin typeface="Cambria Math"/>
                                </a:rPr>
                                <m:t>X</m:t>
                              </m:r>
                            </m:e>
                            <m:sub>
                              <m:r>
                                <a:rPr lang="es-CO" sz="1600">
                                  <a:latin typeface="Cambria Math"/>
                                </a:rPr>
                                <m:t>0</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m:t>
                              </m:r>
                            </m:sub>
                          </m:sSub>
                        </m:e>
                      </m:d>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oMath>
                  </m:oMathPara>
                </a14:m>
                <a:endParaRPr lang="es-CO" sz="1600"/>
              </a:p>
            </p:txBody>
          </p:sp>
        </mc:Choice>
        <mc:Fallback xmlns="">
          <p:sp>
            <p:nvSpPr>
              <p:cNvPr id="3" name="2 Rectángulo"/>
              <p:cNvSpPr>
                <a:spLocks noRot="1" noChangeAspect="1" noMove="1" noResize="1" noEditPoints="1" noAdjustHandles="1" noChangeArrowheads="1" noChangeShapeType="1" noTextEdit="1"/>
              </p:cNvSpPr>
              <p:nvPr/>
            </p:nvSpPr>
            <p:spPr>
              <a:xfrm>
                <a:off x="423081" y="3140968"/>
                <a:ext cx="8352928" cy="2606163"/>
              </a:xfrm>
              <a:prstGeom prst="rect">
                <a:avLst/>
              </a:prstGeom>
              <a:blipFill rotWithShape="1">
                <a:blip r:embed="rId4"/>
                <a:stretch>
                  <a:fillRect l="-365" t="-701"/>
                </a:stretch>
              </a:blipFill>
            </p:spPr>
            <p:txBody>
              <a:bodyPr/>
              <a:lstStyle/>
              <a:p>
                <a:r>
                  <a:rPr lang="es-CO">
                    <a:noFill/>
                  </a:rPr>
                  <a:t> </a:t>
                </a:r>
              </a:p>
            </p:txBody>
          </p:sp>
        </mc:Fallback>
      </mc:AlternateContent>
    </p:spTree>
    <p:extLst>
      <p:ext uri="{BB962C8B-B14F-4D97-AF65-F5344CB8AC3E}">
        <p14:creationId xmlns:p14="http://schemas.microsoft.com/office/powerpoint/2010/main" val="109690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Tratamiento Proceso Irreversible C.D. </a:t>
            </a:r>
            <a:r>
              <a:rPr lang="es-ES" sz="2800" b="1" smtClean="0">
                <a:solidFill>
                  <a:schemeClr val="bg1"/>
                </a:solidFill>
              </a:rPr>
              <a:t>(4)</a:t>
            </a:r>
            <a:endParaRPr lang="es-CO" sz="2800" b="1">
              <a:solidFill>
                <a:schemeClr val="bg1"/>
              </a:solidFill>
            </a:endParaRPr>
          </a:p>
        </p:txBody>
      </p:sp>
      <mc:AlternateContent xmlns:mc="http://schemas.openxmlformats.org/markup-compatibility/2006" xmlns:a14="http://schemas.microsoft.com/office/drawing/2010/main">
        <mc:Choice Requires="a14">
          <p:sp>
            <p:nvSpPr>
              <p:cNvPr id="6" name="5 Rectángulo"/>
              <p:cNvSpPr/>
              <p:nvPr/>
            </p:nvSpPr>
            <p:spPr>
              <a:xfrm>
                <a:off x="251520" y="1211128"/>
                <a:ext cx="8784976" cy="4724307"/>
              </a:xfrm>
              <a:prstGeom prst="rect">
                <a:avLst/>
              </a:prstGeom>
            </p:spPr>
            <p:txBody>
              <a:bodyPr wrap="square">
                <a:spAutoFit/>
              </a:bodyPr>
              <a:lstStyle/>
              <a:p>
                <a:r>
                  <a:rPr lang="es-CO" sz="1600"/>
                  <a:t>Si se resuelve la ecuación transformada mediante un trasformación de Laplace inversa se obtiene</a:t>
                </a:r>
                <a:r>
                  <a:rPr lang="es-CO" sz="1600" smtClean="0"/>
                  <a:t>:</a:t>
                </a:r>
              </a:p>
              <a:p>
                <a:endParaRPr lang="es-CO" sz="1600"/>
              </a:p>
              <a:p>
                <a:pPr/>
                <a14:m>
                  <m:oMathPara xmlns:m="http://schemas.openxmlformats.org/officeDocument/2006/math">
                    <m:oMathParaPr>
                      <m:jc m:val="centerGroup"/>
                    </m:oMathParaPr>
                    <m:oMath xmlns:m="http://schemas.openxmlformats.org/officeDocument/2006/math">
                      <m:sSub>
                        <m:sSubPr>
                          <m:ctrlPr>
                            <a:rPr lang="es-CO" sz="1600" i="1">
                              <a:latin typeface="Cambria Math"/>
                            </a:rPr>
                          </m:ctrlPr>
                        </m:sSubPr>
                        <m:e>
                          <m:r>
                            <m:rPr>
                              <m:sty m:val="p"/>
                            </m:rPr>
                            <a:rPr lang="es-CO" sz="1600">
                              <a:latin typeface="Cambria Math"/>
                            </a:rPr>
                            <m:t>C</m:t>
                          </m:r>
                        </m:e>
                        <m:sub>
                          <m:r>
                            <m:rPr>
                              <m:sty m:val="p"/>
                            </m:rPr>
                            <a:rPr lang="es-CO" sz="1600">
                              <a:latin typeface="Cambria Math"/>
                            </a:rPr>
                            <m:t>s</m:t>
                          </m:r>
                        </m:sub>
                      </m:sSub>
                      <m:r>
                        <a:rPr lang="es-CO" sz="1600">
                          <a:latin typeface="Cambria Math"/>
                        </a:rPr>
                        <m:t>=</m:t>
                      </m:r>
                      <m:f>
                        <m:fPr>
                          <m:ctrlPr>
                            <a:rPr lang="es-CO" sz="1600" i="1">
                              <a:latin typeface="Cambria Math"/>
                            </a:rPr>
                          </m:ctrlPr>
                        </m:fPr>
                        <m:num>
                          <m:d>
                            <m:dPr>
                              <m:ctrlPr>
                                <a:rPr lang="es-CO" sz="1600" i="1">
                                  <a:latin typeface="Cambria Math"/>
                                </a:rPr>
                              </m:ctrlPr>
                            </m:dPr>
                            <m:e>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m:t>
                                  </m:r>
                                </m:sub>
                              </m:sSub>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1</m:t>
                                  </m:r>
                                </m:sub>
                              </m:sSub>
                            </m:e>
                          </m:d>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s</m:t>
                              </m:r>
                            </m:sub>
                            <m:sup>
                              <m:r>
                                <a:rPr lang="es-CO" sz="1600">
                                  <a:latin typeface="Cambria Math"/>
                                </a:rPr>
                                <m:t>°</m:t>
                              </m:r>
                            </m:sup>
                          </m:sSubSup>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r</m:t>
                              </m:r>
                            </m:sub>
                            <m:sup>
                              <m:r>
                                <a:rPr lang="es-CO" sz="1600">
                                  <a:latin typeface="Cambria Math"/>
                                </a:rPr>
                                <m:t>°</m:t>
                              </m:r>
                            </m:sup>
                          </m:sSubSup>
                        </m:num>
                        <m:den>
                          <m:sSub>
                            <m:sSubPr>
                              <m:ctrlPr>
                                <a:rPr lang="es-CO" sz="1600" i="1">
                                  <a:latin typeface="Cambria Math"/>
                                </a:rPr>
                              </m:ctrlPr>
                            </m:sSubPr>
                            <m:e>
                              <m:r>
                                <m:rPr>
                                  <m:sty m:val="p"/>
                                </m:rPr>
                                <a:rPr lang="es-CO" sz="1600">
                                  <a:latin typeface="Cambria Math"/>
                                </a:rPr>
                                <m:t>α</m:t>
                              </m:r>
                            </m:e>
                            <m:sub>
                              <m:r>
                                <a:rPr lang="es-CO" sz="1600">
                                  <a:latin typeface="Cambria Math"/>
                                </a:rPr>
                                <m:t>2</m:t>
                              </m:r>
                            </m:sub>
                          </m:sSub>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1</m:t>
                              </m:r>
                            </m:sub>
                          </m:sSub>
                        </m:den>
                      </m:f>
                      <m:sSup>
                        <m:sSupPr>
                          <m:ctrlPr>
                            <a:rPr lang="es-CO" sz="1600" i="1">
                              <a:latin typeface="Cambria Math"/>
                            </a:rPr>
                          </m:ctrlPr>
                        </m:sSupPr>
                        <m:e>
                          <m:r>
                            <m:rPr>
                              <m:sty m:val="p"/>
                            </m:rPr>
                            <a:rPr lang="es-CO" sz="1600">
                              <a:latin typeface="Cambria Math"/>
                            </a:rPr>
                            <m:t>e</m:t>
                          </m:r>
                        </m:e>
                        <m:sup>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1</m:t>
                              </m:r>
                            </m:sub>
                          </m:sSub>
                          <m:r>
                            <m:rPr>
                              <m:sty m:val="p"/>
                            </m:rPr>
                            <a:rPr lang="es-CO" sz="1600">
                              <a:latin typeface="Cambria Math"/>
                            </a:rPr>
                            <m:t>t</m:t>
                          </m:r>
                        </m:sup>
                      </m:sSup>
                      <m:r>
                        <a:rPr lang="es-CO" sz="1600">
                          <a:latin typeface="Cambria Math"/>
                        </a:rPr>
                        <m:t>+</m:t>
                      </m:r>
                      <m:f>
                        <m:fPr>
                          <m:ctrlPr>
                            <a:rPr lang="es-CO" sz="1600" i="1">
                              <a:latin typeface="Cambria Math"/>
                            </a:rPr>
                          </m:ctrlPr>
                        </m:fPr>
                        <m:num>
                          <m:d>
                            <m:dPr>
                              <m:ctrlPr>
                                <a:rPr lang="es-CO" sz="1600" i="1">
                                  <a:latin typeface="Cambria Math"/>
                                </a:rPr>
                              </m:ctrlPr>
                            </m:dPr>
                            <m:e>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m:t>
                                  </m:r>
                                </m:sub>
                              </m:sSub>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e>
                          </m:d>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s</m:t>
                              </m:r>
                            </m:sub>
                            <m:sup>
                              <m:r>
                                <a:rPr lang="es-CO" sz="1600">
                                  <a:latin typeface="Cambria Math"/>
                                </a:rPr>
                                <m:t>°</m:t>
                              </m:r>
                            </m:sup>
                          </m:sSubSup>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rs</m:t>
                              </m:r>
                            </m:sub>
                          </m:sSub>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r</m:t>
                              </m:r>
                            </m:sub>
                            <m:sup>
                              <m:r>
                                <a:rPr lang="es-CO" sz="1600">
                                  <a:latin typeface="Cambria Math"/>
                                </a:rPr>
                                <m:t>°</m:t>
                              </m:r>
                            </m:sup>
                          </m:sSubSup>
                        </m:num>
                        <m:den>
                          <m:sSub>
                            <m:sSubPr>
                              <m:ctrlPr>
                                <a:rPr lang="es-CO" sz="1600" i="1">
                                  <a:latin typeface="Cambria Math"/>
                                </a:rPr>
                              </m:ctrlPr>
                            </m:sSubPr>
                            <m:e>
                              <m:r>
                                <m:rPr>
                                  <m:sty m:val="p"/>
                                </m:rPr>
                                <a:rPr lang="es-CO" sz="1600">
                                  <a:latin typeface="Cambria Math"/>
                                </a:rPr>
                                <m:t>α</m:t>
                              </m:r>
                            </m:e>
                            <m:sub>
                              <m:r>
                                <a:rPr lang="es-CO" sz="1600">
                                  <a:latin typeface="Cambria Math"/>
                                </a:rPr>
                                <m:t>1</m:t>
                              </m:r>
                            </m:sub>
                          </m:sSub>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den>
                      </m:f>
                      <m:sSup>
                        <m:sSupPr>
                          <m:ctrlPr>
                            <a:rPr lang="es-CO" sz="1600" i="1">
                              <a:latin typeface="Cambria Math"/>
                            </a:rPr>
                          </m:ctrlPr>
                        </m:sSupPr>
                        <m:e>
                          <m:r>
                            <m:rPr>
                              <m:sty m:val="p"/>
                            </m:rPr>
                            <a:rPr lang="es-CO" sz="1600">
                              <a:latin typeface="Cambria Math"/>
                            </a:rPr>
                            <m:t>e</m:t>
                          </m:r>
                        </m:e>
                        <m:sup>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r>
                            <m:rPr>
                              <m:sty m:val="p"/>
                            </m:rPr>
                            <a:rPr lang="es-CO" sz="1600">
                              <a:latin typeface="Cambria Math"/>
                            </a:rPr>
                            <m:t>t</m:t>
                          </m:r>
                        </m:sup>
                      </m:sSup>
                    </m:oMath>
                  </m:oMathPara>
                </a14:m>
                <a:endParaRPr lang="es-CO" sz="1600"/>
              </a:p>
              <a:p>
                <a:r>
                  <a:rPr lang="es-CO" sz="1600"/>
                  <a:t> </a:t>
                </a:r>
              </a:p>
              <a:p>
                <a:endParaRPr lang="es-CO" sz="1600" smtClean="0"/>
              </a:p>
              <a:p>
                <a:r>
                  <a:rPr lang="es-CO" sz="1600" smtClean="0"/>
                  <a:t>La </a:t>
                </a:r>
                <a:r>
                  <a:rPr lang="es-CO" sz="1600"/>
                  <a:t>concentración de células no susceptibles (</a:t>
                </a:r>
                <a14:m>
                  <m:oMath xmlns:m="http://schemas.openxmlformats.org/officeDocument/2006/math">
                    <m:sSub>
                      <m:sSubPr>
                        <m:ctrlPr>
                          <a:rPr lang="es-CO" sz="1600" i="1">
                            <a:latin typeface="Cambria Math"/>
                          </a:rPr>
                        </m:ctrlPr>
                      </m:sSubPr>
                      <m:e>
                        <m:r>
                          <m:rPr>
                            <m:sty m:val="p"/>
                          </m:rPr>
                          <a:rPr lang="es-CO" sz="1600">
                            <a:latin typeface="Cambria Math"/>
                          </a:rPr>
                          <m:t>C</m:t>
                        </m:r>
                      </m:e>
                      <m:sub>
                        <m:r>
                          <m:rPr>
                            <m:sty m:val="p"/>
                          </m:rPr>
                          <a:rPr lang="es-CO" sz="1600">
                            <a:latin typeface="Cambria Math"/>
                          </a:rPr>
                          <m:t>s</m:t>
                        </m:r>
                      </m:sub>
                    </m:sSub>
                  </m:oMath>
                </a14:m>
                <a:r>
                  <a:rPr lang="es-CO" sz="1600"/>
                  <a:t>) también se puede determinar. Se debe multiplicar el sistema de transformadas de Laplace por </a:t>
                </a:r>
                <a14:m>
                  <m:oMath xmlns:m="http://schemas.openxmlformats.org/officeDocument/2006/math">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oMath>
                </a14:m>
                <a:r>
                  <a:rPr lang="es-CO" sz="1600"/>
                  <a:t> y </a:t>
                </a:r>
                <a14:m>
                  <m:oMath xmlns:m="http://schemas.openxmlformats.org/officeDocument/2006/math">
                    <m:r>
                      <m:rPr>
                        <m:sty m:val="p"/>
                      </m:rPr>
                      <a:rPr lang="es-CO" sz="1600">
                        <a:latin typeface="Cambria Math"/>
                      </a:rPr>
                      <m:t>s</m:t>
                    </m:r>
                    <m:r>
                      <a:rPr lang="es-CO" sz="1600">
                        <a:latin typeface="Cambria Math"/>
                      </a:rPr>
                      <m:t>+</m:t>
                    </m:r>
                    <m:r>
                      <m:rPr>
                        <m:sty m:val="p"/>
                      </m:rPr>
                      <a:rPr lang="es-CO" sz="1600">
                        <a:latin typeface="Cambria Math"/>
                      </a:rPr>
                      <m:t>K</m:t>
                    </m:r>
                    <m:sSub>
                      <m:sSubPr>
                        <m:ctrlPr>
                          <a:rPr lang="es-CO" sz="1600" i="1">
                            <a:latin typeface="Cambria Math"/>
                          </a:rPr>
                        </m:ctrlPr>
                      </m:sSubPr>
                      <m:e>
                        <m:r>
                          <m:rPr>
                            <m:sty m:val="p"/>
                          </m:rPr>
                          <a:rPr lang="es-CO" sz="1600">
                            <a:latin typeface="Cambria Math"/>
                          </a:rPr>
                          <m:t>X</m:t>
                        </m:r>
                      </m:e>
                      <m:sub>
                        <m:r>
                          <a:rPr lang="es-CO" sz="1600">
                            <a:latin typeface="Cambria Math"/>
                          </a:rPr>
                          <m:t>0</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m:t>
                        </m:r>
                      </m:sub>
                    </m:sSub>
                  </m:oMath>
                </a14:m>
                <a:r>
                  <a:rPr lang="es-CO" sz="1600"/>
                  <a:t> respectivamente, se adicionan las expresiones resultantes, se resuelve para </a:t>
                </a:r>
                <a14:m>
                  <m:oMath xmlns:m="http://schemas.openxmlformats.org/officeDocument/2006/math">
                    <m:sSub>
                      <m:sSubPr>
                        <m:ctrlPr>
                          <a:rPr lang="es-CO" sz="1600" i="1">
                            <a:latin typeface="Cambria Math"/>
                          </a:rPr>
                        </m:ctrlPr>
                      </m:sSubPr>
                      <m:e>
                        <m:acc>
                          <m:accPr>
                            <m:chr m:val="̅"/>
                            <m:ctrlPr>
                              <a:rPr lang="es-CO" sz="1600" i="1">
                                <a:latin typeface="Cambria Math"/>
                              </a:rPr>
                            </m:ctrlPr>
                          </m:accPr>
                          <m:e>
                            <m:r>
                              <m:rPr>
                                <m:sty m:val="p"/>
                              </m:rPr>
                              <a:rPr lang="es-CO" sz="1600">
                                <a:latin typeface="Cambria Math"/>
                              </a:rPr>
                              <m:t>C</m:t>
                            </m:r>
                          </m:e>
                        </m:acc>
                      </m:e>
                      <m:sub>
                        <m:r>
                          <m:rPr>
                            <m:sty m:val="p"/>
                          </m:rPr>
                          <a:rPr lang="es-CO" sz="1600">
                            <a:latin typeface="Cambria Math"/>
                          </a:rPr>
                          <m:t>r</m:t>
                        </m:r>
                      </m:sub>
                    </m:sSub>
                  </m:oMath>
                </a14:m>
                <a:r>
                  <a:rPr lang="es-CO" sz="1600"/>
                  <a:t> y se considera la identidad ya expresada</a:t>
                </a:r>
                <a:r>
                  <a:rPr lang="es-CO" sz="1600" smtClean="0"/>
                  <a:t>:</a:t>
                </a:r>
              </a:p>
              <a:p>
                <a:endParaRPr lang="es-CO" sz="1600"/>
              </a:p>
              <a:p>
                <a:pPr/>
                <a14:m>
                  <m:oMathPara xmlns:m="http://schemas.openxmlformats.org/officeDocument/2006/math">
                    <m:oMathParaPr>
                      <m:jc m:val="centerGroup"/>
                    </m:oMathParaPr>
                    <m:oMath xmlns:m="http://schemas.openxmlformats.org/officeDocument/2006/math">
                      <m:sSub>
                        <m:sSubPr>
                          <m:ctrlPr>
                            <a:rPr lang="es-CO" sz="1600" i="1">
                              <a:latin typeface="Cambria Math"/>
                            </a:rPr>
                          </m:ctrlPr>
                        </m:sSubPr>
                        <m:e>
                          <m:acc>
                            <m:accPr>
                              <m:chr m:val="̅"/>
                              <m:ctrlPr>
                                <a:rPr lang="es-CO" sz="1600" i="1">
                                  <a:latin typeface="Cambria Math"/>
                                </a:rPr>
                              </m:ctrlPr>
                            </m:accPr>
                            <m:e>
                              <m:r>
                                <m:rPr>
                                  <m:sty m:val="p"/>
                                </m:rPr>
                                <a:rPr lang="es-CO" sz="1600">
                                  <a:latin typeface="Cambria Math"/>
                                </a:rPr>
                                <m:t>C</m:t>
                              </m:r>
                            </m:e>
                          </m:acc>
                        </m:e>
                        <m:sub>
                          <m:r>
                            <m:rPr>
                              <m:sty m:val="p"/>
                            </m:rPr>
                            <a:rPr lang="es-CO" sz="1600">
                              <a:latin typeface="Cambria Math"/>
                            </a:rPr>
                            <m:t>r</m:t>
                          </m:r>
                        </m:sub>
                      </m:sSub>
                      <m:r>
                        <a:rPr lang="es-CO" sz="1600">
                          <a:latin typeface="Cambria Math"/>
                        </a:rPr>
                        <m:t>=</m:t>
                      </m:r>
                      <m:f>
                        <m:fPr>
                          <m:ctrlPr>
                            <a:rPr lang="es-CO" sz="1600" i="1">
                              <a:latin typeface="Cambria Math"/>
                            </a:rPr>
                          </m:ctrlPr>
                        </m:fPr>
                        <m:num>
                          <m:d>
                            <m:dPr>
                              <m:ctrlPr>
                                <a:rPr lang="es-CO" sz="1600" i="1">
                                  <a:latin typeface="Cambria Math"/>
                                </a:rPr>
                              </m:ctrlPr>
                            </m:dPr>
                            <m:e>
                              <m:r>
                                <m:rPr>
                                  <m:sty m:val="p"/>
                                </m:rPr>
                                <a:rPr lang="es-CO" sz="1600">
                                  <a:latin typeface="Cambria Math"/>
                                </a:rPr>
                                <m:t>s</m:t>
                              </m:r>
                              <m:r>
                                <a:rPr lang="es-CO" sz="1600">
                                  <a:latin typeface="Cambria Math"/>
                                </a:rPr>
                                <m:t>+</m:t>
                              </m:r>
                              <m:r>
                                <m:rPr>
                                  <m:sty m:val="p"/>
                                </m:rPr>
                                <a:rPr lang="es-CO" sz="1600">
                                  <a:latin typeface="Cambria Math"/>
                                </a:rPr>
                                <m:t>K</m:t>
                              </m:r>
                              <m:sSub>
                                <m:sSubPr>
                                  <m:ctrlPr>
                                    <a:rPr lang="es-CO" sz="1600" i="1">
                                      <a:latin typeface="Cambria Math"/>
                                    </a:rPr>
                                  </m:ctrlPr>
                                </m:sSubPr>
                                <m:e>
                                  <m:r>
                                    <m:rPr>
                                      <m:sty m:val="p"/>
                                    </m:rPr>
                                    <a:rPr lang="es-CO" sz="1600">
                                      <a:latin typeface="Cambria Math"/>
                                    </a:rPr>
                                    <m:t>X</m:t>
                                  </m:r>
                                </m:e>
                                <m:sub>
                                  <m:r>
                                    <a:rPr lang="es-CO" sz="1600">
                                      <a:latin typeface="Cambria Math"/>
                                    </a:rPr>
                                    <m:t>0</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m:t>
                                  </m:r>
                                </m:sub>
                              </m:sSub>
                            </m:e>
                          </m:d>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r</m:t>
                              </m:r>
                            </m:sub>
                            <m:sup>
                              <m:r>
                                <a:rPr lang="es-CO" sz="1600">
                                  <a:latin typeface="Cambria Math"/>
                                </a:rPr>
                                <m:t>°</m:t>
                              </m:r>
                            </m:sup>
                          </m:sSubSup>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s</m:t>
                              </m:r>
                            </m:sub>
                            <m:sup>
                              <m:r>
                                <a:rPr lang="es-CO" sz="1600">
                                  <a:latin typeface="Cambria Math"/>
                                </a:rPr>
                                <m:t>°</m:t>
                              </m:r>
                            </m:sup>
                          </m:sSubSup>
                        </m:num>
                        <m:den>
                          <m:r>
                            <a:rPr lang="es-CO" sz="1600">
                              <a:latin typeface="Cambria Math"/>
                            </a:rPr>
                            <m:t>(</m:t>
                          </m:r>
                          <m:r>
                            <m:rPr>
                              <m:sty m:val="p"/>
                            </m:rPr>
                            <a:rPr lang="es-CO" sz="1600">
                              <a:latin typeface="Cambria Math"/>
                            </a:rPr>
                            <m:t>s</m:t>
                          </m:r>
                          <m:r>
                            <a:rPr lang="es-CO" sz="1600">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1</m:t>
                              </m:r>
                            </m:sub>
                          </m:sSub>
                          <m:r>
                            <a:rPr lang="es-CO" sz="1600">
                              <a:latin typeface="Cambria Math"/>
                            </a:rPr>
                            <m:t>)(</m:t>
                          </m:r>
                          <m:r>
                            <m:rPr>
                              <m:sty m:val="p"/>
                            </m:rPr>
                            <a:rPr lang="es-CO" sz="1600">
                              <a:latin typeface="Cambria Math"/>
                            </a:rPr>
                            <m:t>s</m:t>
                          </m:r>
                          <m:r>
                            <a:rPr lang="es-CO" sz="1600">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r>
                            <a:rPr lang="es-CO" sz="1600">
                              <a:latin typeface="Cambria Math"/>
                            </a:rPr>
                            <m:t>)</m:t>
                          </m:r>
                        </m:den>
                      </m:f>
                    </m:oMath>
                  </m:oMathPara>
                </a14:m>
                <a:endParaRPr lang="es-CO" sz="1600"/>
              </a:p>
              <a:p>
                <a:r>
                  <a:rPr lang="es-CO" sz="1600"/>
                  <a:t> </a:t>
                </a:r>
              </a:p>
              <a:p>
                <a:endParaRPr lang="es-CO" sz="1600" smtClean="0"/>
              </a:p>
              <a:p>
                <a:r>
                  <a:rPr lang="es-CO" sz="1600" smtClean="0"/>
                  <a:t>Si </a:t>
                </a:r>
                <a:r>
                  <a:rPr lang="es-CO" sz="1600"/>
                  <a:t>se resuelve la ecuación transformada mediante un trasformación de Laplace inversa se obtiene:</a:t>
                </a:r>
              </a:p>
              <a:p>
                <a:r>
                  <a:rPr lang="es-CO" sz="1600"/>
                  <a:t> </a:t>
                </a:r>
              </a:p>
              <a:p>
                <a:pPr/>
                <a14:m>
                  <m:oMathPara xmlns:m="http://schemas.openxmlformats.org/officeDocument/2006/math">
                    <m:oMathParaPr>
                      <m:jc m:val="centerGroup"/>
                    </m:oMathParaPr>
                    <m:oMath xmlns:m="http://schemas.openxmlformats.org/officeDocument/2006/math">
                      <m:sSub>
                        <m:sSubPr>
                          <m:ctrlPr>
                            <a:rPr lang="es-CO" sz="1600" i="1">
                              <a:latin typeface="Cambria Math"/>
                            </a:rPr>
                          </m:ctrlPr>
                        </m:sSubPr>
                        <m:e>
                          <m:r>
                            <m:rPr>
                              <m:sty m:val="p"/>
                            </m:rPr>
                            <a:rPr lang="es-CO" sz="1600">
                              <a:latin typeface="Cambria Math"/>
                            </a:rPr>
                            <m:t>C</m:t>
                          </m:r>
                        </m:e>
                        <m:sub>
                          <m:r>
                            <m:rPr>
                              <m:sty m:val="p"/>
                            </m:rPr>
                            <a:rPr lang="es-CO" sz="1600">
                              <a:latin typeface="Cambria Math"/>
                            </a:rPr>
                            <m:t>r</m:t>
                          </m:r>
                        </m:sub>
                      </m:sSub>
                      <m:r>
                        <a:rPr lang="es-CO" sz="1600">
                          <a:latin typeface="Cambria Math"/>
                        </a:rPr>
                        <m:t>=</m:t>
                      </m:r>
                      <m:f>
                        <m:fPr>
                          <m:ctrlPr>
                            <a:rPr lang="es-CO" sz="1600" i="1">
                              <a:latin typeface="Cambria Math"/>
                            </a:rPr>
                          </m:ctrlPr>
                        </m:fPr>
                        <m:num>
                          <m:d>
                            <m:dPr>
                              <m:ctrlPr>
                                <a:rPr lang="es-CO" sz="1600" i="1">
                                  <a:latin typeface="Cambria Math"/>
                                </a:rPr>
                              </m:ctrlPr>
                            </m:dPr>
                            <m:e>
                              <m:r>
                                <m:rPr>
                                  <m:sty m:val="p"/>
                                </m:rPr>
                                <a:rPr lang="es-CO" sz="1600">
                                  <a:latin typeface="Cambria Math"/>
                                </a:rPr>
                                <m:t>K</m:t>
                              </m:r>
                              <m:sSub>
                                <m:sSubPr>
                                  <m:ctrlPr>
                                    <a:rPr lang="es-CO" sz="1600" i="1">
                                      <a:latin typeface="Cambria Math"/>
                                    </a:rPr>
                                  </m:ctrlPr>
                                </m:sSubPr>
                                <m:e>
                                  <m:r>
                                    <m:rPr>
                                      <m:sty m:val="p"/>
                                    </m:rPr>
                                    <a:rPr lang="es-CO" sz="1600">
                                      <a:latin typeface="Cambria Math"/>
                                    </a:rPr>
                                    <m:t>X</m:t>
                                  </m:r>
                                </m:e>
                                <m:sub>
                                  <m:r>
                                    <a:rPr lang="es-CO" sz="1600">
                                      <a:latin typeface="Cambria Math"/>
                                    </a:rPr>
                                    <m:t>0</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m:t>
                                  </m:r>
                                </m:sub>
                              </m:sSub>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1</m:t>
                                  </m:r>
                                </m:sub>
                              </m:sSub>
                            </m:e>
                          </m:d>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r</m:t>
                              </m:r>
                            </m:sub>
                            <m:sup>
                              <m:r>
                                <a:rPr lang="es-CO" sz="1600">
                                  <a:latin typeface="Cambria Math"/>
                                </a:rPr>
                                <m:t>°</m:t>
                              </m:r>
                            </m:sup>
                          </m:sSubSup>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s</m:t>
                              </m:r>
                            </m:sub>
                            <m:sup>
                              <m:r>
                                <a:rPr lang="es-CO" sz="1600">
                                  <a:latin typeface="Cambria Math"/>
                                </a:rPr>
                                <m:t>°</m:t>
                              </m:r>
                            </m:sup>
                          </m:sSubSup>
                        </m:num>
                        <m:den>
                          <m:sSub>
                            <m:sSubPr>
                              <m:ctrlPr>
                                <a:rPr lang="es-CO" sz="1600" i="1">
                                  <a:latin typeface="Cambria Math"/>
                                </a:rPr>
                              </m:ctrlPr>
                            </m:sSubPr>
                            <m:e>
                              <m:r>
                                <m:rPr>
                                  <m:sty m:val="p"/>
                                </m:rPr>
                                <a:rPr lang="es-CO" sz="1600">
                                  <a:latin typeface="Cambria Math"/>
                                </a:rPr>
                                <m:t>α</m:t>
                              </m:r>
                            </m:e>
                            <m:sub>
                              <m:r>
                                <a:rPr lang="es-CO" sz="1600">
                                  <a:latin typeface="Cambria Math"/>
                                </a:rPr>
                                <m:t>2</m:t>
                              </m:r>
                            </m:sub>
                          </m:sSub>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1</m:t>
                              </m:r>
                            </m:sub>
                          </m:sSub>
                        </m:den>
                      </m:f>
                      <m:sSup>
                        <m:sSupPr>
                          <m:ctrlPr>
                            <a:rPr lang="es-CO" sz="1600" i="1">
                              <a:latin typeface="Cambria Math"/>
                            </a:rPr>
                          </m:ctrlPr>
                        </m:sSupPr>
                        <m:e>
                          <m:r>
                            <m:rPr>
                              <m:sty m:val="p"/>
                            </m:rPr>
                            <a:rPr lang="es-CO" sz="1600">
                              <a:latin typeface="Cambria Math"/>
                            </a:rPr>
                            <m:t>e</m:t>
                          </m:r>
                        </m:e>
                        <m:sup>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1</m:t>
                              </m:r>
                            </m:sub>
                          </m:sSub>
                          <m:r>
                            <m:rPr>
                              <m:sty m:val="p"/>
                            </m:rPr>
                            <a:rPr lang="es-CO" sz="1600">
                              <a:latin typeface="Cambria Math"/>
                            </a:rPr>
                            <m:t>t</m:t>
                          </m:r>
                        </m:sup>
                      </m:sSup>
                      <m:r>
                        <a:rPr lang="es-CO" sz="1600">
                          <a:latin typeface="Cambria Math"/>
                        </a:rPr>
                        <m:t>+</m:t>
                      </m:r>
                      <m:f>
                        <m:fPr>
                          <m:ctrlPr>
                            <a:rPr lang="es-CO" sz="1600" i="1">
                              <a:latin typeface="Cambria Math"/>
                            </a:rPr>
                          </m:ctrlPr>
                        </m:fPr>
                        <m:num>
                          <m:d>
                            <m:dPr>
                              <m:ctrlPr>
                                <a:rPr lang="es-CO" sz="1600" i="1">
                                  <a:latin typeface="Cambria Math"/>
                                </a:rPr>
                              </m:ctrlPr>
                            </m:dPr>
                            <m:e>
                              <m:r>
                                <m:rPr>
                                  <m:sty m:val="p"/>
                                </m:rPr>
                                <a:rPr lang="es-CO" sz="1600">
                                  <a:latin typeface="Cambria Math"/>
                                </a:rPr>
                                <m:t>K</m:t>
                              </m:r>
                              <m:sSub>
                                <m:sSubPr>
                                  <m:ctrlPr>
                                    <a:rPr lang="es-CO" sz="1600" i="1">
                                      <a:latin typeface="Cambria Math"/>
                                    </a:rPr>
                                  </m:ctrlPr>
                                </m:sSubPr>
                                <m:e>
                                  <m:r>
                                    <m:rPr>
                                      <m:sty m:val="p"/>
                                    </m:rPr>
                                    <a:rPr lang="es-CO" sz="1600">
                                      <a:latin typeface="Cambria Math"/>
                                    </a:rPr>
                                    <m:t>X</m:t>
                                  </m:r>
                                </m:e>
                                <m:sub>
                                  <m:r>
                                    <a:rPr lang="es-CO" sz="1600">
                                      <a:latin typeface="Cambria Math"/>
                                    </a:rPr>
                                    <m:t>0</m:t>
                                  </m:r>
                                </m:sub>
                              </m:sSub>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r>
                                <a:rPr lang="es-CO" sz="1600" i="1">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m:t>
                                  </m:r>
                                </m:sub>
                              </m:sSub>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e>
                          </m:d>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r</m:t>
                              </m:r>
                            </m:sub>
                            <m:sup>
                              <m:r>
                                <a:rPr lang="es-CO" sz="1600">
                                  <a:latin typeface="Cambria Math"/>
                                </a:rPr>
                                <m:t>°</m:t>
                              </m:r>
                            </m:sup>
                          </m:sSubSup>
                          <m:r>
                            <a:rPr lang="es-CO" sz="1600">
                              <a:latin typeface="Cambria Math"/>
                            </a:rPr>
                            <m:t>+</m:t>
                          </m:r>
                          <m:sSub>
                            <m:sSubPr>
                              <m:ctrlPr>
                                <a:rPr lang="es-CO" sz="1600" i="1">
                                  <a:latin typeface="Cambria Math"/>
                                </a:rPr>
                              </m:ctrlPr>
                            </m:sSubPr>
                            <m:e>
                              <m:r>
                                <m:rPr>
                                  <m:sty m:val="p"/>
                                </m:rPr>
                                <a:rPr lang="es-CO" sz="1600">
                                  <a:latin typeface="Cambria Math"/>
                                </a:rPr>
                                <m:t>k</m:t>
                              </m:r>
                            </m:e>
                            <m:sub>
                              <m:r>
                                <m:rPr>
                                  <m:sty m:val="p"/>
                                </m:rPr>
                                <a:rPr lang="es-CO" sz="1600">
                                  <a:latin typeface="Cambria Math"/>
                                </a:rPr>
                                <m:t>sr</m:t>
                              </m:r>
                            </m:sub>
                          </m:sSub>
                          <m:sSubSup>
                            <m:sSubSupPr>
                              <m:ctrlPr>
                                <a:rPr lang="es-CO" sz="1600" i="1">
                                  <a:latin typeface="Cambria Math"/>
                                </a:rPr>
                              </m:ctrlPr>
                            </m:sSubSupPr>
                            <m:e>
                              <m:r>
                                <m:rPr>
                                  <m:sty m:val="p"/>
                                </m:rPr>
                                <a:rPr lang="es-CO" sz="1600">
                                  <a:latin typeface="Cambria Math"/>
                                </a:rPr>
                                <m:t>C</m:t>
                              </m:r>
                            </m:e>
                            <m:sub>
                              <m:r>
                                <m:rPr>
                                  <m:sty m:val="p"/>
                                </m:rPr>
                                <a:rPr lang="es-CO" sz="1600">
                                  <a:latin typeface="Cambria Math"/>
                                </a:rPr>
                                <m:t>s</m:t>
                              </m:r>
                            </m:sub>
                            <m:sup>
                              <m:r>
                                <a:rPr lang="es-CO" sz="1600">
                                  <a:latin typeface="Cambria Math"/>
                                </a:rPr>
                                <m:t>°</m:t>
                              </m:r>
                            </m:sup>
                          </m:sSubSup>
                        </m:num>
                        <m:den>
                          <m:sSub>
                            <m:sSubPr>
                              <m:ctrlPr>
                                <a:rPr lang="es-CO" sz="1600" i="1">
                                  <a:latin typeface="Cambria Math"/>
                                </a:rPr>
                              </m:ctrlPr>
                            </m:sSubPr>
                            <m:e>
                              <m:r>
                                <m:rPr>
                                  <m:sty m:val="p"/>
                                </m:rPr>
                                <a:rPr lang="es-CO" sz="1600">
                                  <a:latin typeface="Cambria Math"/>
                                </a:rPr>
                                <m:t>α</m:t>
                              </m:r>
                            </m:e>
                            <m:sub>
                              <m:r>
                                <a:rPr lang="es-CO" sz="1600">
                                  <a:latin typeface="Cambria Math"/>
                                </a:rPr>
                                <m:t>1</m:t>
                              </m:r>
                            </m:sub>
                          </m:sSub>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den>
                      </m:f>
                      <m:sSup>
                        <m:sSupPr>
                          <m:ctrlPr>
                            <a:rPr lang="es-CO" sz="1600" i="1">
                              <a:latin typeface="Cambria Math"/>
                            </a:rPr>
                          </m:ctrlPr>
                        </m:sSupPr>
                        <m:e>
                          <m:r>
                            <m:rPr>
                              <m:sty m:val="p"/>
                            </m:rPr>
                            <a:rPr lang="es-CO" sz="1600">
                              <a:latin typeface="Cambria Math"/>
                            </a:rPr>
                            <m:t>e</m:t>
                          </m:r>
                        </m:e>
                        <m:sup>
                          <m:r>
                            <a:rPr lang="es-CO" sz="1600" i="1">
                              <a:latin typeface="Cambria Math"/>
                            </a:rPr>
                            <m:t>−</m:t>
                          </m:r>
                          <m:sSub>
                            <m:sSubPr>
                              <m:ctrlPr>
                                <a:rPr lang="es-CO" sz="1600" i="1">
                                  <a:latin typeface="Cambria Math"/>
                                </a:rPr>
                              </m:ctrlPr>
                            </m:sSubPr>
                            <m:e>
                              <m:r>
                                <m:rPr>
                                  <m:sty m:val="p"/>
                                </m:rPr>
                                <a:rPr lang="es-CO" sz="1600">
                                  <a:latin typeface="Cambria Math"/>
                                </a:rPr>
                                <m:t>α</m:t>
                              </m:r>
                            </m:e>
                            <m:sub>
                              <m:r>
                                <a:rPr lang="es-CO" sz="1600">
                                  <a:latin typeface="Cambria Math"/>
                                </a:rPr>
                                <m:t>2</m:t>
                              </m:r>
                            </m:sub>
                          </m:sSub>
                          <m:r>
                            <m:rPr>
                              <m:sty m:val="p"/>
                            </m:rPr>
                            <a:rPr lang="es-CO" sz="1600">
                              <a:latin typeface="Cambria Math"/>
                            </a:rPr>
                            <m:t>t</m:t>
                          </m:r>
                        </m:sup>
                      </m:sSup>
                    </m:oMath>
                  </m:oMathPara>
                </a14:m>
                <a:endParaRPr lang="es-CO" sz="1600"/>
              </a:p>
            </p:txBody>
          </p:sp>
        </mc:Choice>
        <mc:Fallback xmlns="">
          <p:sp>
            <p:nvSpPr>
              <p:cNvPr id="6" name="5 Rectángulo"/>
              <p:cNvSpPr>
                <a:spLocks noRot="1" noChangeAspect="1" noMove="1" noResize="1" noEditPoints="1" noAdjustHandles="1" noChangeArrowheads="1" noChangeShapeType="1" noTextEdit="1"/>
              </p:cNvSpPr>
              <p:nvPr/>
            </p:nvSpPr>
            <p:spPr>
              <a:xfrm>
                <a:off x="251520" y="1211128"/>
                <a:ext cx="8784976" cy="4724307"/>
              </a:xfrm>
              <a:prstGeom prst="rect">
                <a:avLst/>
              </a:prstGeom>
              <a:blipFill rotWithShape="1">
                <a:blip r:embed="rId3"/>
                <a:stretch>
                  <a:fillRect l="-347" t="-387"/>
                </a:stretch>
              </a:blipFill>
            </p:spPr>
            <p:txBody>
              <a:bodyPr/>
              <a:lstStyle/>
              <a:p>
                <a:r>
                  <a:rPr lang="es-CO">
                    <a:noFill/>
                  </a:rPr>
                  <a:t> </a:t>
                </a:r>
              </a:p>
            </p:txBody>
          </p:sp>
        </mc:Fallback>
      </mc:AlternateContent>
      <p:sp>
        <p:nvSpPr>
          <p:cNvPr id="7" name="6 Rectángulo"/>
          <p:cNvSpPr/>
          <p:nvPr/>
        </p:nvSpPr>
        <p:spPr>
          <a:xfrm>
            <a:off x="1043608" y="1628800"/>
            <a:ext cx="7272808" cy="792088"/>
          </a:xfrm>
          <a:prstGeom prst="rect">
            <a:avLst/>
          </a:prstGeom>
          <a:solidFill>
            <a:srgbClr val="4F81B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7 Rectángulo"/>
          <p:cNvSpPr/>
          <p:nvPr/>
        </p:nvSpPr>
        <p:spPr>
          <a:xfrm>
            <a:off x="1043608" y="5157192"/>
            <a:ext cx="7272808" cy="792088"/>
          </a:xfrm>
          <a:prstGeom prst="rect">
            <a:avLst/>
          </a:prstGeom>
          <a:solidFill>
            <a:srgbClr val="4F81BD">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61961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Tratamiento Proceso Irreversible C.D. </a:t>
            </a:r>
            <a:r>
              <a:rPr lang="es-ES" sz="2800" b="1" smtClean="0">
                <a:solidFill>
                  <a:schemeClr val="bg1"/>
                </a:solidFill>
              </a:rPr>
              <a:t>(5)</a:t>
            </a:r>
            <a:endParaRPr lang="es-CO" sz="2800" b="1">
              <a:solidFill>
                <a:schemeClr val="bg1"/>
              </a:solidFill>
            </a:endParaRPr>
          </a:p>
        </p:txBody>
      </p:sp>
      <mc:AlternateContent xmlns:mc="http://schemas.openxmlformats.org/markup-compatibility/2006" xmlns:a14="http://schemas.microsoft.com/office/drawing/2010/main">
        <mc:Choice Requires="a14">
          <p:sp>
            <p:nvSpPr>
              <p:cNvPr id="3" name="2 Rectángulo"/>
              <p:cNvSpPr/>
              <p:nvPr/>
            </p:nvSpPr>
            <p:spPr>
              <a:xfrm>
                <a:off x="395536" y="1376708"/>
                <a:ext cx="8424936" cy="3501728"/>
              </a:xfrm>
              <a:prstGeom prst="rect">
                <a:avLst/>
              </a:prstGeom>
            </p:spPr>
            <p:txBody>
              <a:bodyPr wrap="square">
                <a:spAutoFit/>
              </a:bodyPr>
              <a:lstStyle/>
              <a:p>
                <a:r>
                  <a:rPr lang="es-CO" sz="1600"/>
                  <a:t>Se puede obtener una expresión para el número de células totales en el sistema </a:t>
                </a:r>
                <a14:m>
                  <m:oMath xmlns:m="http://schemas.openxmlformats.org/officeDocument/2006/math">
                    <m:sSub>
                      <m:sSubPr>
                        <m:ctrlPr>
                          <a:rPr lang="es-CO" sz="1600" i="1">
                            <a:latin typeface="Cambria Math"/>
                          </a:rPr>
                        </m:ctrlPr>
                      </m:sSubPr>
                      <m:e>
                        <m:r>
                          <m:rPr>
                            <m:sty m:val="p"/>
                          </m:rPr>
                          <a:rPr lang="es-CO" sz="1600">
                            <a:latin typeface="Cambria Math"/>
                          </a:rPr>
                          <m:t>C</m:t>
                        </m:r>
                      </m:e>
                      <m:sub>
                        <m:r>
                          <m:rPr>
                            <m:sty m:val="p"/>
                          </m:rPr>
                          <a:rPr lang="es-CO" sz="1600">
                            <a:latin typeface="Cambria Math"/>
                          </a:rPr>
                          <m:t>T</m:t>
                        </m:r>
                      </m:sub>
                    </m:sSub>
                  </m:oMath>
                </a14:m>
                <a:r>
                  <a:rPr lang="es-CO" sz="1600"/>
                  <a:t> que puede ser obtenida al añadir las ecuaciones que describen </a:t>
                </a:r>
                <a14:m>
                  <m:oMath xmlns:m="http://schemas.openxmlformats.org/officeDocument/2006/math">
                    <m:sSub>
                      <m:sSubPr>
                        <m:ctrlPr>
                          <a:rPr lang="es-CO" sz="1600" i="1">
                            <a:latin typeface="Cambria Math"/>
                          </a:rPr>
                        </m:ctrlPr>
                      </m:sSubPr>
                      <m:e>
                        <m:r>
                          <m:rPr>
                            <m:sty m:val="p"/>
                          </m:rPr>
                          <a:rPr lang="es-CO" sz="1600">
                            <a:latin typeface="Cambria Math"/>
                          </a:rPr>
                          <m:t>C</m:t>
                        </m:r>
                      </m:e>
                      <m:sub>
                        <m:r>
                          <m:rPr>
                            <m:sty m:val="p"/>
                          </m:rPr>
                          <a:rPr lang="es-CO" sz="1600">
                            <a:latin typeface="Cambria Math"/>
                          </a:rPr>
                          <m:t>r</m:t>
                        </m:r>
                      </m:sub>
                    </m:sSub>
                  </m:oMath>
                </a14:m>
                <a:r>
                  <a:rPr lang="es-CO" sz="1600"/>
                  <a:t> y </a:t>
                </a:r>
                <a14:m>
                  <m:oMath xmlns:m="http://schemas.openxmlformats.org/officeDocument/2006/math">
                    <m:sSub>
                      <m:sSubPr>
                        <m:ctrlPr>
                          <a:rPr lang="es-CO" sz="1600" i="1">
                            <a:latin typeface="Cambria Math"/>
                          </a:rPr>
                        </m:ctrlPr>
                      </m:sSubPr>
                      <m:e>
                        <m:r>
                          <m:rPr>
                            <m:sty m:val="p"/>
                          </m:rPr>
                          <a:rPr lang="es-CO" sz="1600">
                            <a:latin typeface="Cambria Math"/>
                          </a:rPr>
                          <m:t>C</m:t>
                        </m:r>
                      </m:e>
                      <m:sub>
                        <m:r>
                          <m:rPr>
                            <m:sty m:val="p"/>
                          </m:rPr>
                          <a:rPr lang="es-CO" sz="1600">
                            <a:latin typeface="Cambria Math"/>
                          </a:rPr>
                          <m:t>s</m:t>
                        </m:r>
                      </m:sub>
                    </m:sSub>
                  </m:oMath>
                </a14:m>
                <a:r>
                  <a:rPr lang="es-CO" sz="1600"/>
                  <a:t>:</a:t>
                </a:r>
              </a:p>
              <a:p>
                <a:r>
                  <a:rPr lang="es-CO"/>
                  <a:t> </a:t>
                </a:r>
              </a:p>
              <a:p>
                <a:endParaRPr lang="es-ES" i="1" smtClean="0"/>
              </a:p>
              <a:p>
                <a:pPr/>
                <a14:m>
                  <m:oMathPara xmlns:m="http://schemas.openxmlformats.org/officeDocument/2006/math">
                    <m:oMathParaPr>
                      <m:jc m:val="centerGroup"/>
                    </m:oMathParaPr>
                    <m:oMath xmlns:m="http://schemas.openxmlformats.org/officeDocument/2006/math">
                      <m:sSub>
                        <m:sSubPr>
                          <m:ctrlPr>
                            <a:rPr lang="es-CO" i="1">
                              <a:latin typeface="Cambria Math"/>
                            </a:rPr>
                          </m:ctrlPr>
                        </m:sSubPr>
                        <m:e>
                          <m:r>
                            <m:rPr>
                              <m:sty m:val="p"/>
                            </m:rPr>
                            <a:rPr lang="es-CO">
                              <a:latin typeface="Cambria Math"/>
                            </a:rPr>
                            <m:t>C</m:t>
                          </m:r>
                        </m:e>
                        <m:sub>
                          <m:r>
                            <m:rPr>
                              <m:sty m:val="p"/>
                            </m:rPr>
                            <a:rPr lang="es-CO">
                              <a:latin typeface="Cambria Math"/>
                            </a:rPr>
                            <m:t>T</m:t>
                          </m:r>
                        </m:sub>
                      </m:sSub>
                      <m:r>
                        <a:rPr lang="es-CO">
                          <a:latin typeface="Cambria Math"/>
                        </a:rPr>
                        <m:t>=</m:t>
                      </m:r>
                      <m:sSub>
                        <m:sSubPr>
                          <m:ctrlPr>
                            <a:rPr lang="es-CO" i="1">
                              <a:latin typeface="Cambria Math"/>
                            </a:rPr>
                          </m:ctrlPr>
                        </m:sSubPr>
                        <m:e>
                          <m:r>
                            <m:rPr>
                              <m:sty m:val="p"/>
                            </m:rPr>
                            <a:rPr lang="es-CO">
                              <a:latin typeface="Cambria Math"/>
                            </a:rPr>
                            <m:t>C</m:t>
                          </m:r>
                        </m:e>
                        <m:sub>
                          <m:r>
                            <m:rPr>
                              <m:sty m:val="p"/>
                            </m:rPr>
                            <a:rPr lang="es-CO">
                              <a:latin typeface="Cambria Math"/>
                            </a:rPr>
                            <m:t>s</m:t>
                          </m:r>
                        </m:sub>
                      </m:sSub>
                      <m:r>
                        <a:rPr lang="es-CO">
                          <a:latin typeface="Cambria Math"/>
                        </a:rPr>
                        <m:t>+</m:t>
                      </m:r>
                      <m:sSub>
                        <m:sSubPr>
                          <m:ctrlPr>
                            <a:rPr lang="es-CO" i="1">
                              <a:latin typeface="Cambria Math"/>
                            </a:rPr>
                          </m:ctrlPr>
                        </m:sSubPr>
                        <m:e>
                          <m:r>
                            <m:rPr>
                              <m:sty m:val="p"/>
                            </m:rPr>
                            <a:rPr lang="es-CO">
                              <a:latin typeface="Cambria Math"/>
                            </a:rPr>
                            <m:t>C</m:t>
                          </m:r>
                        </m:e>
                        <m:sub>
                          <m:r>
                            <m:rPr>
                              <m:sty m:val="p"/>
                            </m:rPr>
                            <a:rPr lang="es-CO">
                              <a:latin typeface="Cambria Math"/>
                            </a:rPr>
                            <m:t>r</m:t>
                          </m:r>
                        </m:sub>
                      </m:sSub>
                      <m:r>
                        <a:rPr lang="es-CO">
                          <a:latin typeface="Cambria Math"/>
                        </a:rPr>
                        <m:t>=</m:t>
                      </m:r>
                      <m:sSub>
                        <m:sSubPr>
                          <m:ctrlPr>
                            <a:rPr lang="es-CO" i="1">
                              <a:latin typeface="Cambria Math"/>
                            </a:rPr>
                          </m:ctrlPr>
                        </m:sSubPr>
                        <m:e>
                          <m:r>
                            <m:rPr>
                              <m:sty m:val="p"/>
                            </m:rPr>
                            <a:rPr lang="es-CO">
                              <a:latin typeface="Cambria Math"/>
                            </a:rPr>
                            <m:t>A</m:t>
                          </m:r>
                        </m:e>
                        <m:sub>
                          <m:r>
                            <a:rPr lang="es-CO">
                              <a:latin typeface="Cambria Math"/>
                            </a:rPr>
                            <m:t>1</m:t>
                          </m:r>
                        </m:sub>
                      </m:sSub>
                      <m:sSup>
                        <m:sSupPr>
                          <m:ctrlPr>
                            <a:rPr lang="es-CO" i="1">
                              <a:latin typeface="Cambria Math"/>
                            </a:rPr>
                          </m:ctrlPr>
                        </m:sSupPr>
                        <m:e>
                          <m:r>
                            <m:rPr>
                              <m:sty m:val="p"/>
                            </m:rPr>
                            <a:rPr lang="es-CO">
                              <a:latin typeface="Cambria Math"/>
                            </a:rPr>
                            <m:t>e</m:t>
                          </m:r>
                        </m:e>
                        <m:sup>
                          <m:r>
                            <a:rPr lang="es-CO" i="1">
                              <a:latin typeface="Cambria Math"/>
                            </a:rPr>
                            <m:t>−</m:t>
                          </m:r>
                          <m:sSub>
                            <m:sSubPr>
                              <m:ctrlPr>
                                <a:rPr lang="es-CO" i="1">
                                  <a:latin typeface="Cambria Math"/>
                                </a:rPr>
                              </m:ctrlPr>
                            </m:sSubPr>
                            <m:e>
                              <m:r>
                                <m:rPr>
                                  <m:sty m:val="p"/>
                                </m:rPr>
                                <a:rPr lang="es-CO">
                                  <a:latin typeface="Cambria Math"/>
                                </a:rPr>
                                <m:t>α</m:t>
                              </m:r>
                            </m:e>
                            <m:sub>
                              <m:r>
                                <a:rPr lang="es-CO">
                                  <a:latin typeface="Cambria Math"/>
                                </a:rPr>
                                <m:t>1</m:t>
                              </m:r>
                            </m:sub>
                          </m:sSub>
                          <m:r>
                            <m:rPr>
                              <m:sty m:val="p"/>
                            </m:rPr>
                            <a:rPr lang="es-CO">
                              <a:latin typeface="Cambria Math"/>
                            </a:rPr>
                            <m:t>t</m:t>
                          </m:r>
                        </m:sup>
                      </m:sSup>
                      <m:r>
                        <a:rPr lang="es-CO">
                          <a:latin typeface="Cambria Math"/>
                        </a:rPr>
                        <m:t>+</m:t>
                      </m:r>
                      <m:sSub>
                        <m:sSubPr>
                          <m:ctrlPr>
                            <a:rPr lang="es-CO" i="1">
                              <a:latin typeface="Cambria Math"/>
                            </a:rPr>
                          </m:ctrlPr>
                        </m:sSubPr>
                        <m:e>
                          <m:r>
                            <m:rPr>
                              <m:sty m:val="p"/>
                            </m:rPr>
                            <a:rPr lang="es-CO">
                              <a:latin typeface="Cambria Math"/>
                            </a:rPr>
                            <m:t>A</m:t>
                          </m:r>
                        </m:e>
                        <m:sub>
                          <m:r>
                            <a:rPr lang="es-CO">
                              <a:latin typeface="Cambria Math"/>
                            </a:rPr>
                            <m:t>2</m:t>
                          </m:r>
                        </m:sub>
                      </m:sSub>
                      <m:sSup>
                        <m:sSupPr>
                          <m:ctrlPr>
                            <a:rPr lang="es-CO" i="1">
                              <a:latin typeface="Cambria Math"/>
                            </a:rPr>
                          </m:ctrlPr>
                        </m:sSupPr>
                        <m:e>
                          <m:r>
                            <m:rPr>
                              <m:sty m:val="p"/>
                            </m:rPr>
                            <a:rPr lang="es-CO">
                              <a:latin typeface="Cambria Math"/>
                            </a:rPr>
                            <m:t>e</m:t>
                          </m:r>
                        </m:e>
                        <m:sup>
                          <m:r>
                            <a:rPr lang="es-CO" i="1">
                              <a:latin typeface="Cambria Math"/>
                            </a:rPr>
                            <m:t>−</m:t>
                          </m:r>
                          <m:sSub>
                            <m:sSubPr>
                              <m:ctrlPr>
                                <a:rPr lang="es-CO" i="1">
                                  <a:latin typeface="Cambria Math"/>
                                </a:rPr>
                              </m:ctrlPr>
                            </m:sSubPr>
                            <m:e>
                              <m:r>
                                <m:rPr>
                                  <m:sty m:val="p"/>
                                </m:rPr>
                                <a:rPr lang="es-CO">
                                  <a:latin typeface="Cambria Math"/>
                                </a:rPr>
                                <m:t>α</m:t>
                              </m:r>
                            </m:e>
                            <m:sub>
                              <m:r>
                                <a:rPr lang="es-CO">
                                  <a:latin typeface="Cambria Math"/>
                                </a:rPr>
                                <m:t>2</m:t>
                              </m:r>
                            </m:sub>
                          </m:sSub>
                          <m:r>
                            <m:rPr>
                              <m:sty m:val="p"/>
                            </m:rPr>
                            <a:rPr lang="es-CO">
                              <a:latin typeface="Cambria Math"/>
                            </a:rPr>
                            <m:t>t</m:t>
                          </m:r>
                        </m:sup>
                      </m:sSup>
                    </m:oMath>
                  </m:oMathPara>
                </a14:m>
                <a:endParaRPr lang="es-CO"/>
              </a:p>
              <a:p>
                <a:r>
                  <a:rPr lang="es-CO"/>
                  <a:t> </a:t>
                </a:r>
              </a:p>
              <a:p>
                <a:endParaRPr lang="es-ES" i="1" smtClean="0"/>
              </a:p>
              <a:p>
                <a:pPr/>
                <a14:m>
                  <m:oMathPara xmlns:m="http://schemas.openxmlformats.org/officeDocument/2006/math">
                    <m:oMathParaPr>
                      <m:jc m:val="centerGroup"/>
                    </m:oMathParaPr>
                    <m:oMath xmlns:m="http://schemas.openxmlformats.org/officeDocument/2006/math">
                      <m:sSub>
                        <m:sSubPr>
                          <m:ctrlPr>
                            <a:rPr lang="es-CO" i="1">
                              <a:latin typeface="Cambria Math"/>
                            </a:rPr>
                          </m:ctrlPr>
                        </m:sSubPr>
                        <m:e>
                          <m:r>
                            <m:rPr>
                              <m:sty m:val="p"/>
                            </m:rPr>
                            <a:rPr lang="es-CO">
                              <a:latin typeface="Cambria Math"/>
                            </a:rPr>
                            <m:t>A</m:t>
                          </m:r>
                        </m:e>
                        <m:sub>
                          <m:r>
                            <a:rPr lang="es-CO">
                              <a:latin typeface="Cambria Math"/>
                            </a:rPr>
                            <m:t>1</m:t>
                          </m:r>
                        </m:sub>
                      </m:sSub>
                      <m:r>
                        <a:rPr lang="es-CO">
                          <a:latin typeface="Cambria Math"/>
                        </a:rPr>
                        <m:t>=</m:t>
                      </m:r>
                      <m:f>
                        <m:fPr>
                          <m:ctrlPr>
                            <a:rPr lang="es-CO" i="1">
                              <a:latin typeface="Cambria Math"/>
                            </a:rPr>
                          </m:ctrlPr>
                        </m:fPr>
                        <m:num>
                          <m:d>
                            <m:dPr>
                              <m:ctrlPr>
                                <a:rPr lang="es-CO" i="1">
                                  <a:latin typeface="Cambria Math"/>
                                </a:rPr>
                              </m:ctrlPr>
                            </m:dPr>
                            <m:e>
                              <m:sSub>
                                <m:sSubPr>
                                  <m:ctrlPr>
                                    <a:rPr lang="es-CO" i="1">
                                      <a:latin typeface="Cambria Math"/>
                                    </a:rPr>
                                  </m:ctrlPr>
                                </m:sSubPr>
                                <m:e>
                                  <m:r>
                                    <m:rPr>
                                      <m:sty m:val="p"/>
                                    </m:rPr>
                                    <a:rPr lang="es-CO">
                                      <a:latin typeface="Cambria Math"/>
                                    </a:rPr>
                                    <m:t>k</m:t>
                                  </m:r>
                                </m:e>
                                <m:sub>
                                  <m:r>
                                    <m:rPr>
                                      <m:sty m:val="p"/>
                                    </m:rPr>
                                    <a:rPr lang="es-CO">
                                      <a:latin typeface="Cambria Math"/>
                                    </a:rPr>
                                    <m:t>rs</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sr</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r</m:t>
                                  </m:r>
                                </m:sub>
                              </m:sSub>
                              <m:r>
                                <a:rPr lang="es-CO" i="1">
                                  <a:latin typeface="Cambria Math"/>
                                </a:rPr>
                                <m:t>−</m:t>
                              </m:r>
                              <m:sSub>
                                <m:sSubPr>
                                  <m:ctrlPr>
                                    <a:rPr lang="es-CO" i="1">
                                      <a:latin typeface="Cambria Math"/>
                                    </a:rPr>
                                  </m:ctrlPr>
                                </m:sSubPr>
                                <m:e>
                                  <m:r>
                                    <m:rPr>
                                      <m:sty m:val="p"/>
                                    </m:rPr>
                                    <a:rPr lang="es-CO">
                                      <a:latin typeface="Cambria Math"/>
                                    </a:rPr>
                                    <m:t>α</m:t>
                                  </m:r>
                                </m:e>
                                <m:sub>
                                  <m:r>
                                    <a:rPr lang="es-CO">
                                      <a:latin typeface="Cambria Math"/>
                                    </a:rPr>
                                    <m:t>1</m:t>
                                  </m:r>
                                </m:sub>
                              </m:sSub>
                            </m:e>
                          </m:d>
                          <m:sSubSup>
                            <m:sSubSupPr>
                              <m:ctrlPr>
                                <a:rPr lang="es-CO" i="1">
                                  <a:latin typeface="Cambria Math"/>
                                </a:rPr>
                              </m:ctrlPr>
                            </m:sSubSupPr>
                            <m:e>
                              <m:r>
                                <m:rPr>
                                  <m:sty m:val="p"/>
                                </m:rPr>
                                <a:rPr lang="es-CO">
                                  <a:latin typeface="Cambria Math"/>
                                </a:rPr>
                                <m:t>C</m:t>
                              </m:r>
                            </m:e>
                            <m:sub>
                              <m:r>
                                <m:rPr>
                                  <m:sty m:val="p"/>
                                </m:rPr>
                                <a:rPr lang="es-CO">
                                  <a:latin typeface="Cambria Math"/>
                                </a:rPr>
                                <m:t>s</m:t>
                              </m:r>
                            </m:sub>
                            <m:sup>
                              <m:r>
                                <a:rPr lang="es-CO">
                                  <a:latin typeface="Cambria Math"/>
                                </a:rPr>
                                <m:t>°</m:t>
                              </m:r>
                            </m:sup>
                          </m:sSubSup>
                          <m:r>
                            <a:rPr lang="es-CO">
                              <a:latin typeface="Cambria Math"/>
                            </a:rPr>
                            <m:t>+</m:t>
                          </m:r>
                          <m:d>
                            <m:dPr>
                              <m:ctrlPr>
                                <a:rPr lang="es-CO" i="1">
                                  <a:latin typeface="Cambria Math"/>
                                </a:rPr>
                              </m:ctrlPr>
                            </m:dPr>
                            <m:e>
                              <m:r>
                                <m:rPr>
                                  <m:sty m:val="p"/>
                                </m:rPr>
                                <a:rPr lang="es-CO">
                                  <a:latin typeface="Cambria Math"/>
                                </a:rPr>
                                <m:t>K</m:t>
                              </m:r>
                              <m:sSub>
                                <m:sSubPr>
                                  <m:ctrlPr>
                                    <a:rPr lang="es-CO" i="1">
                                      <a:latin typeface="Cambria Math"/>
                                    </a:rPr>
                                  </m:ctrlPr>
                                </m:sSubPr>
                                <m:e>
                                  <m:r>
                                    <m:rPr>
                                      <m:sty m:val="p"/>
                                    </m:rPr>
                                    <a:rPr lang="es-CO">
                                      <a:latin typeface="Cambria Math"/>
                                    </a:rPr>
                                    <m:t>X</m:t>
                                  </m:r>
                                </m:e>
                                <m:sub>
                                  <m:r>
                                    <a:rPr lang="es-CO">
                                      <a:latin typeface="Cambria Math"/>
                                    </a:rPr>
                                    <m:t>0</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rs</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sr</m:t>
                                  </m:r>
                                </m:sub>
                              </m:sSub>
                              <m:r>
                                <a:rPr lang="es-CO" i="1">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s</m:t>
                                  </m:r>
                                </m:sub>
                              </m:sSub>
                              <m:r>
                                <a:rPr lang="es-CO" i="1">
                                  <a:latin typeface="Cambria Math"/>
                                </a:rPr>
                                <m:t>−</m:t>
                              </m:r>
                              <m:sSub>
                                <m:sSubPr>
                                  <m:ctrlPr>
                                    <a:rPr lang="es-CO" i="1">
                                      <a:latin typeface="Cambria Math"/>
                                    </a:rPr>
                                  </m:ctrlPr>
                                </m:sSubPr>
                                <m:e>
                                  <m:r>
                                    <m:rPr>
                                      <m:sty m:val="p"/>
                                    </m:rPr>
                                    <a:rPr lang="es-CO">
                                      <a:latin typeface="Cambria Math"/>
                                    </a:rPr>
                                    <m:t>α</m:t>
                                  </m:r>
                                </m:e>
                                <m:sub>
                                  <m:r>
                                    <a:rPr lang="es-CO">
                                      <a:latin typeface="Cambria Math"/>
                                    </a:rPr>
                                    <m:t>1</m:t>
                                  </m:r>
                                </m:sub>
                              </m:sSub>
                            </m:e>
                          </m:d>
                          <m:sSubSup>
                            <m:sSubSupPr>
                              <m:ctrlPr>
                                <a:rPr lang="es-CO" i="1">
                                  <a:latin typeface="Cambria Math"/>
                                </a:rPr>
                              </m:ctrlPr>
                            </m:sSubSupPr>
                            <m:e>
                              <m:r>
                                <m:rPr>
                                  <m:sty m:val="p"/>
                                </m:rPr>
                                <a:rPr lang="es-CO">
                                  <a:latin typeface="Cambria Math"/>
                                </a:rPr>
                                <m:t>C</m:t>
                              </m:r>
                            </m:e>
                            <m:sub>
                              <m:r>
                                <m:rPr>
                                  <m:sty m:val="p"/>
                                </m:rPr>
                                <a:rPr lang="es-CO">
                                  <a:latin typeface="Cambria Math"/>
                                </a:rPr>
                                <m:t>r</m:t>
                              </m:r>
                            </m:sub>
                            <m:sup>
                              <m:r>
                                <a:rPr lang="es-CO">
                                  <a:latin typeface="Cambria Math"/>
                                </a:rPr>
                                <m:t>°</m:t>
                              </m:r>
                            </m:sup>
                          </m:sSubSup>
                        </m:num>
                        <m:den>
                          <m:sSub>
                            <m:sSubPr>
                              <m:ctrlPr>
                                <a:rPr lang="es-CO" i="1">
                                  <a:latin typeface="Cambria Math"/>
                                </a:rPr>
                              </m:ctrlPr>
                            </m:sSubPr>
                            <m:e>
                              <m:r>
                                <m:rPr>
                                  <m:sty m:val="p"/>
                                </m:rPr>
                                <a:rPr lang="es-CO">
                                  <a:latin typeface="Cambria Math"/>
                                </a:rPr>
                                <m:t>α</m:t>
                              </m:r>
                            </m:e>
                            <m:sub>
                              <m:r>
                                <a:rPr lang="es-CO">
                                  <a:latin typeface="Cambria Math"/>
                                </a:rPr>
                                <m:t>2</m:t>
                              </m:r>
                            </m:sub>
                          </m:sSub>
                          <m:r>
                            <a:rPr lang="es-CO" i="1">
                              <a:latin typeface="Cambria Math"/>
                            </a:rPr>
                            <m:t>−</m:t>
                          </m:r>
                          <m:sSub>
                            <m:sSubPr>
                              <m:ctrlPr>
                                <a:rPr lang="es-CO" i="1">
                                  <a:latin typeface="Cambria Math"/>
                                </a:rPr>
                              </m:ctrlPr>
                            </m:sSubPr>
                            <m:e>
                              <m:r>
                                <m:rPr>
                                  <m:sty m:val="p"/>
                                </m:rPr>
                                <a:rPr lang="es-CO">
                                  <a:latin typeface="Cambria Math"/>
                                </a:rPr>
                                <m:t>α</m:t>
                              </m:r>
                            </m:e>
                            <m:sub>
                              <m:r>
                                <a:rPr lang="es-CO">
                                  <a:latin typeface="Cambria Math"/>
                                </a:rPr>
                                <m:t>1</m:t>
                              </m:r>
                            </m:sub>
                          </m:sSub>
                        </m:den>
                      </m:f>
                    </m:oMath>
                  </m:oMathPara>
                </a14:m>
                <a:endParaRPr lang="es-CO"/>
              </a:p>
              <a:p>
                <a:r>
                  <a:rPr lang="es-CO"/>
                  <a:t> </a:t>
                </a:r>
              </a:p>
              <a:p>
                <a:pPr/>
                <a14:m>
                  <m:oMathPara xmlns:m="http://schemas.openxmlformats.org/officeDocument/2006/math">
                    <m:oMathParaPr>
                      <m:jc m:val="centerGroup"/>
                    </m:oMathParaPr>
                    <m:oMath xmlns:m="http://schemas.openxmlformats.org/officeDocument/2006/math">
                      <m:sSub>
                        <m:sSubPr>
                          <m:ctrlPr>
                            <a:rPr lang="es-CO" i="1">
                              <a:latin typeface="Cambria Math"/>
                            </a:rPr>
                          </m:ctrlPr>
                        </m:sSubPr>
                        <m:e>
                          <m:r>
                            <m:rPr>
                              <m:sty m:val="p"/>
                            </m:rPr>
                            <a:rPr lang="es-CO">
                              <a:latin typeface="Cambria Math"/>
                            </a:rPr>
                            <m:t>A</m:t>
                          </m:r>
                        </m:e>
                        <m:sub>
                          <m:r>
                            <a:rPr lang="es-CO">
                              <a:latin typeface="Cambria Math"/>
                            </a:rPr>
                            <m:t>2</m:t>
                          </m:r>
                        </m:sub>
                      </m:sSub>
                      <m:r>
                        <a:rPr lang="es-CO">
                          <a:latin typeface="Cambria Math"/>
                        </a:rPr>
                        <m:t>=</m:t>
                      </m:r>
                      <m:f>
                        <m:fPr>
                          <m:ctrlPr>
                            <a:rPr lang="es-CO" i="1">
                              <a:latin typeface="Cambria Math"/>
                            </a:rPr>
                          </m:ctrlPr>
                        </m:fPr>
                        <m:num>
                          <m:d>
                            <m:dPr>
                              <m:ctrlPr>
                                <a:rPr lang="es-CO" i="1">
                                  <a:latin typeface="Cambria Math"/>
                                </a:rPr>
                              </m:ctrlPr>
                            </m:dPr>
                            <m:e>
                              <m:r>
                                <m:rPr>
                                  <m:sty m:val="p"/>
                                </m:rPr>
                                <a:rPr lang="es-CO">
                                  <a:latin typeface="Cambria Math"/>
                                </a:rPr>
                                <m:t>K</m:t>
                              </m:r>
                              <m:sSub>
                                <m:sSubPr>
                                  <m:ctrlPr>
                                    <a:rPr lang="es-CO" i="1">
                                      <a:latin typeface="Cambria Math"/>
                                    </a:rPr>
                                  </m:ctrlPr>
                                </m:sSubPr>
                                <m:e>
                                  <m:r>
                                    <m:rPr>
                                      <m:sty m:val="p"/>
                                    </m:rPr>
                                    <a:rPr lang="es-CO">
                                      <a:latin typeface="Cambria Math"/>
                                    </a:rPr>
                                    <m:t>X</m:t>
                                  </m:r>
                                </m:e>
                                <m:sub>
                                  <m:r>
                                    <a:rPr lang="es-CO">
                                      <a:latin typeface="Cambria Math"/>
                                    </a:rPr>
                                    <m:t>0</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sr</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rs</m:t>
                                  </m:r>
                                </m:sub>
                              </m:sSub>
                              <m:r>
                                <a:rPr lang="es-CO" i="1">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s</m:t>
                                  </m:r>
                                </m:sub>
                              </m:sSub>
                              <m:r>
                                <a:rPr lang="es-CO" i="1">
                                  <a:latin typeface="Cambria Math"/>
                                </a:rPr>
                                <m:t>−</m:t>
                              </m:r>
                              <m:sSub>
                                <m:sSubPr>
                                  <m:ctrlPr>
                                    <a:rPr lang="es-CO" i="1">
                                      <a:latin typeface="Cambria Math"/>
                                    </a:rPr>
                                  </m:ctrlPr>
                                </m:sSubPr>
                                <m:e>
                                  <m:r>
                                    <m:rPr>
                                      <m:sty m:val="p"/>
                                    </m:rPr>
                                    <a:rPr lang="es-CO">
                                      <a:latin typeface="Cambria Math"/>
                                    </a:rPr>
                                    <m:t>α</m:t>
                                  </m:r>
                                </m:e>
                                <m:sub>
                                  <m:r>
                                    <a:rPr lang="es-CO">
                                      <a:latin typeface="Cambria Math"/>
                                    </a:rPr>
                                    <m:t>2</m:t>
                                  </m:r>
                                </m:sub>
                              </m:sSub>
                            </m:e>
                          </m:d>
                          <m:sSubSup>
                            <m:sSubSupPr>
                              <m:ctrlPr>
                                <a:rPr lang="es-CO" i="1">
                                  <a:latin typeface="Cambria Math"/>
                                </a:rPr>
                              </m:ctrlPr>
                            </m:sSubSupPr>
                            <m:e>
                              <m:r>
                                <m:rPr>
                                  <m:sty m:val="p"/>
                                </m:rPr>
                                <a:rPr lang="es-CO">
                                  <a:latin typeface="Cambria Math"/>
                                </a:rPr>
                                <m:t>C</m:t>
                              </m:r>
                            </m:e>
                            <m:sub>
                              <m:r>
                                <m:rPr>
                                  <m:sty m:val="p"/>
                                </m:rPr>
                                <a:rPr lang="es-CO">
                                  <a:latin typeface="Cambria Math"/>
                                </a:rPr>
                                <m:t>r</m:t>
                              </m:r>
                            </m:sub>
                            <m:sup>
                              <m:r>
                                <a:rPr lang="es-CO">
                                  <a:latin typeface="Cambria Math"/>
                                </a:rPr>
                                <m:t>°</m:t>
                              </m:r>
                            </m:sup>
                          </m:sSubSup>
                          <m:r>
                            <a:rPr lang="es-CO">
                              <a:latin typeface="Cambria Math"/>
                            </a:rPr>
                            <m:t>+</m:t>
                          </m:r>
                          <m:d>
                            <m:dPr>
                              <m:ctrlPr>
                                <a:rPr lang="es-CO" i="1">
                                  <a:latin typeface="Cambria Math"/>
                                </a:rPr>
                              </m:ctrlPr>
                            </m:dPr>
                            <m:e>
                              <m:sSub>
                                <m:sSubPr>
                                  <m:ctrlPr>
                                    <a:rPr lang="es-CO" i="1">
                                      <a:latin typeface="Cambria Math"/>
                                    </a:rPr>
                                  </m:ctrlPr>
                                </m:sSubPr>
                                <m:e>
                                  <m:r>
                                    <m:rPr>
                                      <m:sty m:val="p"/>
                                    </m:rPr>
                                    <a:rPr lang="es-CO">
                                      <a:latin typeface="Cambria Math"/>
                                    </a:rPr>
                                    <m:t>k</m:t>
                                  </m:r>
                                </m:e>
                                <m:sub>
                                  <m:r>
                                    <m:rPr>
                                      <m:sty m:val="p"/>
                                    </m:rPr>
                                    <a:rPr lang="es-CO">
                                      <a:latin typeface="Cambria Math"/>
                                    </a:rPr>
                                    <m:t>sr</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rs</m:t>
                                  </m:r>
                                </m:sub>
                              </m:sSub>
                              <m:r>
                                <a:rPr lang="es-CO">
                                  <a:latin typeface="Cambria Math"/>
                                </a:rPr>
                                <m:t>+</m:t>
                              </m:r>
                              <m:sSub>
                                <m:sSubPr>
                                  <m:ctrlPr>
                                    <a:rPr lang="es-CO" i="1">
                                      <a:latin typeface="Cambria Math"/>
                                    </a:rPr>
                                  </m:ctrlPr>
                                </m:sSubPr>
                                <m:e>
                                  <m:r>
                                    <m:rPr>
                                      <m:sty m:val="p"/>
                                    </m:rPr>
                                    <a:rPr lang="es-CO">
                                      <a:latin typeface="Cambria Math"/>
                                    </a:rPr>
                                    <m:t>k</m:t>
                                  </m:r>
                                </m:e>
                                <m:sub>
                                  <m:r>
                                    <m:rPr>
                                      <m:sty m:val="p"/>
                                    </m:rPr>
                                    <a:rPr lang="es-CO">
                                      <a:latin typeface="Cambria Math"/>
                                    </a:rPr>
                                    <m:t>r</m:t>
                                  </m:r>
                                </m:sub>
                              </m:sSub>
                              <m:r>
                                <a:rPr lang="es-CO" i="1">
                                  <a:latin typeface="Cambria Math"/>
                                </a:rPr>
                                <m:t>−</m:t>
                              </m:r>
                              <m:sSub>
                                <m:sSubPr>
                                  <m:ctrlPr>
                                    <a:rPr lang="es-CO" i="1">
                                      <a:latin typeface="Cambria Math"/>
                                    </a:rPr>
                                  </m:ctrlPr>
                                </m:sSubPr>
                                <m:e>
                                  <m:r>
                                    <m:rPr>
                                      <m:sty m:val="p"/>
                                    </m:rPr>
                                    <a:rPr lang="es-CO">
                                      <a:latin typeface="Cambria Math"/>
                                    </a:rPr>
                                    <m:t>α</m:t>
                                  </m:r>
                                </m:e>
                                <m:sub>
                                  <m:r>
                                    <a:rPr lang="es-CO">
                                      <a:latin typeface="Cambria Math"/>
                                    </a:rPr>
                                    <m:t>2</m:t>
                                  </m:r>
                                </m:sub>
                              </m:sSub>
                            </m:e>
                          </m:d>
                          <m:sSubSup>
                            <m:sSubSupPr>
                              <m:ctrlPr>
                                <a:rPr lang="es-CO" i="1">
                                  <a:latin typeface="Cambria Math"/>
                                </a:rPr>
                              </m:ctrlPr>
                            </m:sSubSupPr>
                            <m:e>
                              <m:r>
                                <m:rPr>
                                  <m:sty m:val="p"/>
                                </m:rPr>
                                <a:rPr lang="es-CO">
                                  <a:latin typeface="Cambria Math"/>
                                </a:rPr>
                                <m:t>C</m:t>
                              </m:r>
                            </m:e>
                            <m:sub>
                              <m:r>
                                <m:rPr>
                                  <m:sty m:val="p"/>
                                </m:rPr>
                                <a:rPr lang="es-CO">
                                  <a:latin typeface="Cambria Math"/>
                                </a:rPr>
                                <m:t>s</m:t>
                              </m:r>
                            </m:sub>
                            <m:sup>
                              <m:r>
                                <a:rPr lang="es-CO">
                                  <a:latin typeface="Cambria Math"/>
                                </a:rPr>
                                <m:t>°</m:t>
                              </m:r>
                            </m:sup>
                          </m:sSubSup>
                        </m:num>
                        <m:den>
                          <m:sSub>
                            <m:sSubPr>
                              <m:ctrlPr>
                                <a:rPr lang="es-CO" i="1">
                                  <a:latin typeface="Cambria Math"/>
                                </a:rPr>
                              </m:ctrlPr>
                            </m:sSubPr>
                            <m:e>
                              <m:r>
                                <m:rPr>
                                  <m:sty m:val="p"/>
                                </m:rPr>
                                <a:rPr lang="es-CO">
                                  <a:latin typeface="Cambria Math"/>
                                </a:rPr>
                                <m:t>α</m:t>
                              </m:r>
                            </m:e>
                            <m:sub>
                              <m:r>
                                <a:rPr lang="es-CO">
                                  <a:latin typeface="Cambria Math"/>
                                </a:rPr>
                                <m:t>1</m:t>
                              </m:r>
                            </m:sub>
                          </m:sSub>
                          <m:r>
                            <a:rPr lang="es-CO" i="1">
                              <a:latin typeface="Cambria Math"/>
                            </a:rPr>
                            <m:t>−</m:t>
                          </m:r>
                          <m:sSub>
                            <m:sSubPr>
                              <m:ctrlPr>
                                <a:rPr lang="es-CO" i="1">
                                  <a:latin typeface="Cambria Math"/>
                                </a:rPr>
                              </m:ctrlPr>
                            </m:sSubPr>
                            <m:e>
                              <m:r>
                                <m:rPr>
                                  <m:sty m:val="p"/>
                                </m:rPr>
                                <a:rPr lang="es-CO">
                                  <a:latin typeface="Cambria Math"/>
                                </a:rPr>
                                <m:t>α</m:t>
                              </m:r>
                            </m:e>
                            <m:sub>
                              <m:r>
                                <a:rPr lang="es-CO">
                                  <a:latin typeface="Cambria Math"/>
                                </a:rPr>
                                <m:t>2</m:t>
                              </m:r>
                            </m:sub>
                          </m:sSub>
                        </m:den>
                      </m:f>
                    </m:oMath>
                  </m:oMathPara>
                </a14:m>
                <a:endParaRPr lang="es-CO"/>
              </a:p>
            </p:txBody>
          </p:sp>
        </mc:Choice>
        <mc:Fallback xmlns="">
          <p:sp>
            <p:nvSpPr>
              <p:cNvPr id="3" name="2 Rectángulo"/>
              <p:cNvSpPr>
                <a:spLocks noRot="1" noChangeAspect="1" noMove="1" noResize="1" noEditPoints="1" noAdjustHandles="1" noChangeArrowheads="1" noChangeShapeType="1" noTextEdit="1"/>
              </p:cNvSpPr>
              <p:nvPr/>
            </p:nvSpPr>
            <p:spPr>
              <a:xfrm>
                <a:off x="395536" y="1376708"/>
                <a:ext cx="8424936" cy="3501728"/>
              </a:xfrm>
              <a:prstGeom prst="rect">
                <a:avLst/>
              </a:prstGeom>
              <a:blipFill rotWithShape="1">
                <a:blip r:embed="rId3"/>
                <a:stretch>
                  <a:fillRect l="-434" t="-523"/>
                </a:stretch>
              </a:blipFill>
            </p:spPr>
            <p:txBody>
              <a:bodyPr/>
              <a:lstStyle/>
              <a:p>
                <a:r>
                  <a:rPr lang="es-CO">
                    <a:noFill/>
                  </a:rPr>
                  <a:t> </a:t>
                </a:r>
              </a:p>
            </p:txBody>
          </p:sp>
        </mc:Fallback>
      </mc:AlternateContent>
      <p:sp>
        <p:nvSpPr>
          <p:cNvPr id="5" name="4 Rectángulo redondeado"/>
          <p:cNvSpPr/>
          <p:nvPr/>
        </p:nvSpPr>
        <p:spPr>
          <a:xfrm>
            <a:off x="2591780" y="2348880"/>
            <a:ext cx="4032448" cy="432048"/>
          </a:xfrm>
          <a:prstGeom prst="roundRect">
            <a:avLst/>
          </a:prstGeom>
          <a:solidFill>
            <a:srgbClr val="FF9966">
              <a:alpha val="20000"/>
            </a:srgb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CO"/>
          </a:p>
        </p:txBody>
      </p:sp>
      <p:sp>
        <p:nvSpPr>
          <p:cNvPr id="6" name="5 CuadroTexto"/>
          <p:cNvSpPr txBox="1"/>
          <p:nvPr/>
        </p:nvSpPr>
        <p:spPr>
          <a:xfrm>
            <a:off x="395537" y="5301208"/>
            <a:ext cx="8424936" cy="830997"/>
          </a:xfrm>
          <a:prstGeom prst="rect">
            <a:avLst/>
          </a:prstGeom>
          <a:noFill/>
        </p:spPr>
        <p:txBody>
          <a:bodyPr wrap="square" rtlCol="0">
            <a:spAutoFit/>
          </a:bodyPr>
          <a:lstStyle/>
          <a:p>
            <a:r>
              <a:rPr lang="es-ES" sz="1600" smtClean="0"/>
              <a:t>Esta ecuación permite conocer el efecto promedio de un fármaco antineoplásico a una dosis dada más que la intensidad del efecto vs tiempo. Esta ecuación es precisa  al instante en que el fármaco se ha perdido del cuerpo y del sitio del tumor.</a:t>
            </a:r>
            <a:endParaRPr lang="es-CO" sz="1600"/>
          </a:p>
        </p:txBody>
      </p:sp>
    </p:spTree>
    <p:extLst>
      <p:ext uri="{BB962C8B-B14F-4D97-AF65-F5344CB8AC3E}">
        <p14:creationId xmlns:p14="http://schemas.microsoft.com/office/powerpoint/2010/main" val="89905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Interacción entre Fármacos y Receptores</a:t>
            </a:r>
            <a:endParaRPr lang="es-CO" sz="2800" b="1">
              <a:solidFill>
                <a:schemeClr val="bg1"/>
              </a:solidFill>
            </a:endParaRPr>
          </a:p>
        </p:txBody>
      </p:sp>
      <p:sp>
        <p:nvSpPr>
          <p:cNvPr id="3" name="2 Marcador de contenido"/>
          <p:cNvSpPr>
            <a:spLocks noGrp="1"/>
          </p:cNvSpPr>
          <p:nvPr>
            <p:ph idx="1"/>
          </p:nvPr>
        </p:nvSpPr>
        <p:spPr>
          <a:xfrm>
            <a:off x="251520" y="1513344"/>
            <a:ext cx="5616624" cy="2086199"/>
          </a:xfrm>
        </p:spPr>
        <p:txBody>
          <a:bodyPr>
            <a:normAutofit/>
          </a:bodyPr>
          <a:lstStyle/>
          <a:p>
            <a:pPr marL="182563" indent="-182563" algn="just">
              <a:buFont typeface="Wingdings" panose="05000000000000000000" pitchFamily="2" charset="2"/>
              <a:buChar char="§"/>
            </a:pPr>
            <a:r>
              <a:rPr lang="es-ES" sz="2000" smtClean="0"/>
              <a:t>Los receptores son proteínas celulares que interactuan con ligandos endógenos para elicitar una respuesta fisiológica que permite regular la función celular. </a:t>
            </a:r>
          </a:p>
          <a:p>
            <a:pPr marL="182563" indent="-182563" algn="just">
              <a:buFont typeface="Wingdings" panose="05000000000000000000" pitchFamily="2" charset="2"/>
              <a:buChar char="§"/>
            </a:pPr>
            <a:r>
              <a:rPr lang="es-ES" sz="2000" smtClean="0"/>
              <a:t>La interacción entre ligando y receptor sigue la acción de masas de acuerdo al modelo </a:t>
            </a:r>
            <a:r>
              <a:rPr lang="es-ES" sz="2000" smtClean="0"/>
              <a:t>Clark</a:t>
            </a:r>
            <a:endParaRPr lang="es-ES" sz="2000"/>
          </a:p>
        </p:txBody>
      </p:sp>
      <p:pic>
        <p:nvPicPr>
          <p:cNvPr id="1026" name="Picture 2" descr="http://www.vanderbilt.edu/vicb/images/discoveries%20images%202012/probing_arrestin_fig1.jpg"/>
          <p:cNvPicPr>
            <a:picLocks noChangeAspect="1" noChangeArrowheads="1"/>
          </p:cNvPicPr>
          <p:nvPr/>
        </p:nvPicPr>
        <p:blipFill rotWithShape="1">
          <a:blip r:embed="rId3">
            <a:extLst>
              <a:ext uri="{28A0092B-C50C-407E-A947-70E740481C1C}">
                <a14:useLocalDpi xmlns:a14="http://schemas.microsoft.com/office/drawing/2010/main" val="0"/>
              </a:ext>
            </a:extLst>
          </a:blip>
          <a:srcRect l="13357" r="8942"/>
          <a:stretch/>
        </p:blipFill>
        <p:spPr bwMode="auto">
          <a:xfrm>
            <a:off x="6105480" y="1340767"/>
            <a:ext cx="2922795" cy="26590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3 Rectángulo"/>
              <p:cNvSpPr/>
              <p:nvPr/>
            </p:nvSpPr>
            <p:spPr>
              <a:xfrm>
                <a:off x="-1" y="4725144"/>
                <a:ext cx="9028275" cy="400110"/>
              </a:xfrm>
              <a:prstGeom prst="rect">
                <a:avLst/>
              </a:prstGeom>
            </p:spPr>
            <p:txBody>
              <a:bodyPr wrap="square">
                <a:spAutoFit/>
              </a:bodyPr>
              <a:lstStyle/>
              <a:p>
                <a:pPr algn="just"/>
                <a14:m>
                  <m:oMathPara xmlns:m="http://schemas.openxmlformats.org/officeDocument/2006/math">
                    <m:oMathParaPr>
                      <m:jc m:val="center"/>
                    </m:oMathParaPr>
                    <m:oMath xmlns:m="http://schemas.openxmlformats.org/officeDocument/2006/math">
                      <m:d>
                        <m:dPr>
                          <m:begChr m:val="["/>
                          <m:endChr m:val="]"/>
                          <m:ctrlPr>
                            <a:rPr lang="es-ES" sz="2000" i="1" smtClean="0">
                              <a:latin typeface="Cambria Math"/>
                            </a:rPr>
                          </m:ctrlPr>
                        </m:dPr>
                        <m:e>
                          <m:r>
                            <m:rPr>
                              <m:sty m:val="p"/>
                            </m:rPr>
                            <a:rPr lang="es-ES" sz="2000" i="0">
                              <a:latin typeface="Cambria Math"/>
                            </a:rPr>
                            <m:t>F</m:t>
                          </m:r>
                          <m:r>
                            <a:rPr lang="es-ES" sz="2000" i="0">
                              <a:latin typeface="Cambria Math"/>
                            </a:rPr>
                            <m:t>á</m:t>
                          </m:r>
                          <m:r>
                            <m:rPr>
                              <m:sty m:val="p"/>
                            </m:rPr>
                            <a:rPr lang="es-ES" sz="2000" i="0">
                              <a:latin typeface="Cambria Math"/>
                            </a:rPr>
                            <m:t>rmaco</m:t>
                          </m:r>
                        </m:e>
                      </m:d>
                      <m:r>
                        <a:rPr lang="es-ES" sz="2000" i="0">
                          <a:latin typeface="Cambria Math"/>
                        </a:rPr>
                        <m:t>+</m:t>
                      </m:r>
                      <m:d>
                        <m:dPr>
                          <m:begChr m:val="["/>
                          <m:endChr m:val="]"/>
                          <m:ctrlPr>
                            <a:rPr lang="es-ES" sz="2000" i="1">
                              <a:latin typeface="Cambria Math"/>
                            </a:rPr>
                          </m:ctrlPr>
                        </m:dPr>
                        <m:e>
                          <m:r>
                            <m:rPr>
                              <m:sty m:val="p"/>
                            </m:rPr>
                            <a:rPr lang="es-ES" sz="2000" i="0">
                              <a:latin typeface="Cambria Math"/>
                            </a:rPr>
                            <m:t>Receptor</m:t>
                          </m:r>
                        </m:e>
                      </m:d>
                      <m:r>
                        <a:rPr lang="es-ES" sz="2000" i="0">
                          <a:latin typeface="Cambria Math"/>
                          <a:ea typeface="Cambria Math"/>
                        </a:rPr>
                        <m:t>⟺[</m:t>
                      </m:r>
                      <m:r>
                        <m:rPr>
                          <m:sty m:val="p"/>
                        </m:rPr>
                        <a:rPr lang="es-ES" sz="2000" i="0">
                          <a:latin typeface="Cambria Math"/>
                          <a:ea typeface="Cambria Math"/>
                        </a:rPr>
                        <m:t>Complejo</m:t>
                      </m:r>
                      <m:r>
                        <a:rPr lang="es-ES" sz="2000" i="0">
                          <a:latin typeface="Cambria Math"/>
                          <a:ea typeface="Cambria Math"/>
                        </a:rPr>
                        <m:t> </m:t>
                      </m:r>
                      <m:r>
                        <m:rPr>
                          <m:sty m:val="p"/>
                        </m:rPr>
                        <a:rPr lang="es-ES" sz="2000" i="0">
                          <a:latin typeface="Cambria Math"/>
                          <a:ea typeface="Cambria Math"/>
                        </a:rPr>
                        <m:t>F</m:t>
                      </m:r>
                      <m:r>
                        <a:rPr lang="es-ES" sz="2000" i="0">
                          <a:latin typeface="Cambria Math"/>
                          <a:ea typeface="Cambria Math"/>
                        </a:rPr>
                        <m:t>á</m:t>
                      </m:r>
                      <m:r>
                        <m:rPr>
                          <m:sty m:val="p"/>
                        </m:rPr>
                        <a:rPr lang="es-ES" sz="2000" i="0">
                          <a:latin typeface="Cambria Math"/>
                          <a:ea typeface="Cambria Math"/>
                        </a:rPr>
                        <m:t>rmaco</m:t>
                      </m:r>
                      <m:r>
                        <a:rPr lang="es-ES" sz="2000" i="0">
                          <a:latin typeface="Cambria Math"/>
                          <a:ea typeface="Cambria Math"/>
                        </a:rPr>
                        <m:t>−</m:t>
                      </m:r>
                      <m:r>
                        <m:rPr>
                          <m:sty m:val="p"/>
                        </m:rPr>
                        <a:rPr lang="es-ES" sz="2000" i="0">
                          <a:latin typeface="Cambria Math"/>
                          <a:ea typeface="Cambria Math"/>
                        </a:rPr>
                        <m:t>Receptor</m:t>
                      </m:r>
                      <m:r>
                        <a:rPr lang="es-ES" sz="2000" i="0">
                          <a:latin typeface="Cambria Math"/>
                          <a:ea typeface="Cambria Math"/>
                        </a:rPr>
                        <m:t>]⟶</m:t>
                      </m:r>
                      <m:r>
                        <m:rPr>
                          <m:sty m:val="p"/>
                        </m:rPr>
                        <a:rPr lang="es-ES" sz="2000" b="0" i="0" smtClean="0">
                          <a:latin typeface="Cambria Math"/>
                          <a:ea typeface="Cambria Math"/>
                        </a:rPr>
                        <m:t>R</m:t>
                      </m:r>
                    </m:oMath>
                  </m:oMathPara>
                </a14:m>
                <a:endParaRPr lang="es-CO" sz="2000"/>
              </a:p>
            </p:txBody>
          </p:sp>
        </mc:Choice>
        <mc:Fallback xmlns="">
          <p:sp>
            <p:nvSpPr>
              <p:cNvPr id="4" name="3 Rectángulo"/>
              <p:cNvSpPr>
                <a:spLocks noRot="1" noChangeAspect="1" noMove="1" noResize="1" noEditPoints="1" noAdjustHandles="1" noChangeArrowheads="1" noChangeShapeType="1" noTextEdit="1"/>
              </p:cNvSpPr>
              <p:nvPr/>
            </p:nvSpPr>
            <p:spPr>
              <a:xfrm>
                <a:off x="-1" y="4725144"/>
                <a:ext cx="9028275" cy="400110"/>
              </a:xfrm>
              <a:prstGeom prst="rect">
                <a:avLst/>
              </a:prstGeom>
              <a:blipFill rotWithShape="1">
                <a:blip r:embed="rId4"/>
                <a:stretch>
                  <a:fillRect b="-13636"/>
                </a:stretch>
              </a:blipFill>
            </p:spPr>
            <p:txBody>
              <a:bodyPr/>
              <a:lstStyle/>
              <a:p>
                <a:r>
                  <a:rPr lang="es-CO">
                    <a:noFill/>
                  </a:rPr>
                  <a:t> </a:t>
                </a:r>
              </a:p>
            </p:txBody>
          </p:sp>
        </mc:Fallback>
      </mc:AlternateContent>
      <p:sp>
        <p:nvSpPr>
          <p:cNvPr id="5" name="4 Rectángulo"/>
          <p:cNvSpPr/>
          <p:nvPr/>
        </p:nvSpPr>
        <p:spPr>
          <a:xfrm>
            <a:off x="755576" y="5334369"/>
            <a:ext cx="5688362" cy="369332"/>
          </a:xfrm>
          <a:prstGeom prst="rect">
            <a:avLst/>
          </a:prstGeom>
        </p:spPr>
        <p:txBody>
          <a:bodyPr wrap="square">
            <a:spAutoFit/>
          </a:bodyPr>
          <a:lstStyle/>
          <a:p>
            <a:pPr algn="just"/>
            <a:r>
              <a:rPr lang="es-ES">
                <a:ea typeface="Cambria Math" panose="02040503050406030204" pitchFamily="18" charset="0"/>
              </a:rPr>
              <a:t>Los paréntesis [] indican concentraciones molares</a:t>
            </a:r>
          </a:p>
        </p:txBody>
      </p:sp>
    </p:spTree>
    <p:extLst>
      <p:ext uri="{BB962C8B-B14F-4D97-AF65-F5344CB8AC3E}">
        <p14:creationId xmlns:p14="http://schemas.microsoft.com/office/powerpoint/2010/main" val="79022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Tratamiento Proceso Irreversible C.D. </a:t>
            </a:r>
            <a:r>
              <a:rPr lang="es-ES" sz="2800" b="1" smtClean="0">
                <a:solidFill>
                  <a:schemeClr val="bg1"/>
                </a:solidFill>
              </a:rPr>
              <a:t>(6)</a:t>
            </a:r>
            <a:endParaRPr lang="es-CO" sz="2800" b="1">
              <a:solidFill>
                <a:schemeClr val="bg1"/>
              </a:solidFill>
            </a:endParaRP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2559"/>
          <a:stretch/>
        </p:blipFill>
        <p:spPr bwMode="auto">
          <a:xfrm>
            <a:off x="4860032" y="1340768"/>
            <a:ext cx="3798759"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3 Gráfico"/>
          <p:cNvGraphicFramePr>
            <a:graphicFrameLocks/>
          </p:cNvGraphicFramePr>
          <p:nvPr>
            <p:extLst>
              <p:ext uri="{D42A27DB-BD31-4B8C-83A1-F6EECF244321}">
                <p14:modId xmlns:p14="http://schemas.microsoft.com/office/powerpoint/2010/main" val="79086453"/>
              </p:ext>
            </p:extLst>
          </p:nvPr>
        </p:nvGraphicFramePr>
        <p:xfrm>
          <a:off x="251520" y="1484784"/>
          <a:ext cx="4608512" cy="3240360"/>
        </p:xfrm>
        <a:graphic>
          <a:graphicData uri="http://schemas.openxmlformats.org/drawingml/2006/chart">
            <c:chart xmlns:c="http://schemas.openxmlformats.org/drawingml/2006/chart" xmlns:r="http://schemas.openxmlformats.org/officeDocument/2006/relationships" r:id="rId4"/>
          </a:graphicData>
        </a:graphic>
      </p:graphicFrame>
      <p:sp>
        <p:nvSpPr>
          <p:cNvPr id="3" name="2 Rectángulo"/>
          <p:cNvSpPr/>
          <p:nvPr/>
        </p:nvSpPr>
        <p:spPr>
          <a:xfrm>
            <a:off x="347841" y="4797152"/>
            <a:ext cx="8352928" cy="954107"/>
          </a:xfrm>
          <a:prstGeom prst="rect">
            <a:avLst/>
          </a:prstGeom>
        </p:spPr>
        <p:txBody>
          <a:bodyPr wrap="square">
            <a:spAutoFit/>
          </a:bodyPr>
          <a:lstStyle/>
          <a:p>
            <a:r>
              <a:rPr lang="es-CO" sz="1400" smtClean="0"/>
              <a:t>Evolución temporal de </a:t>
            </a:r>
            <a:r>
              <a:rPr lang="es-CO" sz="1400"/>
              <a:t>los niveles de fármaco y supervivencia de las </a:t>
            </a:r>
            <a:r>
              <a:rPr lang="es-CO" sz="1400" b="1"/>
              <a:t>células de linfoma en el feto del ratón </a:t>
            </a:r>
            <a:r>
              <a:rPr lang="es-CO" sz="1400" smtClean="0"/>
              <a:t>con </a:t>
            </a:r>
            <a:r>
              <a:rPr lang="es-CO" sz="1400"/>
              <a:t>múltiples dosis de </a:t>
            </a:r>
            <a:r>
              <a:rPr lang="es-CO" sz="1400" smtClean="0"/>
              <a:t>citarabina (Ara-C</a:t>
            </a:r>
            <a:r>
              <a:rPr lang="es-CO" sz="1400"/>
              <a:t>). El gráfico </a:t>
            </a:r>
            <a:r>
              <a:rPr lang="es-CO" sz="1400" smtClean="0"/>
              <a:t>de la derecha muestra la respuesta al tratamiento ajustada al modelo biexponencial reducido teniendo en cuenta transformación LOG del eje Y. El gráfico de la derecha muestra el ajuste por  integración numérica</a:t>
            </a:r>
            <a:r>
              <a:rPr lang="es-CO" sz="1400"/>
              <a:t> </a:t>
            </a:r>
            <a:r>
              <a:rPr lang="es-CO" sz="1400" smtClean="0"/>
              <a:t>hecho por los autores con un modelo múltiple exponencial</a:t>
            </a:r>
          </a:p>
        </p:txBody>
      </p:sp>
      <p:pic>
        <p:nvPicPr>
          <p:cNvPr id="4101" name="Picture 5" descr="Image result for lab mous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1965" y="1052736"/>
            <a:ext cx="1427312" cy="1009823"/>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Image result for cytarab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240" y="2062559"/>
            <a:ext cx="952500" cy="1038225"/>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7752630" y="1202268"/>
            <a:ext cx="1369286" cy="276999"/>
          </a:xfrm>
          <a:prstGeom prst="rect">
            <a:avLst/>
          </a:prstGeom>
          <a:noFill/>
        </p:spPr>
        <p:txBody>
          <a:bodyPr wrap="none" rtlCol="0">
            <a:spAutoFit/>
          </a:bodyPr>
          <a:lstStyle/>
          <a:p>
            <a:r>
              <a:rPr lang="es-ES" sz="1200" smtClean="0"/>
              <a:t>Do. = 0.167mg</a:t>
            </a:r>
            <a:r>
              <a:rPr lang="es-CO" sz="1200" smtClean="0"/>
              <a:t> q4h</a:t>
            </a:r>
            <a:endParaRPr lang="es-ES" sz="1200" smtClean="0"/>
          </a:p>
        </p:txBody>
      </p:sp>
      <p:sp>
        <p:nvSpPr>
          <p:cNvPr id="4" name="3 Rectángulo"/>
          <p:cNvSpPr/>
          <p:nvPr/>
        </p:nvSpPr>
        <p:spPr>
          <a:xfrm>
            <a:off x="329906" y="5930116"/>
            <a:ext cx="8352928" cy="523220"/>
          </a:xfrm>
          <a:prstGeom prst="rect">
            <a:avLst/>
          </a:prstGeom>
        </p:spPr>
        <p:txBody>
          <a:bodyPr wrap="square">
            <a:spAutoFit/>
          </a:bodyPr>
          <a:lstStyle/>
          <a:p>
            <a:r>
              <a:rPr lang="es-CO" sz="1400" b="1" smtClean="0"/>
              <a:t>Adaptado de: </a:t>
            </a:r>
            <a:r>
              <a:rPr lang="es-CO" sz="1400" smtClean="0"/>
              <a:t>Jusko </a:t>
            </a:r>
            <a:r>
              <a:rPr lang="es-CO" sz="1400"/>
              <a:t>WJ. A Pharmacodynamic Model for Cell-Cycle-Specific Chemotherapeutic Agents. J Pharmacok and Biopharmac. 1973; (1)3: 175-200</a:t>
            </a:r>
          </a:p>
        </p:txBody>
      </p:sp>
      <p:pic>
        <p:nvPicPr>
          <p:cNvPr id="1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5290" y="88072"/>
            <a:ext cx="3876675"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6760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Tratamiento Proceso Irreversible C.D. </a:t>
            </a:r>
            <a:r>
              <a:rPr lang="es-ES" sz="2800" b="1" smtClean="0">
                <a:solidFill>
                  <a:schemeClr val="bg1"/>
                </a:solidFill>
              </a:rPr>
              <a:t>(7)</a:t>
            </a:r>
            <a:endParaRPr lang="es-CO" sz="2800" b="1">
              <a:solidFill>
                <a:schemeClr val="bg1"/>
              </a:solidFill>
            </a:endParaRPr>
          </a:p>
        </p:txBody>
      </p:sp>
      <p:graphicFrame>
        <p:nvGraphicFramePr>
          <p:cNvPr id="5" name="2 Gráfico"/>
          <p:cNvGraphicFramePr>
            <a:graphicFrameLocks/>
          </p:cNvGraphicFramePr>
          <p:nvPr>
            <p:extLst>
              <p:ext uri="{D42A27DB-BD31-4B8C-83A1-F6EECF244321}">
                <p14:modId xmlns:p14="http://schemas.microsoft.com/office/powerpoint/2010/main" val="2571759083"/>
              </p:ext>
            </p:extLst>
          </p:nvPr>
        </p:nvGraphicFramePr>
        <p:xfrm>
          <a:off x="107504" y="1449000"/>
          <a:ext cx="4500000" cy="39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2 Gráfico"/>
          <p:cNvGraphicFramePr>
            <a:graphicFrameLocks/>
          </p:cNvGraphicFramePr>
          <p:nvPr>
            <p:extLst>
              <p:ext uri="{D42A27DB-BD31-4B8C-83A1-F6EECF244321}">
                <p14:modId xmlns:p14="http://schemas.microsoft.com/office/powerpoint/2010/main" val="3879454725"/>
              </p:ext>
            </p:extLst>
          </p:nvPr>
        </p:nvGraphicFramePr>
        <p:xfrm>
          <a:off x="4428000" y="1449000"/>
          <a:ext cx="4500000" cy="3960000"/>
        </p:xfrm>
        <a:graphic>
          <a:graphicData uri="http://schemas.openxmlformats.org/drawingml/2006/chart">
            <c:chart xmlns:c="http://schemas.openxmlformats.org/drawingml/2006/chart" xmlns:r="http://schemas.openxmlformats.org/officeDocument/2006/relationships" r:id="rId4"/>
          </a:graphicData>
        </a:graphic>
      </p:graphicFrame>
      <p:sp>
        <p:nvSpPr>
          <p:cNvPr id="8" name="7 Rectángulo"/>
          <p:cNvSpPr/>
          <p:nvPr/>
        </p:nvSpPr>
        <p:spPr>
          <a:xfrm>
            <a:off x="329906" y="5930116"/>
            <a:ext cx="8352928" cy="523220"/>
          </a:xfrm>
          <a:prstGeom prst="rect">
            <a:avLst/>
          </a:prstGeom>
        </p:spPr>
        <p:txBody>
          <a:bodyPr wrap="square">
            <a:spAutoFit/>
          </a:bodyPr>
          <a:lstStyle/>
          <a:p>
            <a:r>
              <a:rPr lang="es-CO" sz="1400" b="1" smtClean="0"/>
              <a:t>Adaptado de: </a:t>
            </a:r>
            <a:r>
              <a:rPr lang="es-CO" sz="1400" smtClean="0"/>
              <a:t>Jusko </a:t>
            </a:r>
            <a:r>
              <a:rPr lang="es-CO" sz="1400"/>
              <a:t>WJ. A Pharmacodynamic Model for Cell-Cycle-Specific Chemotherapeutic Agents. J Pharmacok and Biopharmac. 1973; (1)3: 175-200</a:t>
            </a:r>
          </a:p>
        </p:txBody>
      </p:sp>
      <p:sp>
        <p:nvSpPr>
          <p:cNvPr id="9" name="8 Rectángulo"/>
          <p:cNvSpPr/>
          <p:nvPr/>
        </p:nvSpPr>
        <p:spPr>
          <a:xfrm>
            <a:off x="318330" y="5373216"/>
            <a:ext cx="8352928" cy="523220"/>
          </a:xfrm>
          <a:prstGeom prst="rect">
            <a:avLst/>
          </a:prstGeom>
        </p:spPr>
        <p:txBody>
          <a:bodyPr wrap="square">
            <a:spAutoFit/>
          </a:bodyPr>
          <a:lstStyle/>
          <a:p>
            <a:r>
              <a:rPr lang="es-ES" sz="1400" smtClean="0"/>
              <a:t>Curvas de supervivencia dosis y tiempo dependientes para los efectos de vinblastina en células de linfoma en fémur de rata.</a:t>
            </a:r>
            <a:endParaRPr lang="es-CO" sz="1400"/>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5033" t="35821" r="29722" b="25825"/>
          <a:stretch/>
        </p:blipFill>
        <p:spPr bwMode="auto">
          <a:xfrm>
            <a:off x="3342666" y="1556792"/>
            <a:ext cx="1152128" cy="162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p:nvSpPr>
        <p:spPr>
          <a:xfrm>
            <a:off x="5652120" y="4077072"/>
            <a:ext cx="991682" cy="276999"/>
          </a:xfrm>
          <a:prstGeom prst="rect">
            <a:avLst/>
          </a:prstGeom>
          <a:noFill/>
        </p:spPr>
        <p:txBody>
          <a:bodyPr wrap="none" rtlCol="0">
            <a:spAutoFit/>
          </a:bodyPr>
          <a:lstStyle/>
          <a:p>
            <a:r>
              <a:rPr lang="es-ES" sz="1200" smtClean="0"/>
              <a:t>0.15 mg/24h</a:t>
            </a:r>
            <a:endParaRPr lang="es-CO" sz="1200"/>
          </a:p>
        </p:txBody>
      </p:sp>
    </p:spTree>
    <p:extLst>
      <p:ext uri="{BB962C8B-B14F-4D97-AF65-F5344CB8AC3E}">
        <p14:creationId xmlns:p14="http://schemas.microsoft.com/office/powerpoint/2010/main" val="2759897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Tratamiento Proceso Irreversible C.D. </a:t>
            </a:r>
            <a:r>
              <a:rPr lang="es-ES" sz="2800" b="1" smtClean="0">
                <a:solidFill>
                  <a:schemeClr val="bg1"/>
                </a:solidFill>
              </a:rPr>
              <a:t>(8)</a:t>
            </a:r>
            <a:endParaRPr lang="es-CO" sz="2800" b="1">
              <a:solidFill>
                <a:schemeClr val="bg1"/>
              </a:solidFill>
            </a:endParaRPr>
          </a:p>
        </p:txBody>
      </p:sp>
      <p:sp>
        <p:nvSpPr>
          <p:cNvPr id="8" name="7 Rectángulo"/>
          <p:cNvSpPr/>
          <p:nvPr/>
        </p:nvSpPr>
        <p:spPr>
          <a:xfrm>
            <a:off x="329906" y="5930116"/>
            <a:ext cx="8352928" cy="523220"/>
          </a:xfrm>
          <a:prstGeom prst="rect">
            <a:avLst/>
          </a:prstGeom>
        </p:spPr>
        <p:txBody>
          <a:bodyPr wrap="square">
            <a:spAutoFit/>
          </a:bodyPr>
          <a:lstStyle/>
          <a:p>
            <a:r>
              <a:rPr lang="es-CO" sz="1400" b="1" smtClean="0"/>
              <a:t>Adaptado de: </a:t>
            </a:r>
            <a:r>
              <a:rPr lang="es-CO" sz="1400" smtClean="0"/>
              <a:t>Jusko </a:t>
            </a:r>
            <a:r>
              <a:rPr lang="es-CO" sz="1400"/>
              <a:t>WJ. A Pharmacodynamic Model for Cell-Cycle-Specific Chemotherapeutic Agents. J Pharmacok and Biopharmac. 1973; (1)3: 175-200</a:t>
            </a:r>
          </a:p>
        </p:txBody>
      </p:sp>
      <p:sp>
        <p:nvSpPr>
          <p:cNvPr id="9" name="8 Rectángulo"/>
          <p:cNvSpPr/>
          <p:nvPr/>
        </p:nvSpPr>
        <p:spPr>
          <a:xfrm>
            <a:off x="323528" y="5426060"/>
            <a:ext cx="8352928" cy="523220"/>
          </a:xfrm>
          <a:prstGeom prst="rect">
            <a:avLst/>
          </a:prstGeom>
        </p:spPr>
        <p:txBody>
          <a:bodyPr wrap="square">
            <a:spAutoFit/>
          </a:bodyPr>
          <a:lstStyle/>
          <a:p>
            <a:r>
              <a:rPr lang="es-ES" sz="1400"/>
              <a:t>Curvas de supervivencia dosis y tiempo dependientes para los efectos de vinblastina en células </a:t>
            </a:r>
            <a:r>
              <a:rPr lang="es-ES" sz="1400" smtClean="0"/>
              <a:t>hematopoiéticas  </a:t>
            </a:r>
            <a:r>
              <a:rPr lang="es-ES" sz="1400"/>
              <a:t>en fémur de </a:t>
            </a:r>
            <a:r>
              <a:rPr lang="es-ES" sz="1400" smtClean="0"/>
              <a:t>rata.</a:t>
            </a:r>
            <a:endParaRPr lang="es-CO" sz="1400"/>
          </a:p>
        </p:txBody>
      </p:sp>
      <p:graphicFrame>
        <p:nvGraphicFramePr>
          <p:cNvPr id="7" name="1 Gráfico"/>
          <p:cNvGraphicFramePr>
            <a:graphicFrameLocks/>
          </p:cNvGraphicFramePr>
          <p:nvPr>
            <p:extLst>
              <p:ext uri="{D42A27DB-BD31-4B8C-83A1-F6EECF244321}">
                <p14:modId xmlns:p14="http://schemas.microsoft.com/office/powerpoint/2010/main" val="3268978021"/>
              </p:ext>
            </p:extLst>
          </p:nvPr>
        </p:nvGraphicFramePr>
        <p:xfrm>
          <a:off x="108000" y="1448779"/>
          <a:ext cx="4500000" cy="39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3 Gráfico"/>
          <p:cNvGraphicFramePr>
            <a:graphicFrameLocks/>
          </p:cNvGraphicFramePr>
          <p:nvPr>
            <p:extLst>
              <p:ext uri="{D42A27DB-BD31-4B8C-83A1-F6EECF244321}">
                <p14:modId xmlns:p14="http://schemas.microsoft.com/office/powerpoint/2010/main" val="2852151322"/>
              </p:ext>
            </p:extLst>
          </p:nvPr>
        </p:nvGraphicFramePr>
        <p:xfrm>
          <a:off x="4428000" y="1448779"/>
          <a:ext cx="4500000" cy="3960000"/>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5033" t="35821" r="29722" b="25825"/>
          <a:stretch/>
        </p:blipFill>
        <p:spPr bwMode="auto">
          <a:xfrm>
            <a:off x="7380312" y="1660836"/>
            <a:ext cx="1152128" cy="162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3578187" y="3800073"/>
            <a:ext cx="421910" cy="276999"/>
          </a:xfrm>
          <a:prstGeom prst="rect">
            <a:avLst/>
          </a:prstGeom>
          <a:noFill/>
        </p:spPr>
        <p:txBody>
          <a:bodyPr wrap="none" rtlCol="0">
            <a:spAutoFit/>
          </a:bodyPr>
          <a:lstStyle/>
          <a:p>
            <a:r>
              <a:rPr lang="es-ES" sz="1200" b="1" smtClean="0">
                <a:solidFill>
                  <a:schemeClr val="tx2"/>
                </a:solidFill>
              </a:rPr>
              <a:t>48h</a:t>
            </a:r>
            <a:endParaRPr lang="es-CO" sz="1200" b="1">
              <a:solidFill>
                <a:schemeClr val="tx2"/>
              </a:solidFill>
            </a:endParaRPr>
          </a:p>
        </p:txBody>
      </p:sp>
      <p:sp>
        <p:nvSpPr>
          <p:cNvPr id="12" name="11 CuadroTexto"/>
          <p:cNvSpPr txBox="1"/>
          <p:nvPr/>
        </p:nvSpPr>
        <p:spPr>
          <a:xfrm>
            <a:off x="3578187" y="3152001"/>
            <a:ext cx="425116" cy="276999"/>
          </a:xfrm>
          <a:prstGeom prst="rect">
            <a:avLst/>
          </a:prstGeom>
          <a:noFill/>
        </p:spPr>
        <p:txBody>
          <a:bodyPr wrap="none" rtlCol="0">
            <a:spAutoFit/>
          </a:bodyPr>
          <a:lstStyle/>
          <a:p>
            <a:r>
              <a:rPr lang="es-ES" sz="1200" b="1" smtClean="0"/>
              <a:t>24h</a:t>
            </a:r>
            <a:endParaRPr lang="es-CO" sz="1200" b="1"/>
          </a:p>
        </p:txBody>
      </p:sp>
      <p:sp>
        <p:nvSpPr>
          <p:cNvPr id="4" name="3 CuadroTexto"/>
          <p:cNvSpPr txBox="1"/>
          <p:nvPr/>
        </p:nvSpPr>
        <p:spPr>
          <a:xfrm>
            <a:off x="5652120" y="4077072"/>
            <a:ext cx="991682" cy="276999"/>
          </a:xfrm>
          <a:prstGeom prst="rect">
            <a:avLst/>
          </a:prstGeom>
          <a:noFill/>
        </p:spPr>
        <p:txBody>
          <a:bodyPr wrap="none" rtlCol="0">
            <a:spAutoFit/>
          </a:bodyPr>
          <a:lstStyle/>
          <a:p>
            <a:r>
              <a:rPr lang="es-ES" sz="1200" smtClean="0"/>
              <a:t>0.15 mg/24h</a:t>
            </a:r>
            <a:endParaRPr lang="es-CO" sz="1200"/>
          </a:p>
        </p:txBody>
      </p:sp>
    </p:spTree>
    <p:extLst>
      <p:ext uri="{BB962C8B-B14F-4D97-AF65-F5344CB8AC3E}">
        <p14:creationId xmlns:p14="http://schemas.microsoft.com/office/powerpoint/2010/main" val="3012123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5800" y="3052478"/>
            <a:ext cx="7772400" cy="753045"/>
          </a:xfrm>
        </p:spPr>
        <p:txBody>
          <a:bodyPr/>
          <a:lstStyle/>
          <a:p>
            <a:pPr algn="ctr"/>
            <a:r>
              <a:rPr lang="es-ES" cap="none" smtClean="0">
                <a:solidFill>
                  <a:srgbClr val="FF0000"/>
                </a:solidFill>
                <a:effectLst>
                  <a:outerShdw blurRad="38100" dist="38100" dir="2700000" algn="tl">
                    <a:srgbClr val="000000">
                      <a:alpha val="43137"/>
                    </a:srgbClr>
                  </a:outerShdw>
                </a:effectLst>
              </a:rPr>
              <a:t>Modelos No Compartimentales</a:t>
            </a:r>
            <a:endParaRPr lang="es-CO" cap="none">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38970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Modelos No Compartimentales (1)</a:t>
            </a:r>
            <a:endParaRPr lang="es-CO" sz="2800" b="1">
              <a:solidFill>
                <a:schemeClr val="bg1"/>
              </a:solidFill>
            </a:endParaRPr>
          </a:p>
        </p:txBody>
      </p:sp>
      <p:sp>
        <p:nvSpPr>
          <p:cNvPr id="4" name="3 Marcador de contenido"/>
          <p:cNvSpPr>
            <a:spLocks noGrp="1"/>
          </p:cNvSpPr>
          <p:nvPr>
            <p:ph idx="1"/>
          </p:nvPr>
        </p:nvSpPr>
        <p:spPr>
          <a:xfrm>
            <a:off x="457200" y="1600201"/>
            <a:ext cx="8229600" cy="748680"/>
          </a:xfrm>
        </p:spPr>
        <p:txBody>
          <a:bodyPr>
            <a:normAutofit/>
          </a:bodyPr>
          <a:lstStyle/>
          <a:p>
            <a:pPr marL="0" indent="0">
              <a:buNone/>
            </a:pPr>
            <a:r>
              <a:rPr lang="es-ES" sz="1600" smtClean="0"/>
              <a:t>Bajo este enfoque se relacionan parámetros PK como (C</a:t>
            </a:r>
            <a:r>
              <a:rPr lang="es-ES" sz="1600" baseline="-25000" smtClean="0"/>
              <a:t>max</a:t>
            </a:r>
            <a:r>
              <a:rPr lang="es-ES" sz="1600" smtClean="0"/>
              <a:t>), área bajo la curva (AUC) o tiempo de vida media (t</a:t>
            </a:r>
            <a:r>
              <a:rPr lang="es-ES" sz="1600" baseline="-25000" smtClean="0"/>
              <a:t>1/2</a:t>
            </a:r>
            <a:r>
              <a:rPr lang="es-ES" sz="1600" smtClean="0"/>
              <a:t>) se correlacionan con parámetros farmacodinámicos como (CMI)</a:t>
            </a:r>
            <a:endParaRPr lang="es-CO" sz="1600"/>
          </a:p>
        </p:txBody>
      </p:sp>
      <p:sp>
        <p:nvSpPr>
          <p:cNvPr id="5" name="3 Marcador de contenido"/>
          <p:cNvSpPr txBox="1">
            <a:spLocks/>
          </p:cNvSpPr>
          <p:nvPr/>
        </p:nvSpPr>
        <p:spPr>
          <a:xfrm>
            <a:off x="467544" y="2276872"/>
            <a:ext cx="8229600" cy="748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s-ES" sz="1600" smtClean="0"/>
              <a:t>Este enfoque ha sido utilizado con éxito en la descripción de la terapia antimicrobiana.</a:t>
            </a:r>
            <a:endParaRPr lang="es-CO" sz="1600"/>
          </a:p>
        </p:txBody>
      </p:sp>
      <p:pic>
        <p:nvPicPr>
          <p:cNvPr id="6"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756258"/>
            <a:ext cx="5809769" cy="3600400"/>
          </a:xfrm>
          <a:prstGeom prst="rect">
            <a:avLst/>
          </a:prstGeom>
          <a:noFill/>
          <a:ln>
            <a:noFill/>
          </a:ln>
          <a:effectLst/>
          <a:extLst/>
        </p:spPr>
      </p:pic>
    </p:spTree>
    <p:extLst>
      <p:ext uri="{BB962C8B-B14F-4D97-AF65-F5344CB8AC3E}">
        <p14:creationId xmlns:p14="http://schemas.microsoft.com/office/powerpoint/2010/main" val="1771539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Parámetros Farmacodinámicos de terapia antimicrobiana</a:t>
            </a:r>
            <a:endParaRPr lang="es-CO" sz="2800" b="1">
              <a:solidFill>
                <a:schemeClr val="bg1"/>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691067"/>
            <a:ext cx="6984776" cy="4499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2365755" y="1124744"/>
            <a:ext cx="4412490" cy="400110"/>
          </a:xfrm>
          <a:prstGeom prst="rect">
            <a:avLst/>
          </a:prstGeom>
          <a:noFill/>
        </p:spPr>
        <p:txBody>
          <a:bodyPr wrap="none" rtlCol="0">
            <a:spAutoFit/>
          </a:bodyPr>
          <a:lstStyle/>
          <a:p>
            <a:pPr algn="ctr"/>
            <a:r>
              <a:rPr lang="es-ES" sz="2000" b="1" smtClean="0">
                <a:solidFill>
                  <a:srgbClr val="F79646"/>
                </a:solidFill>
                <a:effectLst>
                  <a:outerShdw blurRad="38100" dist="38100" dir="2700000" algn="tl">
                    <a:srgbClr val="000000">
                      <a:alpha val="43137"/>
                    </a:srgbClr>
                  </a:outerShdw>
                </a:effectLst>
              </a:rPr>
              <a:t>Concentración Mínima Inhibitoria (CMI)</a:t>
            </a:r>
            <a:endParaRPr lang="es-CO" sz="2000" b="1">
              <a:solidFill>
                <a:srgbClr val="F7964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6957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Parámetros Farmacodinámicos de terapia </a:t>
            </a:r>
            <a:r>
              <a:rPr lang="es-ES" sz="2800" b="1" smtClean="0">
                <a:solidFill>
                  <a:schemeClr val="bg1"/>
                </a:solidFill>
              </a:rPr>
              <a:t>antimicrobiana (1)</a:t>
            </a:r>
            <a:endParaRPr lang="es-CO" sz="2800" b="1">
              <a:solidFill>
                <a:schemeClr val="bg1"/>
              </a:solidFill>
            </a:endParaRPr>
          </a:p>
        </p:txBody>
      </p:sp>
      <p:graphicFrame>
        <p:nvGraphicFramePr>
          <p:cNvPr id="5" name="1 Gráfico"/>
          <p:cNvGraphicFramePr>
            <a:graphicFrameLocks/>
          </p:cNvGraphicFramePr>
          <p:nvPr>
            <p:extLst>
              <p:ext uri="{D42A27DB-BD31-4B8C-83A1-F6EECF244321}">
                <p14:modId xmlns:p14="http://schemas.microsoft.com/office/powerpoint/2010/main" val="2963371853"/>
              </p:ext>
            </p:extLst>
          </p:nvPr>
        </p:nvGraphicFramePr>
        <p:xfrm>
          <a:off x="1043608" y="1772816"/>
          <a:ext cx="6912768" cy="3816424"/>
        </p:xfrm>
        <a:graphic>
          <a:graphicData uri="http://schemas.openxmlformats.org/drawingml/2006/chart">
            <c:chart xmlns:c="http://schemas.openxmlformats.org/drawingml/2006/chart" xmlns:r="http://schemas.openxmlformats.org/officeDocument/2006/relationships" r:id="rId3"/>
          </a:graphicData>
        </a:graphic>
      </p:graphicFrame>
      <p:sp>
        <p:nvSpPr>
          <p:cNvPr id="3" name="2 CuadroTexto"/>
          <p:cNvSpPr txBox="1"/>
          <p:nvPr/>
        </p:nvSpPr>
        <p:spPr>
          <a:xfrm>
            <a:off x="179512" y="1196752"/>
            <a:ext cx="8982139" cy="369332"/>
          </a:xfrm>
          <a:prstGeom prst="rect">
            <a:avLst/>
          </a:prstGeom>
          <a:noFill/>
        </p:spPr>
        <p:txBody>
          <a:bodyPr wrap="none" rtlCol="0">
            <a:spAutoFit/>
          </a:bodyPr>
          <a:lstStyle/>
          <a:p>
            <a:r>
              <a:rPr lang="es-CO" b="1" smtClean="0">
                <a:solidFill>
                  <a:srgbClr val="F79646"/>
                </a:solidFill>
                <a:effectLst>
                  <a:outerShdw blurRad="38100" dist="38100" dir="2700000" algn="tl">
                    <a:srgbClr val="000000">
                      <a:alpha val="43137"/>
                    </a:srgbClr>
                  </a:outerShdw>
                </a:effectLst>
              </a:rPr>
              <a:t>Datos Internacionales de Distribución </a:t>
            </a:r>
            <a:r>
              <a:rPr lang="es-CO" b="1">
                <a:solidFill>
                  <a:srgbClr val="F79646"/>
                </a:solidFill>
                <a:effectLst>
                  <a:outerShdw blurRad="38100" dist="38100" dir="2700000" algn="tl">
                    <a:srgbClr val="000000">
                      <a:alpha val="43137"/>
                    </a:srgbClr>
                  </a:outerShdw>
                </a:effectLst>
              </a:rPr>
              <a:t>de Piperacilina-Tazobactam y Pseudomona aeruginosa</a:t>
            </a:r>
          </a:p>
        </p:txBody>
      </p:sp>
      <p:sp>
        <p:nvSpPr>
          <p:cNvPr id="6" name="5 CuadroTexto"/>
          <p:cNvSpPr txBox="1"/>
          <p:nvPr/>
        </p:nvSpPr>
        <p:spPr>
          <a:xfrm>
            <a:off x="858226" y="5949280"/>
            <a:ext cx="7427548" cy="523220"/>
          </a:xfrm>
          <a:prstGeom prst="rect">
            <a:avLst/>
          </a:prstGeom>
          <a:noFill/>
        </p:spPr>
        <p:txBody>
          <a:bodyPr wrap="square" rtlCol="0">
            <a:spAutoFit/>
          </a:bodyPr>
          <a:lstStyle/>
          <a:p>
            <a:r>
              <a:rPr lang="es-ES" sz="1400"/>
              <a:t>Adaptado de </a:t>
            </a:r>
            <a:r>
              <a:rPr lang="en-US" sz="1400"/>
              <a:t>European Committee on Antimicrobial </a:t>
            </a:r>
            <a:r>
              <a:rPr lang="en-US" sz="1400"/>
              <a:t>Susceptibility </a:t>
            </a:r>
            <a:r>
              <a:rPr lang="en-US" sz="1400" smtClean="0"/>
              <a:t>Testing (</a:t>
            </a:r>
            <a:r>
              <a:rPr lang="es-ES" sz="1400" smtClean="0"/>
              <a:t>EUCAST). </a:t>
            </a:r>
            <a:r>
              <a:rPr lang="es-ES" sz="1400" smtClean="0"/>
              <a:t>Disponible en: </a:t>
            </a:r>
            <a:r>
              <a:rPr lang="es-ES" sz="1400" smtClean="0"/>
              <a:t>mic.eucast.org/Eucast2/regShow.jsp?Id=6919. </a:t>
            </a:r>
            <a:r>
              <a:rPr lang="es-CO" sz="1400" smtClean="0"/>
              <a:t>Consultado</a:t>
            </a:r>
            <a:r>
              <a:rPr lang="es-CO" sz="1400" smtClean="0"/>
              <a:t>: 09-05-2017</a:t>
            </a:r>
            <a:endParaRPr lang="es-CO" sz="1400"/>
          </a:p>
        </p:txBody>
      </p:sp>
      <p:sp>
        <p:nvSpPr>
          <p:cNvPr id="7" name="6 CuadroTexto"/>
          <p:cNvSpPr txBox="1"/>
          <p:nvPr/>
        </p:nvSpPr>
        <p:spPr>
          <a:xfrm>
            <a:off x="2555776" y="2204864"/>
            <a:ext cx="1412053" cy="307777"/>
          </a:xfrm>
          <a:prstGeom prst="rect">
            <a:avLst/>
          </a:prstGeom>
          <a:noFill/>
        </p:spPr>
        <p:txBody>
          <a:bodyPr wrap="none" rtlCol="0">
            <a:spAutoFit/>
          </a:bodyPr>
          <a:lstStyle/>
          <a:p>
            <a:r>
              <a:rPr lang="es-CO" sz="1400" smtClean="0"/>
              <a:t>ECOFF:  16mcg/L</a:t>
            </a:r>
            <a:endParaRPr lang="es-CO" sz="1400"/>
          </a:p>
        </p:txBody>
      </p:sp>
      <p:sp>
        <p:nvSpPr>
          <p:cNvPr id="8" name="AutoShape 2" descr="Image result for pseudomonas aeruginosa"/>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6388" name="Picture 4" descr="Image result for pseudomonas aeruginos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9068" y="2060848"/>
            <a:ext cx="980141"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833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Parámetros Farmacodinámicos de terapia </a:t>
            </a:r>
            <a:r>
              <a:rPr lang="es-ES" sz="2800" b="1" smtClean="0">
                <a:solidFill>
                  <a:schemeClr val="bg1"/>
                </a:solidFill>
              </a:rPr>
              <a:t>antimicrobiana (2)</a:t>
            </a:r>
            <a:endParaRPr lang="es-CO" sz="2800" b="1">
              <a:solidFill>
                <a:schemeClr val="bg1"/>
              </a:solidFill>
            </a:endParaRPr>
          </a:p>
        </p:txBody>
      </p:sp>
      <p:sp>
        <p:nvSpPr>
          <p:cNvPr id="4" name="3 Marcador de contenido"/>
          <p:cNvSpPr>
            <a:spLocks noGrp="1"/>
          </p:cNvSpPr>
          <p:nvPr>
            <p:ph idx="1"/>
          </p:nvPr>
        </p:nvSpPr>
        <p:spPr>
          <a:xfrm>
            <a:off x="2123728" y="1340768"/>
            <a:ext cx="4978896" cy="460647"/>
          </a:xfrm>
        </p:spPr>
        <p:txBody>
          <a:bodyPr>
            <a:normAutofit/>
          </a:bodyPr>
          <a:lstStyle/>
          <a:p>
            <a:pPr marL="0" indent="0" algn="ctr">
              <a:buNone/>
            </a:pPr>
            <a:r>
              <a:rPr lang="es-ES" sz="2000" b="1" smtClean="0">
                <a:solidFill>
                  <a:srgbClr val="F79646"/>
                </a:solidFill>
                <a:effectLst>
                  <a:outerShdw blurRad="38100" dist="38100" dir="2700000" algn="tl">
                    <a:srgbClr val="000000">
                      <a:alpha val="43137"/>
                    </a:srgbClr>
                  </a:outerShdw>
                </a:effectLst>
              </a:rPr>
              <a:t>Concentración Mínima Bactericida (CMB)</a:t>
            </a:r>
            <a:endParaRPr lang="es-CO" sz="2000" b="1">
              <a:solidFill>
                <a:srgbClr val="F79646"/>
              </a:solidFill>
              <a:effectLst>
                <a:outerShdw blurRad="38100" dist="38100" dir="2700000" algn="tl">
                  <a:srgbClr val="000000">
                    <a:alpha val="43137"/>
                  </a:srgbClr>
                </a:outerShdw>
              </a:effectLst>
            </a:endParaRPr>
          </a:p>
        </p:txBody>
      </p:sp>
      <p:pic>
        <p:nvPicPr>
          <p:cNvPr id="14338" name="Picture 2" descr="Image result for minimum bactericidal concen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988840"/>
            <a:ext cx="5616624" cy="417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7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Parámetros Farmacodinámicos de terapia antimicrobiana </a:t>
            </a:r>
            <a:r>
              <a:rPr lang="es-ES" sz="2800" b="1" smtClean="0">
                <a:solidFill>
                  <a:schemeClr val="bg1"/>
                </a:solidFill>
              </a:rPr>
              <a:t>(3)</a:t>
            </a:r>
            <a:endParaRPr lang="es-CO" sz="2800" b="1">
              <a:solidFill>
                <a:schemeClr val="bg1"/>
              </a:solidFill>
            </a:endParaRPr>
          </a:p>
        </p:txBody>
      </p:sp>
      <p:graphicFrame>
        <p:nvGraphicFramePr>
          <p:cNvPr id="5" name="1 Gráfico"/>
          <p:cNvGraphicFramePr>
            <a:graphicFrameLocks/>
          </p:cNvGraphicFramePr>
          <p:nvPr>
            <p:extLst>
              <p:ext uri="{D42A27DB-BD31-4B8C-83A1-F6EECF244321}">
                <p14:modId xmlns:p14="http://schemas.microsoft.com/office/powerpoint/2010/main" val="3813431076"/>
              </p:ext>
            </p:extLst>
          </p:nvPr>
        </p:nvGraphicFramePr>
        <p:xfrm>
          <a:off x="74229" y="2204864"/>
          <a:ext cx="5688632" cy="3816424"/>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13 Conector recto"/>
          <p:cNvCxnSpPr>
            <a:endCxn id="25" idx="1"/>
          </p:cNvCxnSpPr>
          <p:nvPr/>
        </p:nvCxnSpPr>
        <p:spPr>
          <a:xfrm>
            <a:off x="866317" y="4869160"/>
            <a:ext cx="5198479"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14 Conector recto"/>
          <p:cNvCxnSpPr>
            <a:endCxn id="24" idx="1"/>
          </p:cNvCxnSpPr>
          <p:nvPr/>
        </p:nvCxnSpPr>
        <p:spPr>
          <a:xfrm>
            <a:off x="866317" y="4005064"/>
            <a:ext cx="5198479"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6" name="15 Conector recto"/>
          <p:cNvCxnSpPr>
            <a:endCxn id="26" idx="1"/>
          </p:cNvCxnSpPr>
          <p:nvPr/>
        </p:nvCxnSpPr>
        <p:spPr>
          <a:xfrm>
            <a:off x="866317" y="2780928"/>
            <a:ext cx="5198479" cy="0"/>
          </a:xfrm>
          <a:prstGeom prst="line">
            <a:avLst/>
          </a:prstGeom>
          <a:ln w="28575">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1655676" y="1196752"/>
            <a:ext cx="4932548" cy="400110"/>
          </a:xfrm>
          <a:prstGeom prst="rect">
            <a:avLst/>
          </a:prstGeom>
          <a:noFill/>
        </p:spPr>
        <p:txBody>
          <a:bodyPr wrap="square" rtlCol="0">
            <a:spAutoFit/>
          </a:bodyPr>
          <a:lstStyle/>
          <a:p>
            <a:r>
              <a:rPr lang="es-ES" sz="2000" b="1" smtClean="0">
                <a:solidFill>
                  <a:srgbClr val="F79646"/>
                </a:solidFill>
                <a:effectLst>
                  <a:outerShdw blurRad="38100" dist="38100" dir="2700000" algn="tl">
                    <a:srgbClr val="000000">
                      <a:alpha val="43137"/>
                    </a:srgbClr>
                  </a:outerShdw>
                </a:effectLst>
              </a:rPr>
              <a:t>Concentración de Prevención de Mutantes</a:t>
            </a:r>
            <a:endParaRPr lang="es-CO" sz="2000" b="1">
              <a:solidFill>
                <a:srgbClr val="F79646"/>
              </a:solidFill>
              <a:effectLst>
                <a:outerShdw blurRad="38100" dist="38100" dir="2700000" algn="tl">
                  <a:srgbClr val="000000">
                    <a:alpha val="43137"/>
                  </a:srgbClr>
                </a:outerShdw>
              </a:effectLst>
            </a:endParaRPr>
          </a:p>
        </p:txBody>
      </p:sp>
      <p:sp>
        <p:nvSpPr>
          <p:cNvPr id="24" name="23 CuadroTexto"/>
          <p:cNvSpPr txBox="1"/>
          <p:nvPr/>
        </p:nvSpPr>
        <p:spPr>
          <a:xfrm>
            <a:off x="6064796" y="3851175"/>
            <a:ext cx="595436" cy="307777"/>
          </a:xfrm>
          <a:prstGeom prst="rect">
            <a:avLst/>
          </a:prstGeom>
          <a:noFill/>
          <a:ln w="28575">
            <a:solidFill>
              <a:srgbClr val="92D050"/>
            </a:solidFill>
            <a:prstDash val="sysDot"/>
          </a:ln>
        </p:spPr>
        <p:txBody>
          <a:bodyPr wrap="square" rtlCol="0">
            <a:spAutoFit/>
          </a:bodyPr>
          <a:lstStyle/>
          <a:p>
            <a:pPr algn="ctr"/>
            <a:r>
              <a:rPr lang="es-ES" sz="1400" smtClean="0"/>
              <a:t>CPM</a:t>
            </a:r>
            <a:endParaRPr lang="es-CO" sz="1400"/>
          </a:p>
        </p:txBody>
      </p:sp>
      <p:sp>
        <p:nvSpPr>
          <p:cNvPr id="25" name="24 CuadroTexto"/>
          <p:cNvSpPr txBox="1"/>
          <p:nvPr/>
        </p:nvSpPr>
        <p:spPr>
          <a:xfrm>
            <a:off x="6064796" y="4715271"/>
            <a:ext cx="595436" cy="307777"/>
          </a:xfrm>
          <a:prstGeom prst="rect">
            <a:avLst/>
          </a:prstGeom>
          <a:noFill/>
          <a:ln w="28575">
            <a:solidFill>
              <a:srgbClr val="FF0000"/>
            </a:solidFill>
            <a:prstDash val="sysDot"/>
          </a:ln>
        </p:spPr>
        <p:txBody>
          <a:bodyPr wrap="square" rtlCol="0">
            <a:spAutoFit/>
          </a:bodyPr>
          <a:lstStyle/>
          <a:p>
            <a:pPr algn="ctr"/>
            <a:r>
              <a:rPr lang="es-ES" sz="1400" smtClean="0"/>
              <a:t>CMI</a:t>
            </a:r>
            <a:endParaRPr lang="es-CO" sz="1400"/>
          </a:p>
        </p:txBody>
      </p:sp>
      <p:sp>
        <p:nvSpPr>
          <p:cNvPr id="26" name="25 CuadroTexto"/>
          <p:cNvSpPr txBox="1"/>
          <p:nvPr/>
        </p:nvSpPr>
        <p:spPr>
          <a:xfrm>
            <a:off x="6064796" y="2627039"/>
            <a:ext cx="595436" cy="307777"/>
          </a:xfrm>
          <a:prstGeom prst="rect">
            <a:avLst/>
          </a:prstGeom>
          <a:noFill/>
          <a:ln w="28575">
            <a:solidFill>
              <a:srgbClr val="FFC000"/>
            </a:solidFill>
            <a:prstDash val="sysDot"/>
          </a:ln>
        </p:spPr>
        <p:txBody>
          <a:bodyPr wrap="square" rtlCol="0">
            <a:spAutoFit/>
          </a:bodyPr>
          <a:lstStyle/>
          <a:p>
            <a:pPr algn="ctr"/>
            <a:r>
              <a:rPr lang="es-ES" sz="1400" smtClean="0"/>
              <a:t>CMT</a:t>
            </a:r>
            <a:endParaRPr lang="es-CO" sz="1400"/>
          </a:p>
        </p:txBody>
      </p:sp>
      <p:sp>
        <p:nvSpPr>
          <p:cNvPr id="30" name="29 CuadroTexto"/>
          <p:cNvSpPr txBox="1"/>
          <p:nvPr/>
        </p:nvSpPr>
        <p:spPr>
          <a:xfrm>
            <a:off x="974329" y="2453441"/>
            <a:ext cx="972108" cy="307777"/>
          </a:xfrm>
          <a:prstGeom prst="rect">
            <a:avLst/>
          </a:prstGeom>
          <a:noFill/>
        </p:spPr>
        <p:txBody>
          <a:bodyPr wrap="square" rtlCol="0">
            <a:spAutoFit/>
          </a:bodyPr>
          <a:lstStyle/>
          <a:p>
            <a:r>
              <a:rPr lang="es-ES" sz="1400" smtClean="0"/>
              <a:t>Toxicidad</a:t>
            </a:r>
            <a:endParaRPr lang="es-CO" sz="1400"/>
          </a:p>
        </p:txBody>
      </p:sp>
      <p:sp>
        <p:nvSpPr>
          <p:cNvPr id="31" name="30 CuadroTexto"/>
          <p:cNvSpPr txBox="1"/>
          <p:nvPr/>
        </p:nvSpPr>
        <p:spPr>
          <a:xfrm>
            <a:off x="938325" y="3543398"/>
            <a:ext cx="1368152" cy="307777"/>
          </a:xfrm>
          <a:prstGeom prst="rect">
            <a:avLst/>
          </a:prstGeom>
          <a:noFill/>
        </p:spPr>
        <p:txBody>
          <a:bodyPr wrap="square" rtlCol="0">
            <a:spAutoFit/>
          </a:bodyPr>
          <a:lstStyle/>
          <a:p>
            <a:pPr algn="ctr"/>
            <a:r>
              <a:rPr lang="es-ES" sz="1400" smtClean="0"/>
              <a:t>No mutantes</a:t>
            </a:r>
            <a:endParaRPr lang="es-CO" sz="1400"/>
          </a:p>
        </p:txBody>
      </p:sp>
      <p:sp>
        <p:nvSpPr>
          <p:cNvPr id="32" name="31 CuadroTexto"/>
          <p:cNvSpPr txBox="1"/>
          <p:nvPr/>
        </p:nvSpPr>
        <p:spPr>
          <a:xfrm>
            <a:off x="866317" y="4192051"/>
            <a:ext cx="2088232" cy="523220"/>
          </a:xfrm>
          <a:prstGeom prst="rect">
            <a:avLst/>
          </a:prstGeom>
          <a:noFill/>
        </p:spPr>
        <p:txBody>
          <a:bodyPr wrap="square" rtlCol="0">
            <a:spAutoFit/>
          </a:bodyPr>
          <a:lstStyle/>
          <a:p>
            <a:pPr algn="ctr"/>
            <a:r>
              <a:rPr lang="es-ES" sz="1400" smtClean="0"/>
              <a:t>Ventana de selección de mutantes</a:t>
            </a:r>
            <a:endParaRPr lang="es-CO" sz="1400"/>
          </a:p>
        </p:txBody>
      </p:sp>
      <p:sp>
        <p:nvSpPr>
          <p:cNvPr id="33" name="32 CuadroTexto"/>
          <p:cNvSpPr txBox="1"/>
          <p:nvPr/>
        </p:nvSpPr>
        <p:spPr>
          <a:xfrm>
            <a:off x="866317" y="4921423"/>
            <a:ext cx="1874424" cy="307777"/>
          </a:xfrm>
          <a:prstGeom prst="rect">
            <a:avLst/>
          </a:prstGeom>
          <a:noFill/>
        </p:spPr>
        <p:txBody>
          <a:bodyPr wrap="square" rtlCol="0">
            <a:spAutoFit/>
          </a:bodyPr>
          <a:lstStyle/>
          <a:p>
            <a:pPr algn="ctr"/>
            <a:r>
              <a:rPr lang="es-ES" sz="1400" smtClean="0"/>
              <a:t>No efecto</a:t>
            </a:r>
            <a:endParaRPr lang="es-CO" sz="1400"/>
          </a:p>
        </p:txBody>
      </p:sp>
      <p:pic>
        <p:nvPicPr>
          <p:cNvPr id="15362" name="Picture 2" descr="Image result for fluoroquinolones stru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2025" y="3216692"/>
            <a:ext cx="1855453" cy="1236969"/>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7004150" y="4535208"/>
            <a:ext cx="1853777" cy="369332"/>
          </a:xfrm>
          <a:prstGeom prst="rect">
            <a:avLst/>
          </a:prstGeom>
          <a:noFill/>
        </p:spPr>
        <p:txBody>
          <a:bodyPr wrap="none" rtlCol="0">
            <a:spAutoFit/>
          </a:bodyPr>
          <a:lstStyle/>
          <a:p>
            <a:r>
              <a:rPr lang="es-ES" b="1" u="sng" smtClean="0">
                <a:effectLst>
                  <a:outerShdw blurRad="38100" dist="38100" dir="2700000" algn="tl">
                    <a:srgbClr val="000000">
                      <a:alpha val="43137"/>
                    </a:srgbClr>
                  </a:outerShdw>
                </a:effectLst>
              </a:rPr>
              <a:t>Fluoroquinolonas</a:t>
            </a:r>
            <a:endParaRPr lang="es-CO" b="1" u="sng">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61368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Efecto inmunológico (1)</a:t>
            </a:r>
            <a:endParaRPr lang="es-CO" sz="2800" b="1">
              <a:solidFill>
                <a:schemeClr val="bg1"/>
              </a:solidFill>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522941"/>
            <a:ext cx="6935593" cy="3647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395536" y="5661248"/>
            <a:ext cx="8352928" cy="584775"/>
          </a:xfrm>
          <a:prstGeom prst="rect">
            <a:avLst/>
          </a:prstGeom>
          <a:noFill/>
        </p:spPr>
        <p:txBody>
          <a:bodyPr wrap="square" rtlCol="0">
            <a:spAutoFit/>
          </a:bodyPr>
          <a:lstStyle/>
          <a:p>
            <a:r>
              <a:rPr lang="es-ES" sz="1600" smtClean="0"/>
              <a:t>Existe un efecto inmunológico que aumenta la respuesta en reducción de logCFU, se realizó un estudio en ratones neutropénicos para observar la respuesta al antimicrobiano.</a:t>
            </a:r>
            <a:endParaRPr lang="es-CO" sz="1600"/>
          </a:p>
        </p:txBody>
      </p:sp>
    </p:spTree>
    <p:extLst>
      <p:ext uri="{BB962C8B-B14F-4D97-AF65-F5344CB8AC3E}">
        <p14:creationId xmlns:p14="http://schemas.microsoft.com/office/powerpoint/2010/main" val="3221294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3200" b="1" smtClean="0">
                <a:solidFill>
                  <a:schemeClr val="bg1"/>
                </a:solidFill>
              </a:rPr>
              <a:t>Interaccion entre diana y fármaco</a:t>
            </a:r>
            <a:endParaRPr lang="es-CO" sz="3200" b="1">
              <a:solidFill>
                <a:schemeClr val="bg1"/>
              </a:solidFill>
            </a:endParaRPr>
          </a:p>
        </p:txBody>
      </p:sp>
      <mc:AlternateContent xmlns:mc="http://schemas.openxmlformats.org/markup-compatibility/2006">
        <mc:Choice xmlns:a14="http://schemas.microsoft.com/office/drawing/2010/main" Requires="a14">
          <p:sp>
            <p:nvSpPr>
              <p:cNvPr id="3" name="2 Marcador de contenido"/>
              <p:cNvSpPr>
                <a:spLocks noGrp="1"/>
              </p:cNvSpPr>
              <p:nvPr>
                <p:ph idx="1"/>
              </p:nvPr>
            </p:nvSpPr>
            <p:spPr>
              <a:xfrm>
                <a:off x="457200" y="2215405"/>
                <a:ext cx="8229600" cy="4021907"/>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s-ES" sz="1800" b="0" i="1" smtClean="0">
                          <a:latin typeface="Cambria Math"/>
                        </a:rPr>
                        <m:t>𝐿</m:t>
                      </m:r>
                      <m:r>
                        <a:rPr lang="es-ES" sz="1800" b="0" i="1" smtClean="0">
                          <a:latin typeface="Cambria Math"/>
                        </a:rPr>
                        <m:t>+</m:t>
                      </m:r>
                      <m:r>
                        <a:rPr lang="es-ES" sz="1800" b="0" i="1" smtClean="0">
                          <a:latin typeface="Cambria Math"/>
                        </a:rPr>
                        <m:t>𝑅</m:t>
                      </m:r>
                      <m:r>
                        <a:rPr lang="es-ES" sz="1800" b="0" i="1" smtClean="0">
                          <a:latin typeface="Cambria Math"/>
                        </a:rPr>
                        <m:t> </m:t>
                      </m:r>
                      <m:groupChr>
                        <m:groupChrPr>
                          <m:chr m:val="↔"/>
                          <m:vertJc m:val="bot"/>
                          <m:ctrlPr>
                            <a:rPr lang="es-ES" sz="1800" i="1">
                              <a:latin typeface="Cambria Math"/>
                              <a:ea typeface="Cambria Math"/>
                            </a:rPr>
                          </m:ctrlPr>
                        </m:groupChrPr>
                        <m:e>
                          <m:sSub>
                            <m:sSubPr>
                              <m:ctrlPr>
                                <a:rPr lang="es-ES" sz="1800" i="1" smtClean="0">
                                  <a:latin typeface="Cambria Math"/>
                                  <a:ea typeface="Cambria Math"/>
                                </a:rPr>
                              </m:ctrlPr>
                            </m:sSubPr>
                            <m:e>
                              <m:r>
                                <a:rPr lang="es-ES" sz="1800" b="0" i="1" smtClean="0">
                                  <a:latin typeface="Cambria Math"/>
                                  <a:ea typeface="Cambria Math"/>
                                </a:rPr>
                                <m:t>𝐾</m:t>
                              </m:r>
                            </m:e>
                            <m:sub>
                              <m:r>
                                <a:rPr lang="es-ES" sz="1800" b="0" i="1" smtClean="0">
                                  <a:latin typeface="Cambria Math"/>
                                  <a:ea typeface="Cambria Math"/>
                                </a:rPr>
                                <m:t>1</m:t>
                              </m:r>
                            </m:sub>
                          </m:sSub>
                        </m:e>
                      </m:groupChr>
                      <m:r>
                        <a:rPr lang="es-ES" sz="1800" b="0" i="1" smtClean="0">
                          <a:latin typeface="Cambria Math"/>
                          <a:ea typeface="Cambria Math"/>
                        </a:rPr>
                        <m:t> </m:t>
                      </m:r>
                      <m:r>
                        <a:rPr lang="es-ES" sz="1800" b="0" i="1" smtClean="0">
                          <a:latin typeface="Cambria Math"/>
                          <a:ea typeface="Cambria Math"/>
                        </a:rPr>
                        <m:t>𝐿𝑅</m:t>
                      </m:r>
                      <m:r>
                        <a:rPr lang="es-ES" sz="1800" b="0" i="1" smtClean="0">
                          <a:latin typeface="Cambria Math"/>
                          <a:ea typeface="Cambria Math"/>
                        </a:rPr>
                        <m:t> </m:t>
                      </m:r>
                      <m:groupChr>
                        <m:groupChrPr>
                          <m:chr m:val="↔"/>
                          <m:vertJc m:val="bot"/>
                          <m:ctrlPr>
                            <a:rPr lang="es-ES" sz="1800" b="0" i="1" smtClean="0">
                              <a:latin typeface="Cambria Math"/>
                              <a:ea typeface="Cambria Math"/>
                            </a:rPr>
                          </m:ctrlPr>
                        </m:groupChrPr>
                        <m:e>
                          <m:sSub>
                            <m:sSubPr>
                              <m:ctrlPr>
                                <a:rPr lang="es-ES" sz="1800" b="0" i="1" smtClean="0">
                                  <a:latin typeface="Cambria Math"/>
                                  <a:ea typeface="Cambria Math"/>
                                </a:rPr>
                              </m:ctrlPr>
                            </m:sSubPr>
                            <m:e>
                              <m:r>
                                <a:rPr lang="es-ES" sz="1800" b="0" i="1" smtClean="0">
                                  <a:latin typeface="Cambria Math"/>
                                  <a:ea typeface="Cambria Math"/>
                                </a:rPr>
                                <m:t>𝐾</m:t>
                              </m:r>
                            </m:e>
                            <m:sub>
                              <m:r>
                                <a:rPr lang="es-ES" sz="1800" b="0" i="1" smtClean="0">
                                  <a:latin typeface="Cambria Math"/>
                                  <a:ea typeface="Cambria Math"/>
                                </a:rPr>
                                <m:t>2</m:t>
                              </m:r>
                            </m:sub>
                          </m:sSub>
                        </m:e>
                      </m:groupChr>
                      <m:r>
                        <a:rPr lang="es-ES" sz="1800" b="0" i="1" smtClean="0">
                          <a:latin typeface="Cambria Math"/>
                          <a:ea typeface="Cambria Math"/>
                        </a:rPr>
                        <m:t> </m:t>
                      </m:r>
                      <m:sSup>
                        <m:sSupPr>
                          <m:ctrlPr>
                            <a:rPr lang="es-ES" sz="1800" b="0" i="1" smtClean="0">
                              <a:latin typeface="Cambria Math"/>
                              <a:ea typeface="Cambria Math"/>
                            </a:rPr>
                          </m:ctrlPr>
                        </m:sSupPr>
                        <m:e>
                          <m:r>
                            <a:rPr lang="es-ES" sz="1800" b="0" i="1" smtClean="0">
                              <a:latin typeface="Cambria Math"/>
                              <a:ea typeface="Cambria Math"/>
                            </a:rPr>
                            <m:t>𝐿𝑅</m:t>
                          </m:r>
                        </m:e>
                        <m:sup>
                          <m:r>
                            <a:rPr lang="es-ES" sz="1800" b="0" i="1" smtClean="0">
                              <a:latin typeface="Cambria Math"/>
                              <a:ea typeface="Cambria Math"/>
                            </a:rPr>
                            <m:t>∗</m:t>
                          </m:r>
                        </m:sup>
                      </m:sSup>
                    </m:oMath>
                  </m:oMathPara>
                </a14:m>
                <a:endParaRPr lang="es-CO" sz="1800" smtClean="0"/>
              </a:p>
              <a:p>
                <a:pPr marL="0" indent="0">
                  <a:buNone/>
                </a:pPr>
                <a:r>
                  <a:rPr lang="es-ES" sz="1800" smtClean="0"/>
                  <a:t>En este existe un ligando (L) que interacciona con una diana para formar un complejo entre la diana y ligado (LR). Este complejo se convierte en una forma activa (LR</a:t>
                </a:r>
                <a:r>
                  <a:rPr lang="es-ES" sz="1800" baseline="30000" smtClean="0"/>
                  <a:t>*</a:t>
                </a:r>
                <a:r>
                  <a:rPr lang="es-ES" sz="1800" smtClean="0"/>
                  <a:t>) que es responsable por la actividad. </a:t>
                </a:r>
              </a:p>
              <a:p>
                <a:pPr marL="0" indent="0">
                  <a:buNone/>
                </a:pPr>
                <a:endParaRPr lang="es-ES" sz="1800" smtClean="0"/>
              </a:p>
              <a:p>
                <a:pPr marL="0" indent="0">
                  <a:buNone/>
                </a:pPr>
                <a:r>
                  <a:rPr lang="es-ES" sz="1800"/>
                  <a:t>El modelo tiene una serie de </a:t>
                </a:r>
                <a:r>
                  <a:rPr lang="es-ES" sz="1800" smtClean="0"/>
                  <a:t>asumpciones:</a:t>
                </a:r>
              </a:p>
              <a:p>
                <a:pPr>
                  <a:buFontTx/>
                  <a:buChar char="-"/>
                </a:pPr>
                <a:r>
                  <a:rPr lang="es-ES" sz="1800" smtClean="0"/>
                  <a:t>El ligando se une al receptor como una asociación biomolecular</a:t>
                </a:r>
              </a:p>
              <a:p>
                <a:pPr>
                  <a:buFontTx/>
                  <a:buChar char="-"/>
                </a:pPr>
                <a:r>
                  <a:rPr lang="es-ES" sz="1800" smtClean="0"/>
                  <a:t>La unión al receptor es completamente reversible</a:t>
                </a:r>
              </a:p>
              <a:p>
                <a:pPr>
                  <a:buFontTx/>
                  <a:buChar char="-"/>
                </a:pPr>
                <a:r>
                  <a:rPr lang="es-ES" sz="1800" smtClean="0"/>
                  <a:t>El modelo básico asume que sólo hay un tipo de sitio activo con uno por receptor. </a:t>
                </a:r>
              </a:p>
              <a:p>
                <a:pPr>
                  <a:buFontTx/>
                  <a:buChar char="-"/>
                </a:pPr>
                <a:r>
                  <a:rPr lang="es-ES" sz="1800" smtClean="0"/>
                  <a:t>La ocupación de un ligando al sitio receptor no altera la afinidad de otras moléculas que se unan al receptor.</a:t>
                </a:r>
              </a:p>
              <a:p>
                <a:pPr>
                  <a:buFontTx/>
                  <a:buChar char="-"/>
                </a:pPr>
                <a:r>
                  <a:rPr lang="es-ES" sz="1800" smtClean="0"/>
                  <a:t>Cada receptor tiene igual afinidad por cada molécula.</a:t>
                </a:r>
                <a:endParaRPr lang="es-ES" sz="180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457200" y="2215405"/>
                <a:ext cx="8229600" cy="4021907"/>
              </a:xfrm>
              <a:blipFill rotWithShape="1">
                <a:blip r:embed="rId3"/>
                <a:stretch>
                  <a:fillRect l="-593"/>
                </a:stretch>
              </a:blipFill>
            </p:spPr>
            <p:txBody>
              <a:bodyPr/>
              <a:lstStyle/>
              <a:p>
                <a:r>
                  <a:rPr lang="es-CO">
                    <a:noFill/>
                  </a:rPr>
                  <a:t> </a:t>
                </a:r>
              </a:p>
            </p:txBody>
          </p:sp>
        </mc:Fallback>
      </mc:AlternateContent>
      <p:sp>
        <p:nvSpPr>
          <p:cNvPr id="4" name="3 Rectángulo"/>
          <p:cNvSpPr/>
          <p:nvPr/>
        </p:nvSpPr>
        <p:spPr>
          <a:xfrm>
            <a:off x="467544" y="1700808"/>
            <a:ext cx="4661597" cy="369332"/>
          </a:xfrm>
          <a:prstGeom prst="rect">
            <a:avLst/>
          </a:prstGeom>
        </p:spPr>
        <p:txBody>
          <a:bodyPr wrap="none">
            <a:spAutoFit/>
          </a:bodyPr>
          <a:lstStyle/>
          <a:p>
            <a:r>
              <a:rPr lang="es-ES" b="1"/>
              <a:t>Modelo entre ligando y diana (macromolécula)</a:t>
            </a:r>
            <a:endParaRPr lang="es-CO" b="1"/>
          </a:p>
        </p:txBody>
      </p:sp>
    </p:spTree>
    <p:extLst>
      <p:ext uri="{BB962C8B-B14F-4D97-AF65-F5344CB8AC3E}">
        <p14:creationId xmlns:p14="http://schemas.microsoft.com/office/powerpoint/2010/main" val="2908060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Efecto </a:t>
            </a:r>
            <a:r>
              <a:rPr lang="es-ES" sz="2800" b="1" smtClean="0">
                <a:solidFill>
                  <a:schemeClr val="bg1"/>
                </a:solidFill>
              </a:rPr>
              <a:t>inmunológico (2)</a:t>
            </a:r>
            <a:endParaRPr lang="es-CO" sz="2800" b="1">
              <a:solidFill>
                <a:schemeClr val="bg1"/>
              </a:solidFill>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18" y="1340768"/>
            <a:ext cx="6927052" cy="3905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2682337" y="5246372"/>
            <a:ext cx="3257815" cy="369332"/>
          </a:xfrm>
          <a:prstGeom prst="rect">
            <a:avLst/>
          </a:prstGeom>
          <a:noFill/>
        </p:spPr>
        <p:txBody>
          <a:bodyPr wrap="none" rtlCol="0">
            <a:spAutoFit/>
          </a:bodyPr>
          <a:lstStyle/>
          <a:p>
            <a:r>
              <a:rPr lang="es-ES" b="1" smtClean="0"/>
              <a:t>Efecto del sistema inmunológico</a:t>
            </a:r>
            <a:endParaRPr lang="es-CO" b="1"/>
          </a:p>
        </p:txBody>
      </p:sp>
      <p:sp>
        <p:nvSpPr>
          <p:cNvPr id="4" name="3 CuadroTexto"/>
          <p:cNvSpPr txBox="1"/>
          <p:nvPr/>
        </p:nvSpPr>
        <p:spPr>
          <a:xfrm>
            <a:off x="395536" y="5733256"/>
            <a:ext cx="8352928" cy="584775"/>
          </a:xfrm>
          <a:prstGeom prst="rect">
            <a:avLst/>
          </a:prstGeom>
          <a:noFill/>
        </p:spPr>
        <p:txBody>
          <a:bodyPr wrap="square" rtlCol="0">
            <a:spAutoFit/>
          </a:bodyPr>
          <a:lstStyle/>
          <a:p>
            <a:r>
              <a:rPr lang="es-ES" sz="1600" smtClean="0"/>
              <a:t>El efecto del sistema inmunológico permite que haya una disminución mayor de CFU en ratones que reciben en conjunto tratamiento, frente a ratones neutropénicos</a:t>
            </a:r>
            <a:endParaRPr lang="es-CO" sz="1600"/>
          </a:p>
        </p:txBody>
      </p:sp>
    </p:spTree>
    <p:extLst>
      <p:ext uri="{BB962C8B-B14F-4D97-AF65-F5344CB8AC3E}">
        <p14:creationId xmlns:p14="http://schemas.microsoft.com/office/powerpoint/2010/main" val="1487585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400" b="1" smtClean="0">
                <a:solidFill>
                  <a:schemeClr val="bg1"/>
                </a:solidFill>
              </a:rPr>
              <a:t>Efectos persistentes de los antibióticos</a:t>
            </a:r>
            <a:endParaRPr lang="es-CO" sz="2400" b="1">
              <a:solidFill>
                <a:schemeClr val="bg1"/>
              </a:solidFill>
            </a:endParaRPr>
          </a:p>
        </p:txBody>
      </p:sp>
      <p:pic>
        <p:nvPicPr>
          <p:cNvPr id="20482" name="Picture 2" descr="Image result for postantibiotic eff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1340768"/>
            <a:ext cx="6120680" cy="2931126"/>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286746" y="4872641"/>
            <a:ext cx="8496944" cy="868323"/>
          </a:xfrm>
          <a:prstGeom prst="roundRect">
            <a:avLst/>
          </a:prstGeom>
          <a:solidFill>
            <a:srgbClr val="EBF1DE">
              <a:alpha val="25098"/>
            </a:srgbClr>
          </a:solidFill>
          <a:ln>
            <a:solidFill>
              <a:schemeClr val="accent3"/>
            </a:solidFill>
          </a:ln>
        </p:spPr>
        <p:txBody>
          <a:bodyPr wrap="square" rtlCol="0">
            <a:spAutoFit/>
          </a:bodyPr>
          <a:lstStyle/>
          <a:p>
            <a:r>
              <a:rPr lang="es-ES" sz="1500" smtClean="0"/>
              <a:t>Todos los antibacterianos producen PAE in vitro cuando eliminan bacterias G (+), mientras que PAE prolongado en bacilos G(-) se observan tras exposición de inhibidores de síntesis de proteínas o ácidos nucleicos. Los </a:t>
            </a:r>
            <a:r>
              <a:rPr lang="el-GR" sz="1500" smtClean="0">
                <a:latin typeface="Calibri"/>
              </a:rPr>
              <a:t>β</a:t>
            </a:r>
            <a:r>
              <a:rPr lang="es-ES" sz="1500" smtClean="0">
                <a:latin typeface="Calibri"/>
              </a:rPr>
              <a:t>-lactámicos (excepto carbapenems) no tienen PAEs en bacilos G(-).</a:t>
            </a:r>
            <a:endParaRPr lang="es-CO" sz="1500"/>
          </a:p>
        </p:txBody>
      </p:sp>
      <p:sp>
        <p:nvSpPr>
          <p:cNvPr id="4" name="3 CuadroTexto"/>
          <p:cNvSpPr txBox="1"/>
          <p:nvPr/>
        </p:nvSpPr>
        <p:spPr>
          <a:xfrm>
            <a:off x="286746" y="4318643"/>
            <a:ext cx="8496944" cy="553998"/>
          </a:xfrm>
          <a:prstGeom prst="rect">
            <a:avLst/>
          </a:prstGeom>
          <a:noFill/>
        </p:spPr>
        <p:txBody>
          <a:bodyPr wrap="square" rtlCol="0">
            <a:spAutoFit/>
          </a:bodyPr>
          <a:lstStyle/>
          <a:p>
            <a:r>
              <a:rPr lang="es-ES" sz="1500" smtClean="0"/>
              <a:t>Se observa el </a:t>
            </a:r>
            <a:r>
              <a:rPr lang="es-ES" sz="1500" b="1" smtClean="0"/>
              <a:t>efecto post-antibiótico</a:t>
            </a:r>
            <a:r>
              <a:rPr lang="es-ES" sz="1500" smtClean="0"/>
              <a:t> (</a:t>
            </a:r>
            <a:r>
              <a:rPr lang="es-ES" sz="1500" b="1" smtClean="0"/>
              <a:t>PAE</a:t>
            </a:r>
            <a:r>
              <a:rPr lang="es-ES" sz="1500" smtClean="0"/>
              <a:t>) de vancomicina (VANC) y fidaxomicina (FDX) en el tratamiento de </a:t>
            </a:r>
            <a:r>
              <a:rPr lang="es-ES" sz="1500" i="1" smtClean="0"/>
              <a:t>Clostridium difficile</a:t>
            </a:r>
            <a:r>
              <a:rPr lang="es-ES" sz="1500" smtClean="0"/>
              <a:t>.</a:t>
            </a:r>
            <a:endParaRPr lang="es-CO" sz="1500"/>
          </a:p>
        </p:txBody>
      </p:sp>
      <p:sp>
        <p:nvSpPr>
          <p:cNvPr id="6" name="5 CuadroTexto"/>
          <p:cNvSpPr txBox="1"/>
          <p:nvPr/>
        </p:nvSpPr>
        <p:spPr>
          <a:xfrm>
            <a:off x="286746" y="5827330"/>
            <a:ext cx="8496944" cy="553998"/>
          </a:xfrm>
          <a:prstGeom prst="rect">
            <a:avLst/>
          </a:prstGeom>
          <a:noFill/>
        </p:spPr>
        <p:txBody>
          <a:bodyPr wrap="square" rtlCol="0">
            <a:spAutoFit/>
          </a:bodyPr>
          <a:lstStyle/>
          <a:p>
            <a:r>
              <a:rPr lang="es-ES" sz="1500" smtClean="0"/>
              <a:t>Hay otros efectos persistentes de lo antibióticos: </a:t>
            </a:r>
          </a:p>
          <a:p>
            <a:r>
              <a:rPr lang="es-ES" sz="1500" smtClean="0"/>
              <a:t>Efecto Postantibiótico Sub-MIC (</a:t>
            </a:r>
            <a:r>
              <a:rPr lang="es-ES" sz="1500" b="1" smtClean="0"/>
              <a:t>PAE-SME</a:t>
            </a:r>
            <a:r>
              <a:rPr lang="es-ES" sz="1500" smtClean="0"/>
              <a:t>) y Potenciación de Leucocitos postantibiótico (</a:t>
            </a:r>
            <a:r>
              <a:rPr lang="es-ES" sz="1500" b="1" smtClean="0"/>
              <a:t>PALE</a:t>
            </a:r>
            <a:r>
              <a:rPr lang="es-ES" sz="1500" smtClean="0"/>
              <a:t>)</a:t>
            </a:r>
            <a:endParaRPr lang="es-CO" sz="1500"/>
          </a:p>
        </p:txBody>
      </p:sp>
    </p:spTree>
    <p:extLst>
      <p:ext uri="{BB962C8B-B14F-4D97-AF65-F5344CB8AC3E}">
        <p14:creationId xmlns:p14="http://schemas.microsoft.com/office/powerpoint/2010/main" val="2455867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400" b="1" smtClean="0">
                <a:solidFill>
                  <a:schemeClr val="bg1"/>
                </a:solidFill>
              </a:rPr>
              <a:t>Muerte dependiente o independiente de concentración</a:t>
            </a:r>
            <a:endParaRPr lang="es-CO" sz="2400" b="1">
              <a:solidFill>
                <a:schemeClr val="bg1"/>
              </a:solidFill>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47" y="1484784"/>
            <a:ext cx="7456106" cy="3660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572278" y="5323274"/>
            <a:ext cx="7999443" cy="553998"/>
          </a:xfrm>
          <a:prstGeom prst="rect">
            <a:avLst/>
          </a:prstGeom>
          <a:noFill/>
        </p:spPr>
        <p:txBody>
          <a:bodyPr wrap="square" rtlCol="0">
            <a:spAutoFit/>
          </a:bodyPr>
          <a:lstStyle/>
          <a:p>
            <a:pPr algn="just"/>
            <a:r>
              <a:rPr lang="es-ES" sz="1500" smtClean="0"/>
              <a:t>Curvas de supervivencia para </a:t>
            </a:r>
            <a:r>
              <a:rPr lang="es-ES" sz="1500" i="1" smtClean="0"/>
              <a:t>Pseudomonas aeruginosa </a:t>
            </a:r>
            <a:r>
              <a:rPr lang="es-ES" sz="1500" smtClean="0"/>
              <a:t>ATCC 27853 con exposición a tobramicina, ciprofloxacina y ticarcilina en concentraciones de un cuarto a 64 veces el MIC</a:t>
            </a:r>
            <a:endParaRPr lang="es-CO" sz="1500"/>
          </a:p>
        </p:txBody>
      </p:sp>
      <p:sp>
        <p:nvSpPr>
          <p:cNvPr id="4" name="3 CuadroTexto"/>
          <p:cNvSpPr txBox="1"/>
          <p:nvPr/>
        </p:nvSpPr>
        <p:spPr>
          <a:xfrm>
            <a:off x="572278" y="6021288"/>
            <a:ext cx="7999443" cy="523220"/>
          </a:xfrm>
          <a:prstGeom prst="rect">
            <a:avLst/>
          </a:prstGeom>
          <a:noFill/>
        </p:spPr>
        <p:txBody>
          <a:bodyPr wrap="square" rtlCol="0">
            <a:spAutoFit/>
          </a:bodyPr>
          <a:lstStyle/>
          <a:p>
            <a:r>
              <a:rPr lang="es-ES" sz="1400" b="1" smtClean="0"/>
              <a:t>Adaptado de:</a:t>
            </a:r>
            <a:r>
              <a:rPr lang="es-ES" sz="1400" smtClean="0"/>
              <a:t> </a:t>
            </a:r>
            <a:r>
              <a:rPr lang="en-US" sz="1400"/>
              <a:t>Craig WA, Ebert SC. Killing and regrowth of bacteria in vitro: a review. </a:t>
            </a:r>
            <a:r>
              <a:rPr lang="en-US" sz="1400" i="1"/>
              <a:t>Scand J Infect Dis Suppl.</a:t>
            </a:r>
            <a:r>
              <a:rPr lang="en-US" sz="1400"/>
              <a:t> 1990;74:63-70.</a:t>
            </a:r>
            <a:endParaRPr lang="es-CO" sz="1400" b="1"/>
          </a:p>
        </p:txBody>
      </p:sp>
    </p:spTree>
    <p:extLst>
      <p:ext uri="{BB962C8B-B14F-4D97-AF65-F5344CB8AC3E}">
        <p14:creationId xmlns:p14="http://schemas.microsoft.com/office/powerpoint/2010/main" val="368424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Índices Farmacodinámicos</a:t>
            </a:r>
            <a:endParaRPr lang="es-CO" sz="2800" b="1">
              <a:solidFill>
                <a:schemeClr val="bg1"/>
              </a:solidFill>
            </a:endParaRPr>
          </a:p>
        </p:txBody>
      </p:sp>
      <p:pic>
        <p:nvPicPr>
          <p:cNvPr id="5"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84784"/>
            <a:ext cx="7128792" cy="4104456"/>
          </a:xfrm>
          <a:prstGeom prst="rect">
            <a:avLst/>
          </a:prstGeom>
          <a:noFill/>
          <a:ln>
            <a:noFill/>
          </a:ln>
          <a:effectLst/>
          <a:extLst/>
        </p:spPr>
      </p:pic>
      <p:sp>
        <p:nvSpPr>
          <p:cNvPr id="3" name="2 CuadroTexto"/>
          <p:cNvSpPr txBox="1"/>
          <p:nvPr/>
        </p:nvSpPr>
        <p:spPr>
          <a:xfrm>
            <a:off x="971600" y="5715689"/>
            <a:ext cx="6034665" cy="323165"/>
          </a:xfrm>
          <a:prstGeom prst="rect">
            <a:avLst/>
          </a:prstGeom>
          <a:noFill/>
        </p:spPr>
        <p:txBody>
          <a:bodyPr wrap="none" rtlCol="0">
            <a:spAutoFit/>
          </a:bodyPr>
          <a:lstStyle/>
          <a:p>
            <a:r>
              <a:rPr lang="es-ES" sz="1500" smtClean="0"/>
              <a:t>Se muestran los tres índice farmacodinámicos en la terapia antimicrobiana.</a:t>
            </a:r>
            <a:endParaRPr lang="es-CO" sz="1500"/>
          </a:p>
        </p:txBody>
      </p:sp>
    </p:spTree>
    <p:extLst>
      <p:ext uri="{BB962C8B-B14F-4D97-AF65-F5344CB8AC3E}">
        <p14:creationId xmlns:p14="http://schemas.microsoft.com/office/powerpoint/2010/main" val="2393203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Índices </a:t>
            </a:r>
            <a:r>
              <a:rPr lang="es-ES" sz="2800" b="1" smtClean="0">
                <a:solidFill>
                  <a:schemeClr val="bg1"/>
                </a:solidFill>
              </a:rPr>
              <a:t>Farmacodinámicos (2)</a:t>
            </a:r>
            <a:endParaRPr lang="es-CO" sz="2800" b="1">
              <a:solidFill>
                <a:schemeClr val="bg1"/>
              </a:solidFill>
            </a:endParaRPr>
          </a:p>
        </p:txBody>
      </p:sp>
      <p:graphicFrame>
        <p:nvGraphicFramePr>
          <p:cNvPr id="3" name="2 Marcador de contenido"/>
          <p:cNvGraphicFramePr>
            <a:graphicFrameLocks noGrp="1"/>
          </p:cNvGraphicFramePr>
          <p:nvPr>
            <p:ph idx="1"/>
            <p:extLst>
              <p:ext uri="{D42A27DB-BD31-4B8C-83A1-F6EECF244321}">
                <p14:modId xmlns:p14="http://schemas.microsoft.com/office/powerpoint/2010/main" val="1904848841"/>
              </p:ext>
            </p:extLst>
          </p:nvPr>
        </p:nvGraphicFramePr>
        <p:xfrm>
          <a:off x="467544" y="1772816"/>
          <a:ext cx="8229600" cy="3571240"/>
        </p:xfrm>
        <a:graphic>
          <a:graphicData uri="http://schemas.openxmlformats.org/drawingml/2006/table">
            <a:tbl>
              <a:tblPr firstRow="1" bandRow="1">
                <a:tableStyleId>{69012ECD-51FC-41F1-AA8D-1B2483CD663E}</a:tableStyleId>
              </a:tblPr>
              <a:tblGrid>
                <a:gridCol w="2057400"/>
                <a:gridCol w="2047056"/>
                <a:gridCol w="2067744"/>
                <a:gridCol w="2057400"/>
              </a:tblGrid>
              <a:tr h="370840">
                <a:tc>
                  <a:txBody>
                    <a:bodyPr/>
                    <a:lstStyle/>
                    <a:p>
                      <a:endParaRPr lang="es-CO"/>
                    </a:p>
                  </a:txBody>
                  <a:tcPr>
                    <a:solidFill>
                      <a:schemeClr val="tx1"/>
                    </a:solidFill>
                  </a:tcPr>
                </a:tc>
                <a:tc>
                  <a:txBody>
                    <a:bodyPr/>
                    <a:lstStyle/>
                    <a:p>
                      <a:pPr algn="ctr"/>
                      <a:r>
                        <a:rPr lang="es-ES" smtClean="0"/>
                        <a:t>C</a:t>
                      </a:r>
                      <a:r>
                        <a:rPr lang="es-ES" baseline="-25000" smtClean="0"/>
                        <a:t>max</a:t>
                      </a:r>
                      <a:r>
                        <a:rPr lang="es-ES" smtClean="0"/>
                        <a:t>/MIC</a:t>
                      </a:r>
                      <a:endParaRPr lang="es-CO"/>
                    </a:p>
                  </a:txBody>
                  <a:tcPr>
                    <a:solidFill>
                      <a:schemeClr val="tx1"/>
                    </a:solidFill>
                  </a:tcPr>
                </a:tc>
                <a:tc>
                  <a:txBody>
                    <a:bodyPr/>
                    <a:lstStyle/>
                    <a:p>
                      <a:pPr algn="ctr"/>
                      <a:r>
                        <a:rPr lang="es-ES" smtClean="0"/>
                        <a:t>AUC/MIC</a:t>
                      </a:r>
                      <a:endParaRPr lang="es-CO"/>
                    </a:p>
                  </a:txBody>
                  <a:tcPr>
                    <a:solidFill>
                      <a:schemeClr val="tx1"/>
                    </a:solidFill>
                  </a:tcPr>
                </a:tc>
                <a:tc>
                  <a:txBody>
                    <a:bodyPr/>
                    <a:lstStyle/>
                    <a:p>
                      <a:pPr algn="ctr"/>
                      <a:r>
                        <a:rPr lang="es-ES" smtClean="0"/>
                        <a:t>T</a:t>
                      </a:r>
                      <a:r>
                        <a:rPr lang="es-ES" baseline="-25000" smtClean="0"/>
                        <a:t>&gt;MIC</a:t>
                      </a:r>
                      <a:endParaRPr lang="es-CO" baseline="-25000"/>
                    </a:p>
                  </a:txBody>
                  <a:tcPr>
                    <a:solidFill>
                      <a:schemeClr val="tx1"/>
                    </a:solidFill>
                  </a:tcPr>
                </a:tc>
              </a:tr>
              <a:tr h="370840">
                <a:tc>
                  <a:txBody>
                    <a:bodyPr/>
                    <a:lstStyle/>
                    <a:p>
                      <a:r>
                        <a:rPr lang="es-ES" sz="1600" b="1" smtClean="0"/>
                        <a:t>Ejemplos</a:t>
                      </a:r>
                      <a:endParaRPr lang="es-CO" sz="1600" b="1"/>
                    </a:p>
                  </a:txBody>
                  <a:tcPr/>
                </a:tc>
                <a:tc>
                  <a:txBody>
                    <a:bodyPr/>
                    <a:lstStyle/>
                    <a:p>
                      <a:r>
                        <a:rPr lang="es-ES" sz="1600" smtClean="0"/>
                        <a:t>Aminoglucósidos</a:t>
                      </a:r>
                    </a:p>
                    <a:p>
                      <a:r>
                        <a:rPr lang="es-ES" sz="1600" smtClean="0"/>
                        <a:t>Fluoroquinolonas</a:t>
                      </a:r>
                    </a:p>
                    <a:p>
                      <a:r>
                        <a:rPr lang="es-ES" sz="1600" smtClean="0"/>
                        <a:t>Polimixinas</a:t>
                      </a:r>
                      <a:endParaRPr lang="es-CO" sz="1600"/>
                    </a:p>
                  </a:txBody>
                  <a:tcPr>
                    <a:solidFill>
                      <a:srgbClr val="00FF00">
                        <a:alpha val="20000"/>
                      </a:srgbClr>
                    </a:solidFill>
                  </a:tcPr>
                </a:tc>
                <a:tc>
                  <a:txBody>
                    <a:bodyPr/>
                    <a:lstStyle/>
                    <a:p>
                      <a:r>
                        <a:rPr lang="es-ES" sz="1600" smtClean="0"/>
                        <a:t>Azitromicina</a:t>
                      </a:r>
                    </a:p>
                    <a:p>
                      <a:r>
                        <a:rPr lang="es-ES" sz="1600" smtClean="0"/>
                        <a:t>Fluoroquinolonas</a:t>
                      </a:r>
                    </a:p>
                    <a:p>
                      <a:r>
                        <a:rPr lang="es-ES" sz="1600" smtClean="0"/>
                        <a:t>Ketólidos</a:t>
                      </a:r>
                    </a:p>
                    <a:p>
                      <a:r>
                        <a:rPr lang="es-ES" sz="1600" smtClean="0"/>
                        <a:t>Linezolid</a:t>
                      </a:r>
                    </a:p>
                    <a:p>
                      <a:r>
                        <a:rPr lang="es-ES" sz="1600" smtClean="0"/>
                        <a:t>Daptomicina</a:t>
                      </a:r>
                    </a:p>
                    <a:p>
                      <a:r>
                        <a:rPr lang="es-ES" sz="1600" smtClean="0"/>
                        <a:t>Ancomicina</a:t>
                      </a:r>
                    </a:p>
                    <a:p>
                      <a:r>
                        <a:rPr lang="es-ES" sz="1600" smtClean="0"/>
                        <a:t>Tigeciclina</a:t>
                      </a:r>
                      <a:endParaRPr lang="es-CO" sz="1600"/>
                    </a:p>
                  </a:txBody>
                  <a:tcPr>
                    <a:solidFill>
                      <a:srgbClr val="604A7B">
                        <a:alpha val="9804"/>
                      </a:srgbClr>
                    </a:solidFill>
                  </a:tcPr>
                </a:tc>
                <a:tc>
                  <a:txBody>
                    <a:bodyPr/>
                    <a:lstStyle/>
                    <a:p>
                      <a:r>
                        <a:rPr lang="es-ES" sz="1600" smtClean="0"/>
                        <a:t>Penicilinas</a:t>
                      </a:r>
                    </a:p>
                    <a:p>
                      <a:r>
                        <a:rPr lang="es-ES" sz="1600" smtClean="0"/>
                        <a:t>Cefalosporinas</a:t>
                      </a:r>
                    </a:p>
                    <a:p>
                      <a:r>
                        <a:rPr lang="es-ES" sz="1600" smtClean="0"/>
                        <a:t>Carbapenems</a:t>
                      </a:r>
                    </a:p>
                    <a:p>
                      <a:r>
                        <a:rPr lang="es-ES" sz="1600" smtClean="0"/>
                        <a:t>Monobactams</a:t>
                      </a:r>
                    </a:p>
                    <a:p>
                      <a:r>
                        <a:rPr lang="es-ES" sz="1600" smtClean="0"/>
                        <a:t>Macrólidos</a:t>
                      </a:r>
                      <a:endParaRPr lang="es-CO" sz="1600"/>
                    </a:p>
                  </a:txBody>
                  <a:tcPr>
                    <a:solidFill>
                      <a:srgbClr val="17375E">
                        <a:alpha val="20000"/>
                      </a:srgbClr>
                    </a:solidFill>
                  </a:tcPr>
                </a:tc>
              </a:tr>
              <a:tr h="370840">
                <a:tc>
                  <a:txBody>
                    <a:bodyPr/>
                    <a:lstStyle/>
                    <a:p>
                      <a:r>
                        <a:rPr lang="es-ES" sz="1600" b="1" smtClean="0"/>
                        <a:t>Muerte de organismo</a:t>
                      </a:r>
                      <a:endParaRPr lang="es-CO" sz="1600" b="1"/>
                    </a:p>
                  </a:txBody>
                  <a:tcPr/>
                </a:tc>
                <a:tc>
                  <a:txBody>
                    <a:bodyPr/>
                    <a:lstStyle/>
                    <a:p>
                      <a:r>
                        <a:rPr lang="es-ES" sz="1600" smtClean="0"/>
                        <a:t>Dependiente de concentración</a:t>
                      </a:r>
                      <a:endParaRPr lang="es-CO" sz="1600"/>
                    </a:p>
                  </a:txBody>
                  <a:tcPr>
                    <a:solidFill>
                      <a:srgbClr val="00FF00">
                        <a:alpha val="20000"/>
                      </a:srgbClr>
                    </a:solidFill>
                  </a:tcPr>
                </a:tc>
                <a:tc>
                  <a:txBody>
                    <a:bodyPr/>
                    <a:lstStyle/>
                    <a:p>
                      <a:r>
                        <a:rPr lang="es-ES" sz="1600" smtClean="0"/>
                        <a:t>Dependiente</a:t>
                      </a:r>
                      <a:r>
                        <a:rPr lang="es-ES" sz="1600" baseline="0" smtClean="0"/>
                        <a:t> de tiempo o concentración</a:t>
                      </a:r>
                      <a:endParaRPr lang="es-CO" sz="1600"/>
                    </a:p>
                  </a:txBody>
                  <a:tcPr>
                    <a:solidFill>
                      <a:srgbClr val="604A7B">
                        <a:alpha val="9804"/>
                      </a:srgbClr>
                    </a:solidFill>
                  </a:tcPr>
                </a:tc>
                <a:tc>
                  <a:txBody>
                    <a:bodyPr/>
                    <a:lstStyle/>
                    <a:p>
                      <a:r>
                        <a:rPr lang="es-ES" sz="1600" smtClean="0"/>
                        <a:t>Dependiente</a:t>
                      </a:r>
                      <a:r>
                        <a:rPr lang="es-ES" sz="1600" baseline="0" smtClean="0"/>
                        <a:t> de tiempo</a:t>
                      </a:r>
                      <a:endParaRPr lang="es-CO" sz="1600"/>
                    </a:p>
                  </a:txBody>
                  <a:tcPr>
                    <a:solidFill>
                      <a:srgbClr val="17375E">
                        <a:alpha val="20000"/>
                      </a:srgbClr>
                    </a:solidFill>
                  </a:tcPr>
                </a:tc>
              </a:tr>
              <a:tr h="370840">
                <a:tc>
                  <a:txBody>
                    <a:bodyPr/>
                    <a:lstStyle/>
                    <a:p>
                      <a:r>
                        <a:rPr lang="es-ES" sz="1600" b="1" smtClean="0"/>
                        <a:t>Objetivo terapéutico</a:t>
                      </a:r>
                      <a:endParaRPr lang="es-CO" sz="1600" b="1"/>
                    </a:p>
                  </a:txBody>
                  <a:tcPr/>
                </a:tc>
                <a:tc>
                  <a:txBody>
                    <a:bodyPr/>
                    <a:lstStyle/>
                    <a:p>
                      <a:r>
                        <a:rPr lang="es-ES" sz="1600" smtClean="0"/>
                        <a:t>Maximizar la exposición</a:t>
                      </a:r>
                      <a:endParaRPr lang="es-CO" sz="1600"/>
                    </a:p>
                  </a:txBody>
                  <a:tcPr>
                    <a:solidFill>
                      <a:srgbClr val="00FF00">
                        <a:alpha val="2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600" smtClean="0"/>
                        <a:t>Maximizar la exposición</a:t>
                      </a:r>
                      <a:endParaRPr lang="es-CO" sz="1600" smtClean="0"/>
                    </a:p>
                  </a:txBody>
                  <a:tcPr>
                    <a:solidFill>
                      <a:srgbClr val="604A7B">
                        <a:alpha val="9804"/>
                      </a:srgbClr>
                    </a:solidFill>
                  </a:tcPr>
                </a:tc>
                <a:tc>
                  <a:txBody>
                    <a:bodyPr/>
                    <a:lstStyle/>
                    <a:p>
                      <a:r>
                        <a:rPr lang="es-ES" sz="1600" smtClean="0"/>
                        <a:t>Optimizar</a:t>
                      </a:r>
                      <a:r>
                        <a:rPr lang="es-ES" sz="1600" baseline="0" smtClean="0"/>
                        <a:t> la duración de exposición</a:t>
                      </a:r>
                      <a:endParaRPr lang="es-CO" sz="1600"/>
                    </a:p>
                  </a:txBody>
                  <a:tcPr>
                    <a:solidFill>
                      <a:srgbClr val="17375E">
                        <a:alpha val="20000"/>
                      </a:srgbClr>
                    </a:solidFill>
                  </a:tcPr>
                </a:tc>
              </a:tr>
            </a:tbl>
          </a:graphicData>
        </a:graphic>
      </p:graphicFrame>
      <p:sp>
        <p:nvSpPr>
          <p:cNvPr id="5" name="4 Rectángulo"/>
          <p:cNvSpPr/>
          <p:nvPr/>
        </p:nvSpPr>
        <p:spPr>
          <a:xfrm>
            <a:off x="1043485" y="5877272"/>
            <a:ext cx="7057030" cy="523220"/>
          </a:xfrm>
          <a:prstGeom prst="rect">
            <a:avLst/>
          </a:prstGeom>
        </p:spPr>
        <p:txBody>
          <a:bodyPr wrap="square">
            <a:spAutoFit/>
          </a:bodyPr>
          <a:lstStyle/>
          <a:p>
            <a:r>
              <a:rPr lang="en-US" sz="1400" b="1" smtClean="0"/>
              <a:t>Tomado</a:t>
            </a:r>
            <a:r>
              <a:rPr lang="en-US" sz="1400" b="1" smtClean="0"/>
              <a:t> </a:t>
            </a:r>
            <a:r>
              <a:rPr lang="en-US" sz="1400" b="1"/>
              <a:t>de: </a:t>
            </a:r>
            <a:r>
              <a:rPr lang="en-US" sz="1400"/>
              <a:t>Drusano GL, Craig WA. Relevance of pharmacokinetics and pharmacodynamics in the selection of antibiotics for respiratory tract infections. </a:t>
            </a:r>
            <a:r>
              <a:rPr lang="en-US" sz="1400" i="1"/>
              <a:t>J Chemother</a:t>
            </a:r>
            <a:r>
              <a:rPr lang="en-US" sz="1400"/>
              <a:t>. 1997; 9 Suppl 3: 38-44.</a:t>
            </a:r>
            <a:endParaRPr lang="es-CO" sz="1400"/>
          </a:p>
        </p:txBody>
      </p:sp>
    </p:spTree>
    <p:extLst>
      <p:ext uri="{BB962C8B-B14F-4D97-AF65-F5344CB8AC3E}">
        <p14:creationId xmlns:p14="http://schemas.microsoft.com/office/powerpoint/2010/main" val="350304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Antibiótico concentración dependiente</a:t>
            </a:r>
            <a:endParaRPr lang="es-CO" sz="2800" b="1">
              <a:solidFill>
                <a:schemeClr val="bg1"/>
              </a:solidFill>
            </a:endParaRPr>
          </a:p>
        </p:txBody>
      </p:sp>
      <p:graphicFrame>
        <p:nvGraphicFramePr>
          <p:cNvPr id="5" name="1 Gráfico"/>
          <p:cNvGraphicFramePr>
            <a:graphicFrameLocks/>
          </p:cNvGraphicFramePr>
          <p:nvPr>
            <p:extLst>
              <p:ext uri="{D42A27DB-BD31-4B8C-83A1-F6EECF244321}">
                <p14:modId xmlns:p14="http://schemas.microsoft.com/office/powerpoint/2010/main" val="213632223"/>
              </p:ext>
            </p:extLst>
          </p:nvPr>
        </p:nvGraphicFramePr>
        <p:xfrm>
          <a:off x="683568" y="1700808"/>
          <a:ext cx="5122146" cy="3713021"/>
        </p:xfrm>
        <a:graphic>
          <a:graphicData uri="http://schemas.openxmlformats.org/drawingml/2006/chart">
            <c:chart xmlns:c="http://schemas.openxmlformats.org/drawingml/2006/chart" xmlns:r="http://schemas.openxmlformats.org/officeDocument/2006/relationships" r:id="rId3"/>
          </a:graphicData>
        </a:graphic>
      </p:graphicFrame>
      <p:pic>
        <p:nvPicPr>
          <p:cNvPr id="22530" name="Picture 2" descr="Image result for amikac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7991" y="2492896"/>
            <a:ext cx="2762250" cy="1743076"/>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6107991" y="4860449"/>
            <a:ext cx="2762250" cy="584775"/>
          </a:xfrm>
          <a:prstGeom prst="rect">
            <a:avLst/>
          </a:prstGeom>
          <a:noFill/>
        </p:spPr>
        <p:txBody>
          <a:bodyPr wrap="square" rtlCol="0">
            <a:spAutoFit/>
          </a:bodyPr>
          <a:lstStyle/>
          <a:p>
            <a:pPr algn="ctr"/>
            <a:r>
              <a:rPr lang="es-ES" sz="1600" b="1" smtClean="0">
                <a:solidFill>
                  <a:schemeClr val="accent4">
                    <a:lumMod val="50000"/>
                  </a:schemeClr>
                </a:solidFill>
                <a:effectLst>
                  <a:outerShdw blurRad="38100" dist="38100" dir="2700000" algn="tl">
                    <a:srgbClr val="000000">
                      <a:alpha val="43137"/>
                    </a:srgbClr>
                  </a:outerShdw>
                </a:effectLst>
              </a:rPr>
              <a:t>Administrar una dosis alta una sóla vez al día</a:t>
            </a:r>
            <a:endParaRPr lang="es-CO" sz="1600" b="1">
              <a:solidFill>
                <a:schemeClr val="accent4">
                  <a:lumMod val="50000"/>
                </a:schemeClr>
              </a:solidFill>
              <a:effectLst>
                <a:outerShdw blurRad="38100" dist="38100" dir="2700000" algn="tl">
                  <a:srgbClr val="000000">
                    <a:alpha val="43137"/>
                  </a:srgbClr>
                </a:outerShdw>
              </a:effectLst>
            </a:endParaRPr>
          </a:p>
        </p:txBody>
      </p:sp>
      <p:sp>
        <p:nvSpPr>
          <p:cNvPr id="6" name="5 Rectángulo"/>
          <p:cNvSpPr/>
          <p:nvPr/>
        </p:nvSpPr>
        <p:spPr>
          <a:xfrm>
            <a:off x="674765" y="6002124"/>
            <a:ext cx="7794470" cy="523220"/>
          </a:xfrm>
          <a:prstGeom prst="rect">
            <a:avLst/>
          </a:prstGeom>
        </p:spPr>
        <p:txBody>
          <a:bodyPr wrap="square">
            <a:spAutoFit/>
          </a:bodyPr>
          <a:lstStyle/>
          <a:p>
            <a:r>
              <a:rPr lang="fr-FR" sz="1400" b="1" smtClean="0"/>
              <a:t>Tomado </a:t>
            </a:r>
            <a:r>
              <a:rPr lang="fr-FR" sz="1400" b="1" smtClean="0"/>
              <a:t>de: </a:t>
            </a:r>
            <a:r>
              <a:rPr lang="en-US" sz="1400"/>
              <a:t>Moore RD, Lietman PS, Smith CR. Clinical response to aminoglycoside therapy: importance of the ratio of peak concentration to minimal inhibitory concentration. </a:t>
            </a:r>
            <a:r>
              <a:rPr lang="en-US" sz="1400" i="1"/>
              <a:t>J Infect Dis.</a:t>
            </a:r>
            <a:r>
              <a:rPr lang="en-US" sz="1400"/>
              <a:t> 1987; 155(1):93-9.</a:t>
            </a:r>
            <a:endParaRPr lang="es-CO" sz="1400"/>
          </a:p>
        </p:txBody>
      </p:sp>
      <p:sp>
        <p:nvSpPr>
          <p:cNvPr id="7" name="6 CuadroTexto"/>
          <p:cNvSpPr txBox="1"/>
          <p:nvPr/>
        </p:nvSpPr>
        <p:spPr>
          <a:xfrm>
            <a:off x="6115609" y="4275674"/>
            <a:ext cx="2762250" cy="338554"/>
          </a:xfrm>
          <a:prstGeom prst="rect">
            <a:avLst/>
          </a:prstGeom>
          <a:noFill/>
        </p:spPr>
        <p:txBody>
          <a:bodyPr wrap="square" rtlCol="0">
            <a:spAutoFit/>
          </a:bodyPr>
          <a:lstStyle/>
          <a:p>
            <a:pPr algn="ctr"/>
            <a:r>
              <a:rPr lang="es-ES" sz="1600" b="1" smtClean="0">
                <a:effectLst>
                  <a:outerShdw blurRad="38100" dist="38100" dir="2700000" algn="tl">
                    <a:srgbClr val="000000">
                      <a:alpha val="43137"/>
                    </a:srgbClr>
                  </a:outerShdw>
                </a:effectLst>
              </a:rPr>
              <a:t>Amikacina</a:t>
            </a:r>
            <a:endParaRPr lang="es-CO" sz="16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90586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a:solidFill>
                  <a:schemeClr val="bg1"/>
                </a:solidFill>
              </a:rPr>
              <a:t>Antibiótico </a:t>
            </a:r>
            <a:r>
              <a:rPr lang="es-ES" sz="2800" b="1" smtClean="0">
                <a:solidFill>
                  <a:schemeClr val="bg1"/>
                </a:solidFill>
              </a:rPr>
              <a:t>dependiente de la exposición</a:t>
            </a:r>
            <a:endParaRPr lang="es-CO" sz="2800" b="1">
              <a:solidFill>
                <a:schemeClr val="bg1"/>
              </a:solidFill>
            </a:endParaRPr>
          </a:p>
        </p:txBody>
      </p:sp>
      <p:graphicFrame>
        <p:nvGraphicFramePr>
          <p:cNvPr id="5" name="2 Gráfico"/>
          <p:cNvGraphicFramePr>
            <a:graphicFrameLocks/>
          </p:cNvGraphicFramePr>
          <p:nvPr>
            <p:extLst>
              <p:ext uri="{D42A27DB-BD31-4B8C-83A1-F6EECF244321}">
                <p14:modId xmlns:p14="http://schemas.microsoft.com/office/powerpoint/2010/main" val="4081618202"/>
              </p:ext>
            </p:extLst>
          </p:nvPr>
        </p:nvGraphicFramePr>
        <p:xfrm>
          <a:off x="467544" y="1484784"/>
          <a:ext cx="6192688" cy="4248472"/>
        </p:xfrm>
        <a:graphic>
          <a:graphicData uri="http://schemas.openxmlformats.org/drawingml/2006/chart">
            <c:chart xmlns:c="http://schemas.openxmlformats.org/drawingml/2006/chart" xmlns:r="http://schemas.openxmlformats.org/officeDocument/2006/relationships" r:id="rId3"/>
          </a:graphicData>
        </a:graphic>
      </p:graphicFrame>
      <p:pic>
        <p:nvPicPr>
          <p:cNvPr id="23554" name="Picture 2" descr="Image result for ciprofloxac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2240" y="2868825"/>
            <a:ext cx="2193756" cy="1296144"/>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467544" y="5952412"/>
            <a:ext cx="8458452" cy="523220"/>
          </a:xfrm>
          <a:prstGeom prst="rect">
            <a:avLst/>
          </a:prstGeom>
        </p:spPr>
        <p:txBody>
          <a:bodyPr wrap="square">
            <a:spAutoFit/>
          </a:bodyPr>
          <a:lstStyle/>
          <a:p>
            <a:r>
              <a:rPr lang="es-CO" sz="1400" b="1" smtClean="0"/>
              <a:t>Adaptado de: </a:t>
            </a:r>
            <a:r>
              <a:rPr lang="es-CO" sz="1400"/>
              <a:t>Forrest A, Nix DE, Ballow CH, Goss TF, Birmingham MC, Schentag JJ. Pharmacodynamics of intravenous ciprofloxacin in seriously ill patients. </a:t>
            </a:r>
            <a:r>
              <a:rPr lang="es-CO" sz="1400" i="1"/>
              <a:t>Antimicrob Agents Chemother</a:t>
            </a:r>
            <a:r>
              <a:rPr lang="es-CO" sz="1400"/>
              <a:t>. 1993; 37(5): 1073-81.</a:t>
            </a:r>
            <a:endParaRPr lang="es-CO" sz="1400"/>
          </a:p>
        </p:txBody>
      </p:sp>
      <p:sp>
        <p:nvSpPr>
          <p:cNvPr id="4" name="3 CuadroTexto"/>
          <p:cNvSpPr txBox="1"/>
          <p:nvPr/>
        </p:nvSpPr>
        <p:spPr>
          <a:xfrm>
            <a:off x="7068108" y="4268049"/>
            <a:ext cx="1552220" cy="369332"/>
          </a:xfrm>
          <a:prstGeom prst="rect">
            <a:avLst/>
          </a:prstGeom>
          <a:noFill/>
        </p:spPr>
        <p:txBody>
          <a:bodyPr wrap="none" rtlCol="0">
            <a:spAutoFit/>
          </a:bodyPr>
          <a:lstStyle/>
          <a:p>
            <a:r>
              <a:rPr lang="es-ES" b="1" smtClean="0">
                <a:effectLst>
                  <a:outerShdw blurRad="38100" dist="38100" dir="2700000" algn="tl">
                    <a:srgbClr val="000000">
                      <a:alpha val="43137"/>
                    </a:srgbClr>
                  </a:outerShdw>
                </a:effectLst>
              </a:rPr>
              <a:t>Ciprofloxacino</a:t>
            </a:r>
            <a:endParaRPr lang="es-CO"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50950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Antibióticos dependientes del tiempo</a:t>
            </a:r>
            <a:endParaRPr lang="es-CO" sz="2800" b="1">
              <a:solidFill>
                <a:schemeClr val="bg1"/>
              </a:solidFill>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595" y="1196752"/>
            <a:ext cx="6652810"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147093" y="6021288"/>
            <a:ext cx="8759067" cy="523220"/>
          </a:xfrm>
          <a:prstGeom prst="rect">
            <a:avLst/>
          </a:prstGeom>
        </p:spPr>
        <p:txBody>
          <a:bodyPr wrap="square">
            <a:spAutoFit/>
          </a:bodyPr>
          <a:lstStyle/>
          <a:p>
            <a:pPr algn="ctr"/>
            <a:r>
              <a:rPr lang="en-US" sz="1400" b="1" smtClean="0"/>
              <a:t>Adaptado de</a:t>
            </a:r>
            <a:r>
              <a:rPr lang="en-US" sz="1400" i="1" smtClean="0"/>
              <a:t>: </a:t>
            </a:r>
            <a:r>
              <a:rPr lang="en-US" sz="1400"/>
              <a:t>Dagan R, Klugman KP, Craig WA, Baquero F. Evidence to support the rationale that bacterial eradication in respiratory tract infection is an important aim of antimicrobial therapy. </a:t>
            </a:r>
            <a:r>
              <a:rPr lang="en-US" sz="1400" i="1"/>
              <a:t>J Antimicrob Chemother</a:t>
            </a:r>
            <a:r>
              <a:rPr lang="en-US" sz="1400"/>
              <a:t>. 2001; 47(2):129-40.</a:t>
            </a:r>
            <a:endParaRPr lang="es-CO" sz="1400"/>
          </a:p>
        </p:txBody>
      </p:sp>
      <p:sp>
        <p:nvSpPr>
          <p:cNvPr id="4" name="3 Rectángulo"/>
          <p:cNvSpPr/>
          <p:nvPr/>
        </p:nvSpPr>
        <p:spPr>
          <a:xfrm>
            <a:off x="7020272" y="5301208"/>
            <a:ext cx="864096"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17911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400" b="1" smtClean="0">
                <a:solidFill>
                  <a:schemeClr val="bg1"/>
                </a:solidFill>
              </a:rPr>
              <a:t>Dosis óptima de Piperacilina + Tazobactam en Infusión Prolongada o Continua</a:t>
            </a:r>
            <a:endParaRPr lang="es-CO" sz="2400" b="1">
              <a:solidFill>
                <a:schemeClr val="bg1"/>
              </a:solidFill>
            </a:endParaRPr>
          </a:p>
        </p:txBody>
      </p:sp>
      <p:pic>
        <p:nvPicPr>
          <p:cNvPr id="2560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9941"/>
          <a:stretch/>
        </p:blipFill>
        <p:spPr bwMode="auto">
          <a:xfrm>
            <a:off x="1672692" y="1196752"/>
            <a:ext cx="5798616" cy="4521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Rectángulo"/>
          <p:cNvSpPr/>
          <p:nvPr/>
        </p:nvSpPr>
        <p:spPr>
          <a:xfrm>
            <a:off x="737828" y="5949280"/>
            <a:ext cx="7668344" cy="523220"/>
          </a:xfrm>
          <a:prstGeom prst="rect">
            <a:avLst/>
          </a:prstGeom>
        </p:spPr>
        <p:txBody>
          <a:bodyPr wrap="square">
            <a:spAutoFit/>
          </a:bodyPr>
          <a:lstStyle/>
          <a:p>
            <a:r>
              <a:rPr lang="es-CO" sz="1400" b="1" smtClean="0"/>
              <a:t>Tomado de</a:t>
            </a:r>
            <a:r>
              <a:rPr lang="es-CO" sz="1400" i="1" smtClean="0"/>
              <a:t>: </a:t>
            </a:r>
            <a:r>
              <a:rPr lang="es-CO" sz="1400"/>
              <a:t>Kim A </a:t>
            </a:r>
            <a:r>
              <a:rPr lang="es-CO" sz="1400" i="1"/>
              <a:t>et al</a:t>
            </a:r>
            <a:r>
              <a:rPr lang="es-CO" sz="1400"/>
              <a:t>. </a:t>
            </a:r>
            <a:r>
              <a:rPr lang="en-US" sz="1400" smtClean="0"/>
              <a:t>Optimal </a:t>
            </a:r>
            <a:r>
              <a:rPr lang="en-US" sz="1400"/>
              <a:t>dosing of piperacillin-tazobactam for the treatment of Pseudomonas aeruginosa infections: prolonged or </a:t>
            </a:r>
            <a:r>
              <a:rPr lang="en-US" sz="1400"/>
              <a:t>continuous </a:t>
            </a:r>
            <a:r>
              <a:rPr lang="en-US" sz="1400" smtClean="0"/>
              <a:t>infusion?. </a:t>
            </a:r>
            <a:r>
              <a:rPr lang="es-CO" sz="1400" i="1" smtClean="0"/>
              <a:t>Pharmacotherapy</a:t>
            </a:r>
            <a:r>
              <a:rPr lang="es-CO" sz="1400" smtClean="0"/>
              <a:t>. 2007;</a:t>
            </a:r>
            <a:r>
              <a:rPr lang="es-CO" sz="1400" i="1" smtClean="0"/>
              <a:t> </a:t>
            </a:r>
            <a:r>
              <a:rPr lang="es-CO" sz="1400" smtClean="0"/>
              <a:t>27 (11): 1490-97</a:t>
            </a:r>
            <a:endParaRPr lang="es-CO" sz="1400"/>
          </a:p>
        </p:txBody>
      </p:sp>
    </p:spTree>
    <p:extLst>
      <p:ext uri="{BB962C8B-B14F-4D97-AF65-F5344CB8AC3E}">
        <p14:creationId xmlns:p14="http://schemas.microsoft.com/office/powerpoint/2010/main" val="120647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5800" y="2747963"/>
            <a:ext cx="7772400" cy="1362075"/>
          </a:xfrm>
        </p:spPr>
        <p:txBody>
          <a:bodyPr/>
          <a:lstStyle/>
          <a:p>
            <a:pPr algn="ctr"/>
            <a:r>
              <a:rPr lang="es-ES" cap="none" smtClean="0">
                <a:solidFill>
                  <a:srgbClr val="FF0000"/>
                </a:solidFill>
              </a:rPr>
              <a:t>Modelos PK-PD de Farmacología de Sistemas</a:t>
            </a:r>
            <a:endParaRPr lang="es-CO" cap="none">
              <a:solidFill>
                <a:srgbClr val="FF0000"/>
              </a:solidFill>
            </a:endParaRPr>
          </a:p>
        </p:txBody>
      </p:sp>
    </p:spTree>
    <p:extLst>
      <p:ext uri="{BB962C8B-B14F-4D97-AF65-F5344CB8AC3E}">
        <p14:creationId xmlns:p14="http://schemas.microsoft.com/office/powerpoint/2010/main" val="19752772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Regulación de la actividad de receptores</a:t>
            </a:r>
            <a:endParaRPr lang="es-CO" sz="2800" b="1">
              <a:solidFill>
                <a:schemeClr val="bg1"/>
              </a:solidFill>
            </a:endParaRPr>
          </a:p>
        </p:txBody>
      </p:sp>
      <p:pic>
        <p:nvPicPr>
          <p:cNvPr id="205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b="12694"/>
          <a:stretch/>
        </p:blipFill>
        <p:spPr bwMode="auto">
          <a:xfrm>
            <a:off x="827584" y="1124744"/>
            <a:ext cx="5613226" cy="4638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827584" y="5882641"/>
            <a:ext cx="7848872" cy="523220"/>
          </a:xfrm>
          <a:prstGeom prst="rect">
            <a:avLst/>
          </a:prstGeom>
          <a:noFill/>
        </p:spPr>
        <p:txBody>
          <a:bodyPr wrap="square" rtlCol="0">
            <a:spAutoFit/>
          </a:bodyPr>
          <a:lstStyle/>
          <a:p>
            <a:r>
              <a:rPr lang="es-ES" sz="1400" smtClean="0"/>
              <a:t>Tomado de Brunton LL, Chabner BA, Knollmann BC. Goodman &amp; Gilman’s The Pharmacological Basis of Therapeutics, 12th Edition. </a:t>
            </a:r>
            <a:endParaRPr lang="es-CO" sz="1400"/>
          </a:p>
        </p:txBody>
      </p:sp>
      <p:sp>
        <p:nvSpPr>
          <p:cNvPr id="6" name="5 CuadroTexto"/>
          <p:cNvSpPr txBox="1"/>
          <p:nvPr/>
        </p:nvSpPr>
        <p:spPr>
          <a:xfrm>
            <a:off x="6732240" y="1772816"/>
            <a:ext cx="2232248" cy="584775"/>
          </a:xfrm>
          <a:prstGeom prst="rect">
            <a:avLst/>
          </a:prstGeom>
          <a:noFill/>
        </p:spPr>
        <p:txBody>
          <a:bodyPr wrap="square" rtlCol="0">
            <a:spAutoFit/>
          </a:bodyPr>
          <a:lstStyle/>
          <a:p>
            <a:r>
              <a:rPr lang="es-ES" sz="1600" smtClean="0"/>
              <a:t>Receptor MOR + morfina</a:t>
            </a:r>
            <a:endParaRPr lang="es-CO" sz="1600"/>
          </a:p>
        </p:txBody>
      </p:sp>
      <p:sp>
        <p:nvSpPr>
          <p:cNvPr id="11" name="10 CuadroTexto"/>
          <p:cNvSpPr txBox="1"/>
          <p:nvPr/>
        </p:nvSpPr>
        <p:spPr>
          <a:xfrm>
            <a:off x="6724463" y="2636912"/>
            <a:ext cx="2232248" cy="584775"/>
          </a:xfrm>
          <a:prstGeom prst="rect">
            <a:avLst/>
          </a:prstGeom>
          <a:noFill/>
        </p:spPr>
        <p:txBody>
          <a:bodyPr wrap="square" rtlCol="0">
            <a:spAutoFit/>
          </a:bodyPr>
          <a:lstStyle/>
          <a:p>
            <a:r>
              <a:rPr lang="es-ES" sz="1600" smtClean="0"/>
              <a:t>Receptor 5-HT</a:t>
            </a:r>
            <a:r>
              <a:rPr lang="es-ES" sz="1600" baseline="-25000" smtClean="0"/>
              <a:t>1a</a:t>
            </a:r>
            <a:r>
              <a:rPr lang="es-CO" sz="1600" smtClean="0"/>
              <a:t> </a:t>
            </a:r>
            <a:r>
              <a:rPr lang="es-ES" sz="1600" smtClean="0"/>
              <a:t>+ buspirona </a:t>
            </a:r>
            <a:endParaRPr lang="es-CO" sz="1600"/>
          </a:p>
        </p:txBody>
      </p:sp>
      <p:sp>
        <p:nvSpPr>
          <p:cNvPr id="12" name="11 CuadroTexto"/>
          <p:cNvSpPr txBox="1"/>
          <p:nvPr/>
        </p:nvSpPr>
        <p:spPr>
          <a:xfrm>
            <a:off x="6732240" y="4653136"/>
            <a:ext cx="2232248" cy="584775"/>
          </a:xfrm>
          <a:prstGeom prst="rect">
            <a:avLst/>
          </a:prstGeom>
          <a:noFill/>
        </p:spPr>
        <p:txBody>
          <a:bodyPr wrap="square" rtlCol="0">
            <a:spAutoFit/>
          </a:bodyPr>
          <a:lstStyle/>
          <a:p>
            <a:r>
              <a:rPr lang="es-ES" sz="1600" smtClean="0"/>
              <a:t>Receptor H</a:t>
            </a:r>
            <a:r>
              <a:rPr lang="es-ES" sz="1600" baseline="-25000" smtClean="0"/>
              <a:t>2</a:t>
            </a:r>
            <a:r>
              <a:rPr lang="es-CO" sz="1600" smtClean="0"/>
              <a:t> </a:t>
            </a:r>
            <a:r>
              <a:rPr lang="es-ES" sz="1600" smtClean="0"/>
              <a:t>+ famotidina </a:t>
            </a:r>
            <a:endParaRPr lang="es-CO" sz="1600"/>
          </a:p>
        </p:txBody>
      </p:sp>
      <p:sp>
        <p:nvSpPr>
          <p:cNvPr id="13" name="12 CuadroTexto"/>
          <p:cNvSpPr txBox="1"/>
          <p:nvPr/>
        </p:nvSpPr>
        <p:spPr>
          <a:xfrm>
            <a:off x="6732240" y="3645024"/>
            <a:ext cx="1944216" cy="584775"/>
          </a:xfrm>
          <a:prstGeom prst="rect">
            <a:avLst/>
          </a:prstGeom>
          <a:noFill/>
        </p:spPr>
        <p:txBody>
          <a:bodyPr wrap="square" rtlCol="0">
            <a:spAutoFit/>
          </a:bodyPr>
          <a:lstStyle/>
          <a:p>
            <a:r>
              <a:rPr lang="es-ES" sz="1600" smtClean="0"/>
              <a:t>Receptor </a:t>
            </a:r>
            <a:r>
              <a:rPr lang="el-GR" sz="1600" smtClean="0">
                <a:latin typeface="Calibri"/>
              </a:rPr>
              <a:t>β</a:t>
            </a:r>
            <a:r>
              <a:rPr lang="es-ES" sz="1600" baseline="-25000" smtClean="0"/>
              <a:t>1</a:t>
            </a:r>
            <a:r>
              <a:rPr lang="es-CO" sz="1600" smtClean="0"/>
              <a:t> </a:t>
            </a:r>
            <a:r>
              <a:rPr lang="es-ES" sz="1600" smtClean="0"/>
              <a:t>+ atenolol </a:t>
            </a:r>
            <a:endParaRPr lang="es-CO" sz="1600"/>
          </a:p>
        </p:txBody>
      </p:sp>
    </p:spTree>
    <p:extLst>
      <p:ext uri="{BB962C8B-B14F-4D97-AF65-F5344CB8AC3E}">
        <p14:creationId xmlns:p14="http://schemas.microsoft.com/office/powerpoint/2010/main" val="1793693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0"/>
            <a:ext cx="6804248" cy="1052736"/>
          </a:xfrm>
        </p:spPr>
        <p:txBody>
          <a:bodyPr>
            <a:normAutofit/>
          </a:bodyPr>
          <a:lstStyle/>
          <a:p>
            <a:r>
              <a:rPr lang="es-ES" sz="2800" b="1" smtClean="0">
                <a:solidFill>
                  <a:schemeClr val="bg1"/>
                </a:solidFill>
              </a:rPr>
              <a:t>Niveles de Complejidad en Modelamiento</a:t>
            </a:r>
            <a:endParaRPr lang="es-CO" sz="2800" b="1">
              <a:solidFill>
                <a:schemeClr val="bg1"/>
              </a:solidFill>
            </a:endParaRPr>
          </a:p>
        </p:txBody>
      </p:sp>
      <p:grpSp>
        <p:nvGrpSpPr>
          <p:cNvPr id="16" name="15 Grupo"/>
          <p:cNvGrpSpPr/>
          <p:nvPr/>
        </p:nvGrpSpPr>
        <p:grpSpPr>
          <a:xfrm>
            <a:off x="1318259" y="1340768"/>
            <a:ext cx="6696464" cy="3553362"/>
            <a:chOff x="1331640" y="1988840"/>
            <a:chExt cx="6696464" cy="3553362"/>
          </a:xfrm>
        </p:grpSpPr>
        <p:sp>
          <p:nvSpPr>
            <p:cNvPr id="3" name="2 Elipse"/>
            <p:cNvSpPr/>
            <p:nvPr/>
          </p:nvSpPr>
          <p:spPr>
            <a:xfrm>
              <a:off x="1331640" y="1988840"/>
              <a:ext cx="2520000" cy="2520000"/>
            </a:xfrm>
            <a:prstGeom prst="ellipse">
              <a:avLst/>
            </a:prstGeom>
            <a:solidFill>
              <a:srgbClr val="FFFF00">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smtClean="0">
                  <a:solidFill>
                    <a:schemeClr val="tx1"/>
                  </a:solidFill>
                </a:rPr>
                <a:t>Modelos PK-PD Mecanísticos</a:t>
              </a:r>
              <a:endParaRPr lang="es-CO" b="1">
                <a:solidFill>
                  <a:schemeClr val="tx1"/>
                </a:solidFill>
              </a:endParaRPr>
            </a:p>
          </p:txBody>
        </p:sp>
        <p:sp>
          <p:nvSpPr>
            <p:cNvPr id="6" name="5 Elipse"/>
            <p:cNvSpPr/>
            <p:nvPr/>
          </p:nvSpPr>
          <p:spPr>
            <a:xfrm>
              <a:off x="3419872" y="1988840"/>
              <a:ext cx="2520000" cy="2520000"/>
            </a:xfrm>
            <a:prstGeom prst="ellipse">
              <a:avLst/>
            </a:prstGeom>
            <a:solidFill>
              <a:schemeClr val="accent3">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smtClean="0">
                  <a:solidFill>
                    <a:schemeClr val="tx1"/>
                  </a:solidFill>
                </a:rPr>
                <a:t>Modelos Fisiológicamente Mejorados</a:t>
              </a:r>
              <a:endParaRPr lang="es-CO" b="1">
                <a:solidFill>
                  <a:schemeClr val="tx1"/>
                </a:solidFill>
              </a:endParaRPr>
            </a:p>
          </p:txBody>
        </p:sp>
        <p:sp>
          <p:nvSpPr>
            <p:cNvPr id="7" name="6 Elipse"/>
            <p:cNvSpPr/>
            <p:nvPr/>
          </p:nvSpPr>
          <p:spPr>
            <a:xfrm>
              <a:off x="5508104" y="1988840"/>
              <a:ext cx="2520000" cy="2520000"/>
            </a:xfrm>
            <a:prstGeom prst="ellipse">
              <a:avLst/>
            </a:prstGeom>
            <a:solidFill>
              <a:schemeClr val="accent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smtClean="0">
                  <a:solidFill>
                    <a:schemeClr val="tx1"/>
                  </a:solidFill>
                </a:rPr>
                <a:t>Modelos de Farmacología de Sistemas</a:t>
              </a:r>
              <a:endParaRPr lang="es-CO" b="1">
                <a:solidFill>
                  <a:schemeClr val="tx1"/>
                </a:solidFill>
              </a:endParaRPr>
            </a:p>
          </p:txBody>
        </p:sp>
        <p:sp>
          <p:nvSpPr>
            <p:cNvPr id="8" name="7 CuadroTexto"/>
            <p:cNvSpPr txBox="1"/>
            <p:nvPr/>
          </p:nvSpPr>
          <p:spPr>
            <a:xfrm>
              <a:off x="1331640" y="4561964"/>
              <a:ext cx="2088232" cy="523220"/>
            </a:xfrm>
            <a:prstGeom prst="rect">
              <a:avLst/>
            </a:prstGeom>
            <a:noFill/>
          </p:spPr>
          <p:txBody>
            <a:bodyPr wrap="square" rtlCol="0">
              <a:spAutoFit/>
            </a:bodyPr>
            <a:lstStyle/>
            <a:p>
              <a:pPr algn="ctr"/>
              <a:r>
                <a:rPr lang="es-ES" sz="1400" b="1" smtClean="0"/>
                <a:t>Análisis riguroso de datos clínicos y preclínicos</a:t>
              </a:r>
              <a:endParaRPr lang="es-CO" sz="1400" b="1"/>
            </a:p>
          </p:txBody>
        </p:sp>
        <p:sp>
          <p:nvSpPr>
            <p:cNvPr id="9" name="8 CuadroTexto"/>
            <p:cNvSpPr txBox="1"/>
            <p:nvPr/>
          </p:nvSpPr>
          <p:spPr>
            <a:xfrm>
              <a:off x="3419872" y="4561964"/>
              <a:ext cx="2519999" cy="523220"/>
            </a:xfrm>
            <a:prstGeom prst="rect">
              <a:avLst/>
            </a:prstGeom>
            <a:noFill/>
          </p:spPr>
          <p:txBody>
            <a:bodyPr wrap="square" rtlCol="0">
              <a:spAutoFit/>
            </a:bodyPr>
            <a:lstStyle/>
            <a:p>
              <a:pPr algn="ctr"/>
              <a:r>
                <a:rPr lang="es-ES" sz="1400" b="1" smtClean="0"/>
                <a:t>Develar mecanismos de acción farmacológica</a:t>
              </a:r>
              <a:endParaRPr lang="es-CO" sz="1400" b="1"/>
            </a:p>
          </p:txBody>
        </p:sp>
        <p:sp>
          <p:nvSpPr>
            <p:cNvPr id="10" name="9 CuadroTexto"/>
            <p:cNvSpPr txBox="1"/>
            <p:nvPr/>
          </p:nvSpPr>
          <p:spPr>
            <a:xfrm>
              <a:off x="5856919" y="4561964"/>
              <a:ext cx="2027450" cy="523220"/>
            </a:xfrm>
            <a:prstGeom prst="rect">
              <a:avLst/>
            </a:prstGeom>
            <a:noFill/>
          </p:spPr>
          <p:txBody>
            <a:bodyPr wrap="square" rtlCol="0">
              <a:spAutoFit/>
            </a:bodyPr>
            <a:lstStyle/>
            <a:p>
              <a:pPr algn="ctr"/>
              <a:r>
                <a:rPr lang="es-ES" sz="1400" b="1" smtClean="0"/>
                <a:t>Ensamblar fisiología y farmacología</a:t>
              </a:r>
              <a:endParaRPr lang="es-CO" sz="1400" b="1"/>
            </a:p>
          </p:txBody>
        </p:sp>
        <p:sp>
          <p:nvSpPr>
            <p:cNvPr id="11" name="10 CuadroTexto"/>
            <p:cNvSpPr txBox="1"/>
            <p:nvPr/>
          </p:nvSpPr>
          <p:spPr>
            <a:xfrm>
              <a:off x="1720672" y="5234425"/>
              <a:ext cx="1310167" cy="307777"/>
            </a:xfrm>
            <a:prstGeom prst="rect">
              <a:avLst/>
            </a:prstGeom>
            <a:noFill/>
          </p:spPr>
          <p:txBody>
            <a:bodyPr wrap="none" rtlCol="0">
              <a:spAutoFit/>
            </a:bodyPr>
            <a:lstStyle/>
            <a:p>
              <a:r>
                <a:rPr lang="es-ES" sz="1400" b="1" smtClean="0"/>
                <a:t>Ajuste Robusto</a:t>
              </a:r>
              <a:endParaRPr lang="es-CO" sz="1400" b="1"/>
            </a:p>
          </p:txBody>
        </p:sp>
        <p:sp>
          <p:nvSpPr>
            <p:cNvPr id="12" name="11 CuadroTexto"/>
            <p:cNvSpPr txBox="1"/>
            <p:nvPr/>
          </p:nvSpPr>
          <p:spPr>
            <a:xfrm>
              <a:off x="6369545" y="5234425"/>
              <a:ext cx="1002197" cy="307777"/>
            </a:xfrm>
            <a:prstGeom prst="rect">
              <a:avLst/>
            </a:prstGeom>
            <a:noFill/>
          </p:spPr>
          <p:txBody>
            <a:bodyPr wrap="none" rtlCol="0">
              <a:spAutoFit/>
            </a:bodyPr>
            <a:lstStyle/>
            <a:p>
              <a:r>
                <a:rPr lang="es-ES" sz="1400" b="1" smtClean="0"/>
                <a:t>Simulación</a:t>
              </a:r>
              <a:endParaRPr lang="es-CO" sz="1400" b="1"/>
            </a:p>
          </p:txBody>
        </p:sp>
        <p:cxnSp>
          <p:nvCxnSpPr>
            <p:cNvPr id="14" name="13 Conector recto"/>
            <p:cNvCxnSpPr>
              <a:stCxn id="11" idx="3"/>
              <a:endCxn id="12" idx="1"/>
            </p:cNvCxnSpPr>
            <p:nvPr/>
          </p:nvCxnSpPr>
          <p:spPr>
            <a:xfrm>
              <a:off x="3030839" y="5388314"/>
              <a:ext cx="33387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14 Rectángulo"/>
            <p:cNvSpPr/>
            <p:nvPr/>
          </p:nvSpPr>
          <p:spPr>
            <a:xfrm>
              <a:off x="4283968" y="5234425"/>
              <a:ext cx="936104" cy="307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smtClean="0">
                  <a:solidFill>
                    <a:schemeClr val="tx1"/>
                  </a:solidFill>
                </a:rPr>
                <a:t>?</a:t>
              </a:r>
              <a:endParaRPr lang="es-CO" sz="2400" b="1">
                <a:solidFill>
                  <a:schemeClr val="tx1"/>
                </a:solidFill>
              </a:endParaRPr>
            </a:p>
          </p:txBody>
        </p:sp>
      </p:grpSp>
      <p:sp>
        <p:nvSpPr>
          <p:cNvPr id="17" name="16 CuadroTexto"/>
          <p:cNvSpPr txBox="1"/>
          <p:nvPr/>
        </p:nvSpPr>
        <p:spPr>
          <a:xfrm>
            <a:off x="466616" y="5013176"/>
            <a:ext cx="8208912" cy="553998"/>
          </a:xfrm>
          <a:prstGeom prst="rect">
            <a:avLst/>
          </a:prstGeom>
          <a:noFill/>
        </p:spPr>
        <p:txBody>
          <a:bodyPr wrap="square" rtlCol="0">
            <a:spAutoFit/>
          </a:bodyPr>
          <a:lstStyle/>
          <a:p>
            <a:r>
              <a:rPr lang="es-ES" sz="1500" smtClean="0"/>
              <a:t>Rango y tipos de complejidad en modelamiento a tres niveles de modelamiento de farmacología de sistemas y quantitativas (QSP)</a:t>
            </a:r>
            <a:endParaRPr lang="es-CO" sz="1500"/>
          </a:p>
        </p:txBody>
      </p:sp>
      <p:sp>
        <p:nvSpPr>
          <p:cNvPr id="18" name="17 Rectángulo"/>
          <p:cNvSpPr/>
          <p:nvPr/>
        </p:nvSpPr>
        <p:spPr>
          <a:xfrm>
            <a:off x="329906" y="5930116"/>
            <a:ext cx="8352928" cy="523220"/>
          </a:xfrm>
          <a:prstGeom prst="rect">
            <a:avLst/>
          </a:prstGeom>
        </p:spPr>
        <p:txBody>
          <a:bodyPr wrap="square">
            <a:spAutoFit/>
          </a:bodyPr>
          <a:lstStyle/>
          <a:p>
            <a:r>
              <a:rPr lang="es-CO" sz="1400" b="1" smtClean="0"/>
              <a:t>Adaptado de</a:t>
            </a:r>
            <a:r>
              <a:rPr lang="es-CO" sz="1400" b="1" smtClean="0"/>
              <a:t>: </a:t>
            </a:r>
            <a:r>
              <a:rPr lang="es-CO" sz="1400" smtClean="0"/>
              <a:t>Jusko </a:t>
            </a:r>
            <a:r>
              <a:rPr lang="es-CO" sz="1400"/>
              <a:t>WJ. </a:t>
            </a:r>
            <a:r>
              <a:rPr lang="en-US" sz="1400"/>
              <a:t>Moving from Basic Toward Systems Pharmacodynamic Models</a:t>
            </a:r>
            <a:r>
              <a:rPr lang="es-CO" sz="1400" smtClean="0"/>
              <a:t>. </a:t>
            </a:r>
            <a:r>
              <a:rPr lang="en-US" sz="1400"/>
              <a:t>Journal of Pharmaceutical </a:t>
            </a:r>
            <a:r>
              <a:rPr lang="en-US" sz="1400" smtClean="0"/>
              <a:t>Sciences</a:t>
            </a:r>
            <a:r>
              <a:rPr lang="es-CO" sz="1400" smtClean="0"/>
              <a:t>. 2013; 102(9): 2930-2940</a:t>
            </a:r>
            <a:endParaRPr lang="es-CO" sz="1400"/>
          </a:p>
        </p:txBody>
      </p:sp>
    </p:spTree>
    <p:extLst>
      <p:ext uri="{BB962C8B-B14F-4D97-AF65-F5344CB8AC3E}">
        <p14:creationId xmlns:p14="http://schemas.microsoft.com/office/powerpoint/2010/main" val="1599259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 Grupo"/>
          <p:cNvGrpSpPr/>
          <p:nvPr/>
        </p:nvGrpSpPr>
        <p:grpSpPr>
          <a:xfrm>
            <a:off x="1643901" y="1340768"/>
            <a:ext cx="5856199" cy="4543260"/>
            <a:chOff x="852488" y="581025"/>
            <a:chExt cx="7439025" cy="569595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581025"/>
              <a:ext cx="7439025" cy="569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009650"/>
              <a:ext cx="55626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1 Título"/>
          <p:cNvSpPr>
            <a:spLocks noGrp="1"/>
          </p:cNvSpPr>
          <p:nvPr>
            <p:ph type="title" idx="4294967295"/>
          </p:nvPr>
        </p:nvSpPr>
        <p:spPr>
          <a:xfrm>
            <a:off x="179512" y="188640"/>
            <a:ext cx="6635080" cy="778098"/>
          </a:xfrm>
        </p:spPr>
        <p:txBody>
          <a:bodyPr>
            <a:normAutofit/>
          </a:bodyPr>
          <a:lstStyle/>
          <a:p>
            <a:r>
              <a:rPr lang="es-CO" sz="2800" b="1" smtClean="0">
                <a:solidFill>
                  <a:schemeClr val="bg1"/>
                </a:solidFill>
                <a:effectLst>
                  <a:outerShdw blurRad="38100" dist="38100" dir="2700000" algn="tl">
                    <a:srgbClr val="000000">
                      <a:alpha val="43137"/>
                    </a:srgbClr>
                  </a:outerShdw>
                </a:effectLst>
              </a:rPr>
              <a:t>Modelos de Transducción</a:t>
            </a:r>
            <a:r>
              <a:rPr lang="es-CO" sz="2800" b="1" baseline="0" smtClean="0">
                <a:solidFill>
                  <a:schemeClr val="bg1"/>
                </a:solidFill>
                <a:effectLst>
                  <a:outerShdw blurRad="38100" dist="38100" dir="2700000" algn="tl">
                    <a:srgbClr val="000000">
                      <a:alpha val="43137"/>
                    </a:srgbClr>
                  </a:outerShdw>
                </a:effectLst>
              </a:rPr>
              <a:t> de Señal</a:t>
            </a:r>
            <a:endParaRPr lang="es-CO" sz="2800" b="1">
              <a:solidFill>
                <a:schemeClr val="bg1"/>
              </a:solidFill>
              <a:effectLst>
                <a:outerShdw blurRad="38100" dist="38100" dir="2700000" algn="tl">
                  <a:srgbClr val="000000">
                    <a:alpha val="43137"/>
                  </a:srgbClr>
                </a:outerShdw>
              </a:effectLst>
            </a:endParaRPr>
          </a:p>
        </p:txBody>
      </p:sp>
      <p:sp>
        <p:nvSpPr>
          <p:cNvPr id="4" name="3 CuadroTexto"/>
          <p:cNvSpPr txBox="1"/>
          <p:nvPr/>
        </p:nvSpPr>
        <p:spPr>
          <a:xfrm>
            <a:off x="1943708" y="6002124"/>
            <a:ext cx="5256584" cy="523220"/>
          </a:xfrm>
          <a:prstGeom prst="rect">
            <a:avLst/>
          </a:prstGeom>
          <a:noFill/>
        </p:spPr>
        <p:txBody>
          <a:bodyPr wrap="square" rtlCol="0">
            <a:spAutoFit/>
          </a:bodyPr>
          <a:lstStyle/>
          <a:p>
            <a:r>
              <a:rPr lang="es-ES" sz="1400" b="1"/>
              <a:t>Tomado de:</a:t>
            </a:r>
            <a:r>
              <a:rPr lang="es-ES" sz="1400"/>
              <a:t> Felmlee MA, Morris ME, Mager DE. Mechanism-Based Pharmacodynamic Modeling. Methods Mol Biol. 2012; 929: 583–600.</a:t>
            </a:r>
            <a:endParaRPr lang="es-CO" sz="1400"/>
          </a:p>
        </p:txBody>
      </p:sp>
    </p:spTree>
    <p:extLst>
      <p:ext uri="{BB962C8B-B14F-4D97-AF65-F5344CB8AC3E}">
        <p14:creationId xmlns:p14="http://schemas.microsoft.com/office/powerpoint/2010/main" val="29280005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0" y="72008"/>
            <a:ext cx="6812948" cy="980728"/>
          </a:xfrm>
        </p:spPr>
        <p:txBody>
          <a:bodyPr>
            <a:normAutofit/>
          </a:bodyPr>
          <a:lstStyle/>
          <a:p>
            <a:r>
              <a:rPr lang="es-CO" sz="2800" b="1" smtClean="0">
                <a:solidFill>
                  <a:schemeClr val="bg1"/>
                </a:solidFill>
                <a:effectLst>
                  <a:outerShdw blurRad="38100" dist="38100" dir="2700000" algn="tl">
                    <a:srgbClr val="000000">
                      <a:alpha val="43137"/>
                    </a:srgbClr>
                  </a:outerShdw>
                </a:effectLst>
              </a:rPr>
              <a:t>Modelos de Entendimiento</a:t>
            </a:r>
            <a:r>
              <a:rPr lang="es-CO" sz="2800" b="1" baseline="0" smtClean="0">
                <a:solidFill>
                  <a:schemeClr val="bg1"/>
                </a:solidFill>
                <a:effectLst>
                  <a:outerShdw blurRad="38100" dist="38100" dir="2700000" algn="tl">
                    <a:srgbClr val="000000">
                      <a:alpha val="43137"/>
                    </a:srgbClr>
                  </a:outerShdw>
                </a:effectLst>
              </a:rPr>
              <a:t> (1)</a:t>
            </a:r>
            <a:endParaRPr lang="es-CO" sz="2800" b="1">
              <a:solidFill>
                <a:schemeClr val="bg1"/>
              </a:solidFill>
              <a:effectLst>
                <a:outerShdw blurRad="38100" dist="38100" dir="2700000" algn="tl">
                  <a:srgbClr val="000000">
                    <a:alpha val="43137"/>
                  </a:srgbClr>
                </a:outerShdw>
              </a:effectLst>
            </a:endParaRPr>
          </a:p>
        </p:txBody>
      </p:sp>
      <p:sp>
        <p:nvSpPr>
          <p:cNvPr id="4" name="3 Rectángulo"/>
          <p:cNvSpPr/>
          <p:nvPr/>
        </p:nvSpPr>
        <p:spPr>
          <a:xfrm>
            <a:off x="423805" y="6021288"/>
            <a:ext cx="8287690" cy="461665"/>
          </a:xfrm>
          <a:prstGeom prst="rect">
            <a:avLst/>
          </a:prstGeom>
          <a:solidFill>
            <a:schemeClr val="bg1"/>
          </a:solidFill>
        </p:spPr>
        <p:txBody>
          <a:bodyPr wrap="square">
            <a:spAutoFit/>
          </a:bodyPr>
          <a:lstStyle/>
          <a:p>
            <a:r>
              <a:rPr lang="es-CO" sz="1200" b="1" smtClean="0"/>
              <a:t>Tomado de</a:t>
            </a:r>
            <a:r>
              <a:rPr lang="es-CO" sz="1200" smtClean="0"/>
              <a:t> </a:t>
            </a:r>
            <a:r>
              <a:rPr lang="es-CO" sz="1200"/>
              <a:t>Sharan S, Woo S. Quantitative Insight in Utilizing Circulating Angiogenic Factors as Biomarkers for Antiangiogenic Therapy: Systems Pharmacology Approach. </a:t>
            </a:r>
            <a:r>
              <a:rPr lang="es-CO" sz="1200" i="1"/>
              <a:t>CPT: Pharmacometrics and Systems Pharmacology </a:t>
            </a:r>
            <a:r>
              <a:rPr lang="es-CO" sz="1200"/>
              <a:t>2014; 8(3): e139.</a:t>
            </a:r>
          </a:p>
        </p:txBody>
      </p:sp>
      <p:pic>
        <p:nvPicPr>
          <p:cNvPr id="11269" name="Picture 5" descr="https://www.researchgate.net/profile/Satish_Sharan/publication/266681030/figure/fig1/AS:272061838917636@1441876009681/Figure-1-Scheme-of-systems-pharmacology-model-for-sunitinib-Upon-binding-with-VEG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17" y="1412777"/>
            <a:ext cx="7711767" cy="3312368"/>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423805" y="4797152"/>
            <a:ext cx="8287690" cy="1200329"/>
          </a:xfrm>
          <a:prstGeom prst="rect">
            <a:avLst/>
          </a:prstGeom>
        </p:spPr>
        <p:txBody>
          <a:bodyPr wrap="square">
            <a:spAutoFit/>
          </a:bodyPr>
          <a:lstStyle/>
          <a:p>
            <a:pPr algn="just"/>
            <a:r>
              <a:rPr lang="en-US" sz="1200" b="1"/>
              <a:t>Figure 1</a:t>
            </a:r>
            <a:r>
              <a:rPr lang="en-US" sz="1200"/>
              <a:t>: Scheme of systems pharmacology model for sunitinib. Upon binding with VEGF, VEGFR2 is activated via phosphorylation of the tyrosine kinase domain (Sv), which in turn leads to activation of RAS/RAF-1/MEK/ERK cascade. Phosphorylated ERK translocates into the nucleus and regulates formation of cellular proteins and transcription factors for angiogenesis. Inhibition of the angiogenic signal by tyrosine kinase inhibitor sunitinib led to the feedback stimulation of circulating angiogenic factors from the host as well as tumor cells. Inhibition of angiogenic signals by sunitinib led to the inhibition of tumor proliferation. Sunitinib also exerts cytotoxic effects via targeting multiple kinases.</a:t>
            </a:r>
            <a:endParaRPr lang="es-CO" sz="1200"/>
          </a:p>
        </p:txBody>
      </p:sp>
      <p:pic>
        <p:nvPicPr>
          <p:cNvPr id="11271" name="Picture 7" descr="Image result for sunitini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892790"/>
            <a:ext cx="1633538" cy="68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3141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947"/>
          <a:stretch/>
        </p:blipFill>
        <p:spPr bwMode="auto">
          <a:xfrm>
            <a:off x="755575" y="1124743"/>
            <a:ext cx="7632849" cy="5197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idx="4294967295"/>
          </p:nvPr>
        </p:nvSpPr>
        <p:spPr>
          <a:xfrm>
            <a:off x="0" y="72008"/>
            <a:ext cx="6812948" cy="980728"/>
          </a:xfrm>
        </p:spPr>
        <p:txBody>
          <a:bodyPr>
            <a:normAutofit/>
          </a:bodyPr>
          <a:lstStyle/>
          <a:p>
            <a:r>
              <a:rPr lang="es-CO" sz="2800" b="1" smtClean="0">
                <a:solidFill>
                  <a:schemeClr val="bg1"/>
                </a:solidFill>
                <a:effectLst>
                  <a:outerShdw blurRad="38100" dist="38100" dir="2700000" algn="tl">
                    <a:srgbClr val="000000">
                      <a:alpha val="43137"/>
                    </a:srgbClr>
                  </a:outerShdw>
                </a:effectLst>
              </a:rPr>
              <a:t>Modelos de Entendimiento</a:t>
            </a:r>
            <a:r>
              <a:rPr lang="es-CO" sz="2800" b="1" baseline="0" smtClean="0">
                <a:solidFill>
                  <a:schemeClr val="bg1"/>
                </a:solidFill>
                <a:effectLst>
                  <a:outerShdw blurRad="38100" dist="38100" dir="2700000" algn="tl">
                    <a:srgbClr val="000000">
                      <a:alpha val="43137"/>
                    </a:srgbClr>
                  </a:outerShdw>
                </a:effectLst>
              </a:rPr>
              <a:t> (2)</a:t>
            </a:r>
            <a:endParaRPr lang="es-CO" sz="2800" b="1">
              <a:solidFill>
                <a:schemeClr val="bg1"/>
              </a:solidFill>
              <a:effectLst>
                <a:outerShdw blurRad="38100" dist="38100" dir="2700000" algn="tl">
                  <a:srgbClr val="000000">
                    <a:alpha val="43137"/>
                  </a:srgbClr>
                </a:outerShdw>
              </a:effectLst>
            </a:endParaRPr>
          </a:p>
        </p:txBody>
      </p:sp>
      <p:sp>
        <p:nvSpPr>
          <p:cNvPr id="4" name="3 Rectángulo"/>
          <p:cNvSpPr/>
          <p:nvPr/>
        </p:nvSpPr>
        <p:spPr>
          <a:xfrm>
            <a:off x="517454" y="6423719"/>
            <a:ext cx="8109092" cy="461665"/>
          </a:xfrm>
          <a:prstGeom prst="rect">
            <a:avLst/>
          </a:prstGeom>
          <a:solidFill>
            <a:schemeClr val="bg1"/>
          </a:solidFill>
        </p:spPr>
        <p:txBody>
          <a:bodyPr wrap="square">
            <a:spAutoFit/>
          </a:bodyPr>
          <a:lstStyle/>
          <a:p>
            <a:r>
              <a:rPr lang="es-CO" sz="1200" b="1" smtClean="0"/>
              <a:t>Tomado</a:t>
            </a:r>
            <a:r>
              <a:rPr lang="es-CO" sz="1200" smtClean="0"/>
              <a:t> de Gopalakrishnan </a:t>
            </a:r>
            <a:r>
              <a:rPr lang="es-CO" sz="1200"/>
              <a:t>M, Kumar V, Issar M. Chapter 21. Relationship Between Pharmacokinetics and Pharmacodynamics. Shargel L, Yu A. (eds). </a:t>
            </a:r>
            <a:r>
              <a:rPr lang="es-CO" sz="1200" i="1"/>
              <a:t>Applied Biopharmaceutics and Pharmacokinetics</a:t>
            </a:r>
            <a:r>
              <a:rPr lang="es-CO" sz="1200"/>
              <a:t>, 7th ed. USA: McGraw-Hill Education; 2016. pp. 635-678.</a:t>
            </a:r>
          </a:p>
        </p:txBody>
      </p:sp>
    </p:spTree>
    <p:extLst>
      <p:ext uri="{BB962C8B-B14F-4D97-AF65-F5344CB8AC3E}">
        <p14:creationId xmlns:p14="http://schemas.microsoft.com/office/powerpoint/2010/main" val="17671957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22313" y="2747963"/>
            <a:ext cx="7772400" cy="1362075"/>
          </a:xfrm>
        </p:spPr>
        <p:txBody>
          <a:bodyPr/>
          <a:lstStyle/>
          <a:p>
            <a:pPr algn="ctr"/>
            <a:r>
              <a:rPr lang="es-ES" cap="none" smtClean="0">
                <a:solidFill>
                  <a:srgbClr val="FF0000"/>
                </a:solidFill>
              </a:rPr>
              <a:t>Simulación de Ensayos </a:t>
            </a:r>
            <a:r>
              <a:rPr lang="es-ES" cap="none" smtClean="0">
                <a:solidFill>
                  <a:srgbClr val="FF0000"/>
                </a:solidFill>
              </a:rPr>
              <a:t>Clínicos </a:t>
            </a:r>
            <a:r>
              <a:rPr lang="es-ES" cap="none" smtClean="0">
                <a:solidFill>
                  <a:srgbClr val="FF0000"/>
                </a:solidFill>
              </a:rPr>
              <a:t>Controlados</a:t>
            </a:r>
            <a:endParaRPr lang="es-CO" cap="none">
              <a:solidFill>
                <a:srgbClr val="FF0000"/>
              </a:solidFill>
            </a:endParaRPr>
          </a:p>
        </p:txBody>
      </p:sp>
    </p:spTree>
    <p:extLst>
      <p:ext uri="{BB962C8B-B14F-4D97-AF65-F5344CB8AC3E}">
        <p14:creationId xmlns:p14="http://schemas.microsoft.com/office/powerpoint/2010/main" val="1086543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188640"/>
            <a:ext cx="7355160" cy="706090"/>
          </a:xfrm>
        </p:spPr>
        <p:txBody>
          <a:bodyPr>
            <a:normAutofit/>
          </a:bodyPr>
          <a:lstStyle/>
          <a:p>
            <a:r>
              <a:rPr lang="es-ES" sz="2800" b="1">
                <a:solidFill>
                  <a:schemeClr val="bg1"/>
                </a:solidFill>
                <a:effectLst>
                  <a:outerShdw blurRad="38100" dist="38100" dir="2700000" algn="tl">
                    <a:srgbClr val="000000">
                      <a:alpha val="43137"/>
                    </a:srgbClr>
                  </a:outerShdw>
                </a:effectLst>
              </a:rPr>
              <a:t>Simulación de Ensayos Clinicos Controlados</a:t>
            </a:r>
            <a:endParaRPr lang="es-CO" sz="2800" b="1">
              <a:solidFill>
                <a:schemeClr val="bg1"/>
              </a:solidFill>
              <a:effectLst>
                <a:outerShdw blurRad="38100" dist="38100" dir="2700000" algn="tl">
                  <a:srgbClr val="000000">
                    <a:alpha val="43137"/>
                  </a:srgbClr>
                </a:outerShdw>
              </a:effectLst>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88061"/>
            <a:ext cx="4279950" cy="368187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87524" y="5991671"/>
            <a:ext cx="8568952" cy="461665"/>
          </a:xfrm>
          <a:prstGeom prst="rect">
            <a:avLst/>
          </a:prstGeom>
          <a:solidFill>
            <a:schemeClr val="bg1"/>
          </a:solidFill>
        </p:spPr>
        <p:txBody>
          <a:bodyPr wrap="square">
            <a:spAutoFit/>
          </a:bodyPr>
          <a:lstStyle/>
          <a:p>
            <a:r>
              <a:rPr lang="en-US" sz="1200" b="1" smtClean="0"/>
              <a:t>Tomado de</a:t>
            </a:r>
            <a:r>
              <a:rPr lang="en-US" sz="1200" smtClean="0"/>
              <a:t>: Kimko HC et al. Prediction </a:t>
            </a:r>
            <a:r>
              <a:rPr lang="en-US" sz="1200"/>
              <a:t>of the outcome of a phase </a:t>
            </a:r>
            <a:r>
              <a:rPr lang="en-US" sz="1200" smtClean="0"/>
              <a:t>3 clinical </a:t>
            </a:r>
            <a:r>
              <a:rPr lang="en-US" sz="1200"/>
              <a:t>trial of an antischizophrenic </a:t>
            </a:r>
            <a:r>
              <a:rPr lang="en-US" sz="1200" smtClean="0"/>
              <a:t>agent (quetiapine </a:t>
            </a:r>
            <a:r>
              <a:rPr lang="en-US" sz="1200"/>
              <a:t>fumarate) by simulation </a:t>
            </a:r>
            <a:r>
              <a:rPr lang="en-US" sz="1200" smtClean="0"/>
              <a:t>with a </a:t>
            </a:r>
            <a:r>
              <a:rPr lang="en-US" sz="1200"/>
              <a:t>population pharmacokinetic </a:t>
            </a:r>
            <a:r>
              <a:rPr lang="en-US" sz="1200" smtClean="0"/>
              <a:t>and pharmacodynamic model. </a:t>
            </a:r>
            <a:r>
              <a:rPr lang="es-CO" sz="1200" smtClean="0"/>
              <a:t>Clinical Pharmacology &amp; Therapeutics. 68 (5):568-578</a:t>
            </a:r>
            <a:endParaRPr lang="es-CO" sz="1200"/>
          </a:p>
        </p:txBody>
      </p:sp>
      <mc:AlternateContent xmlns:mc="http://schemas.openxmlformats.org/markup-compatibility/2006" xmlns:a14="http://schemas.microsoft.com/office/drawing/2010/main">
        <mc:Choice Requires="a14">
          <p:sp>
            <p:nvSpPr>
              <p:cNvPr id="3" name="2 CuadroTexto"/>
              <p:cNvSpPr txBox="1"/>
              <p:nvPr/>
            </p:nvSpPr>
            <p:spPr>
              <a:xfrm>
                <a:off x="5256914" y="2583542"/>
                <a:ext cx="3324756" cy="671722"/>
              </a:xfrm>
              <a:prstGeom prst="rect">
                <a:avLst/>
              </a:prstGeom>
              <a:noFill/>
            </p:spPr>
            <p:txBody>
              <a:bodyPr wrap="none" rtlCol="0">
                <a:spAutoFit/>
              </a:bodyPr>
              <a:lstStyle/>
              <a:p>
                <a14:m>
                  <m:oMath xmlns:m="http://schemas.openxmlformats.org/officeDocument/2006/math">
                    <m:sSub>
                      <m:sSubPr>
                        <m:ctrlPr>
                          <a:rPr lang="es-ES" b="0" i="1" smtClean="0">
                            <a:latin typeface="Cambria Math"/>
                          </a:rPr>
                        </m:ctrlPr>
                      </m:sSubPr>
                      <m:e>
                        <m:r>
                          <m:rPr>
                            <m:sty m:val="p"/>
                          </m:rPr>
                          <a:rPr lang="es-ES" b="0" i="0" smtClean="0">
                            <a:latin typeface="Cambria Math"/>
                          </a:rPr>
                          <m:t>C</m:t>
                        </m:r>
                      </m:e>
                      <m:sub>
                        <m:r>
                          <m:rPr>
                            <m:sty m:val="p"/>
                          </m:rPr>
                          <a:rPr lang="es-ES" b="0" i="0" smtClean="0">
                            <a:latin typeface="Cambria Math"/>
                          </a:rPr>
                          <m:t>p</m:t>
                        </m:r>
                      </m:sub>
                    </m:sSub>
                    <m:r>
                      <a:rPr lang="es-ES" b="0" i="0" smtClean="0">
                        <a:latin typeface="Cambria Math"/>
                      </a:rPr>
                      <m:t>=</m:t>
                    </m:r>
                    <m:f>
                      <m:fPr>
                        <m:ctrlPr>
                          <a:rPr lang="es-ES" b="0" i="1" smtClean="0">
                            <a:latin typeface="Cambria Math"/>
                          </a:rPr>
                        </m:ctrlPr>
                      </m:fPr>
                      <m:num>
                        <m:sSub>
                          <m:sSubPr>
                            <m:ctrlPr>
                              <a:rPr lang="es-ES" b="0" i="1" smtClean="0">
                                <a:latin typeface="Cambria Math"/>
                              </a:rPr>
                            </m:ctrlPr>
                          </m:sSubPr>
                          <m:e>
                            <m:r>
                              <m:rPr>
                                <m:sty m:val="p"/>
                              </m:rPr>
                              <a:rPr lang="es-ES" b="0" i="0" smtClean="0">
                                <a:latin typeface="Cambria Math"/>
                              </a:rPr>
                              <m:t>k</m:t>
                            </m:r>
                          </m:e>
                          <m:sub>
                            <m:r>
                              <m:rPr>
                                <m:sty m:val="p"/>
                              </m:rPr>
                              <a:rPr lang="es-ES" b="0" i="0" smtClean="0">
                                <a:latin typeface="Cambria Math"/>
                              </a:rPr>
                              <m:t>a</m:t>
                            </m:r>
                          </m:sub>
                        </m:sSub>
                        <m:r>
                          <a:rPr lang="es-ES" b="0" i="0" smtClean="0">
                            <a:latin typeface="Cambria Math"/>
                          </a:rPr>
                          <m:t>·</m:t>
                        </m:r>
                        <m:sSub>
                          <m:sSubPr>
                            <m:ctrlPr>
                              <a:rPr lang="es-ES" b="0" i="1" smtClean="0">
                                <a:latin typeface="Cambria Math"/>
                              </a:rPr>
                            </m:ctrlPr>
                          </m:sSubPr>
                          <m:e>
                            <m:r>
                              <m:rPr>
                                <m:sty m:val="p"/>
                              </m:rPr>
                              <a:rPr lang="es-ES" b="0" i="0" smtClean="0">
                                <a:latin typeface="Cambria Math"/>
                              </a:rPr>
                              <m:t>X</m:t>
                            </m:r>
                          </m:e>
                          <m:sub>
                            <m:r>
                              <a:rPr lang="es-ES" b="0" i="0" smtClean="0">
                                <a:latin typeface="Cambria Math"/>
                              </a:rPr>
                              <m:t>0</m:t>
                            </m:r>
                          </m:sub>
                        </m:sSub>
                        <m:r>
                          <a:rPr lang="es-ES" b="0" i="0" smtClean="0">
                            <a:latin typeface="Cambria Math"/>
                          </a:rPr>
                          <m:t>·</m:t>
                        </m:r>
                        <m:r>
                          <m:rPr>
                            <m:sty m:val="p"/>
                          </m:rPr>
                          <a:rPr lang="es-ES" b="0" i="0" smtClean="0">
                            <a:latin typeface="Cambria Math"/>
                          </a:rPr>
                          <m:t>F</m:t>
                        </m:r>
                      </m:num>
                      <m:den>
                        <m:sSub>
                          <m:sSubPr>
                            <m:ctrlPr>
                              <a:rPr lang="es-ES" b="0" i="1" smtClean="0">
                                <a:latin typeface="Cambria Math"/>
                              </a:rPr>
                            </m:ctrlPr>
                          </m:sSubPr>
                          <m:e>
                            <m:r>
                              <m:rPr>
                                <m:sty m:val="p"/>
                              </m:rPr>
                              <a:rPr lang="es-ES" b="0" i="0" smtClean="0">
                                <a:latin typeface="Cambria Math"/>
                              </a:rPr>
                              <m:t>V</m:t>
                            </m:r>
                          </m:e>
                          <m:sub>
                            <m:r>
                              <m:rPr>
                                <m:sty m:val="p"/>
                              </m:rPr>
                              <a:rPr lang="es-ES" b="0" i="0" smtClean="0">
                                <a:latin typeface="Cambria Math"/>
                              </a:rPr>
                              <m:t>D</m:t>
                            </m:r>
                          </m:sub>
                        </m:sSub>
                        <m:d>
                          <m:dPr>
                            <m:ctrlPr>
                              <a:rPr lang="es-ES" b="0" i="1" smtClean="0">
                                <a:latin typeface="Cambria Math"/>
                              </a:rPr>
                            </m:ctrlPr>
                          </m:dPr>
                          <m:e>
                            <m:f>
                              <m:fPr>
                                <m:ctrlPr>
                                  <a:rPr lang="es-ES" b="0" i="1" smtClean="0">
                                    <a:latin typeface="Cambria Math"/>
                                  </a:rPr>
                                </m:ctrlPr>
                              </m:fPr>
                              <m:num>
                                <m:r>
                                  <m:rPr>
                                    <m:sty m:val="p"/>
                                  </m:rPr>
                                  <a:rPr lang="es-ES" b="0" i="0" smtClean="0">
                                    <a:latin typeface="Cambria Math"/>
                                  </a:rPr>
                                  <m:t>CL</m:t>
                                </m:r>
                              </m:num>
                              <m:den>
                                <m:r>
                                  <m:rPr>
                                    <m:sty m:val="p"/>
                                  </m:rPr>
                                  <a:rPr lang="es-ES" b="0" i="0" smtClean="0">
                                    <a:latin typeface="Cambria Math"/>
                                  </a:rPr>
                                  <m:t>V</m:t>
                                </m:r>
                              </m:den>
                            </m:f>
                            <m:r>
                              <a:rPr lang="es-ES" b="0" i="0" smtClean="0">
                                <a:latin typeface="Cambria Math"/>
                              </a:rPr>
                              <m:t>−</m:t>
                            </m:r>
                            <m:sSub>
                              <m:sSubPr>
                                <m:ctrlPr>
                                  <a:rPr lang="es-ES" b="0" i="1" smtClean="0">
                                    <a:latin typeface="Cambria Math"/>
                                  </a:rPr>
                                </m:ctrlPr>
                              </m:sSubPr>
                              <m:e>
                                <m:r>
                                  <m:rPr>
                                    <m:sty m:val="p"/>
                                  </m:rPr>
                                  <a:rPr lang="es-ES" b="0" i="0" smtClean="0">
                                    <a:latin typeface="Cambria Math"/>
                                  </a:rPr>
                                  <m:t>k</m:t>
                                </m:r>
                              </m:e>
                              <m:sub>
                                <m:r>
                                  <m:rPr>
                                    <m:sty m:val="p"/>
                                  </m:rPr>
                                  <a:rPr lang="es-ES" b="0" i="0" smtClean="0">
                                    <a:latin typeface="Cambria Math"/>
                                  </a:rPr>
                                  <m:t>a</m:t>
                                </m:r>
                              </m:sub>
                            </m:sSub>
                          </m:e>
                        </m:d>
                      </m:den>
                    </m:f>
                    <m:r>
                      <a:rPr lang="es-ES" b="0" i="0" smtClean="0">
                        <a:latin typeface="Cambria Math"/>
                      </a:rPr>
                      <m:t>(</m:t>
                    </m:r>
                    <m:sSup>
                      <m:sSupPr>
                        <m:ctrlPr>
                          <a:rPr lang="es-ES" b="0" i="1" smtClean="0">
                            <a:latin typeface="Cambria Math"/>
                          </a:rPr>
                        </m:ctrlPr>
                      </m:sSupPr>
                      <m:e>
                        <m:r>
                          <m:rPr>
                            <m:sty m:val="p"/>
                          </m:rPr>
                          <a:rPr lang="es-ES" b="0" i="0" smtClean="0">
                            <a:latin typeface="Cambria Math"/>
                          </a:rPr>
                          <m:t>e</m:t>
                        </m:r>
                      </m:e>
                      <m:sup>
                        <m:r>
                          <a:rPr lang="es-ES" b="0" i="0" smtClean="0">
                            <a:latin typeface="Cambria Math"/>
                          </a:rPr>
                          <m:t>−</m:t>
                        </m:r>
                        <m:sSub>
                          <m:sSubPr>
                            <m:ctrlPr>
                              <a:rPr lang="es-ES" b="0" i="1" smtClean="0">
                                <a:latin typeface="Cambria Math"/>
                              </a:rPr>
                            </m:ctrlPr>
                          </m:sSubPr>
                          <m:e>
                            <m:r>
                              <m:rPr>
                                <m:sty m:val="p"/>
                              </m:rPr>
                              <a:rPr lang="es-ES" b="0" i="0" smtClean="0">
                                <a:latin typeface="Cambria Math"/>
                              </a:rPr>
                              <m:t>k</m:t>
                            </m:r>
                          </m:e>
                          <m:sub>
                            <m:r>
                              <m:rPr>
                                <m:sty m:val="p"/>
                              </m:rPr>
                              <a:rPr lang="es-ES" b="0" i="0" smtClean="0">
                                <a:latin typeface="Cambria Math"/>
                              </a:rPr>
                              <m:t>a</m:t>
                            </m:r>
                          </m:sub>
                        </m:sSub>
                        <m:r>
                          <a:rPr lang="es-ES" b="0" i="0" smtClean="0">
                            <a:latin typeface="Cambria Math"/>
                          </a:rPr>
                          <m:t>·</m:t>
                        </m:r>
                        <m:r>
                          <m:rPr>
                            <m:sty m:val="p"/>
                          </m:rPr>
                          <a:rPr lang="es-ES" b="0" i="0" smtClean="0">
                            <a:latin typeface="Cambria Math"/>
                          </a:rPr>
                          <m:t>t</m:t>
                        </m:r>
                      </m:sup>
                    </m:sSup>
                    <m:r>
                      <a:rPr lang="es-ES" b="0" i="0" smtClean="0">
                        <a:latin typeface="Cambria Math"/>
                      </a:rPr>
                      <m:t>−</m:t>
                    </m:r>
                    <m:sSup>
                      <m:sSupPr>
                        <m:ctrlPr>
                          <a:rPr lang="es-ES" b="0" i="1" smtClean="0">
                            <a:latin typeface="Cambria Math"/>
                          </a:rPr>
                        </m:ctrlPr>
                      </m:sSupPr>
                      <m:e>
                        <m:r>
                          <m:rPr>
                            <m:sty m:val="p"/>
                          </m:rPr>
                          <a:rPr lang="es-ES" b="0" i="0" smtClean="0">
                            <a:latin typeface="Cambria Math"/>
                          </a:rPr>
                          <m:t>e</m:t>
                        </m:r>
                      </m:e>
                      <m:sup>
                        <m:r>
                          <a:rPr lang="es-ES" b="0" i="0" smtClean="0">
                            <a:latin typeface="Cambria Math"/>
                          </a:rPr>
                          <m:t>−</m:t>
                        </m:r>
                        <m:f>
                          <m:fPr>
                            <m:ctrlPr>
                              <a:rPr lang="es-ES" b="0" i="1" smtClean="0">
                                <a:latin typeface="Cambria Math"/>
                              </a:rPr>
                            </m:ctrlPr>
                          </m:fPr>
                          <m:num>
                            <m:r>
                              <m:rPr>
                                <m:sty m:val="p"/>
                              </m:rPr>
                              <a:rPr lang="es-ES" b="0" i="0" smtClean="0">
                                <a:latin typeface="Cambria Math"/>
                              </a:rPr>
                              <m:t>CL</m:t>
                            </m:r>
                          </m:num>
                          <m:den>
                            <m:r>
                              <m:rPr>
                                <m:sty m:val="p"/>
                              </m:rPr>
                              <a:rPr lang="es-ES" b="0" i="0" smtClean="0">
                                <a:latin typeface="Cambria Math"/>
                              </a:rPr>
                              <m:t>V</m:t>
                            </m:r>
                          </m:den>
                        </m:f>
                        <m:r>
                          <a:rPr lang="es-ES" b="0" i="0" smtClean="0">
                            <a:latin typeface="Cambria Math"/>
                          </a:rPr>
                          <m:t>·</m:t>
                        </m:r>
                        <m:r>
                          <m:rPr>
                            <m:sty m:val="p"/>
                          </m:rPr>
                          <a:rPr lang="es-ES" b="0" i="0" smtClean="0">
                            <a:latin typeface="Cambria Math"/>
                          </a:rPr>
                          <m:t>t</m:t>
                        </m:r>
                      </m:sup>
                    </m:sSup>
                    <m:r>
                      <a:rPr lang="es-ES" b="0" i="0" smtClean="0">
                        <a:latin typeface="Cambria Math"/>
                      </a:rPr>
                      <m:t>)</m:t>
                    </m:r>
                  </m:oMath>
                </a14:m>
                <a:r>
                  <a:rPr lang="es-CO" smtClean="0"/>
                  <a:t> </a:t>
                </a:r>
                <a:endParaRPr lang="es-CO"/>
              </a:p>
            </p:txBody>
          </p:sp>
        </mc:Choice>
        <mc:Fallback xmlns="">
          <p:sp>
            <p:nvSpPr>
              <p:cNvPr id="3" name="2 CuadroTexto"/>
              <p:cNvSpPr txBox="1">
                <a:spLocks noRot="1" noChangeAspect="1" noMove="1" noResize="1" noEditPoints="1" noAdjustHandles="1" noChangeArrowheads="1" noChangeShapeType="1" noTextEdit="1"/>
              </p:cNvSpPr>
              <p:nvPr/>
            </p:nvSpPr>
            <p:spPr>
              <a:xfrm>
                <a:off x="5256914" y="2583542"/>
                <a:ext cx="3324756" cy="671722"/>
              </a:xfrm>
              <a:prstGeom prst="rect">
                <a:avLst/>
              </a:prstGeom>
              <a:blipFill rotWithShape="1">
                <a:blip r:embed="rId3"/>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5" name="4 CuadroTexto"/>
              <p:cNvSpPr txBox="1"/>
              <p:nvPr/>
            </p:nvSpPr>
            <p:spPr>
              <a:xfrm>
                <a:off x="5290470" y="3975512"/>
                <a:ext cx="3310650" cy="5336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s-ES" sz="1400" b="0" i="0" smtClean="0">
                          <a:latin typeface="Cambria Math"/>
                        </a:rPr>
                        <m:t>BPRS</m:t>
                      </m:r>
                      <m:r>
                        <a:rPr lang="es-ES" sz="1400" b="0" i="0" smtClean="0">
                          <a:latin typeface="Cambria Math"/>
                        </a:rPr>
                        <m:t>=</m:t>
                      </m:r>
                      <m:sSup>
                        <m:sSupPr>
                          <m:ctrlPr>
                            <a:rPr lang="es-ES" sz="1400" b="0" i="1" smtClean="0">
                              <a:latin typeface="Cambria Math"/>
                            </a:rPr>
                          </m:ctrlPr>
                        </m:sSupPr>
                        <m:e>
                          <m:r>
                            <m:rPr>
                              <m:sty m:val="p"/>
                            </m:rPr>
                            <a:rPr lang="es-ES" sz="1400" i="0">
                              <a:latin typeface="Cambria Math"/>
                            </a:rPr>
                            <m:t>BPRS</m:t>
                          </m:r>
                        </m:e>
                        <m:sup>
                          <m:r>
                            <a:rPr lang="es-ES" sz="1400" b="0" i="0" smtClean="0">
                              <a:latin typeface="Cambria Math"/>
                            </a:rPr>
                            <m:t>0</m:t>
                          </m:r>
                        </m:sup>
                      </m:sSup>
                      <m:r>
                        <a:rPr lang="es-ES" sz="1400" b="0" i="0" smtClean="0">
                          <a:latin typeface="Cambria Math"/>
                        </a:rPr>
                        <m:t>+</m:t>
                      </m:r>
                      <m:d>
                        <m:dPr>
                          <m:ctrlPr>
                            <a:rPr lang="es-ES" sz="1400" b="0" i="1" smtClean="0">
                              <a:latin typeface="Cambria Math"/>
                            </a:rPr>
                          </m:ctrlPr>
                        </m:dPr>
                        <m:e>
                          <m:r>
                            <m:rPr>
                              <m:sty m:val="p"/>
                            </m:rPr>
                            <a:rPr lang="es-ES" sz="1400" b="0" i="0" smtClean="0">
                              <a:latin typeface="Cambria Math"/>
                            </a:rPr>
                            <m:t>deriva</m:t>
                          </m:r>
                          <m:r>
                            <a:rPr lang="es-ES" sz="1400" b="0" i="0" smtClean="0">
                              <a:latin typeface="Cambria Math"/>
                            </a:rPr>
                            <m:t>·</m:t>
                          </m:r>
                          <m:r>
                            <m:rPr>
                              <m:sty m:val="p"/>
                            </m:rPr>
                            <a:rPr lang="es-ES" sz="1400" b="0" i="0" smtClean="0">
                              <a:latin typeface="Cambria Math"/>
                            </a:rPr>
                            <m:t>t</m:t>
                          </m:r>
                        </m:e>
                      </m:d>
                      <m:r>
                        <a:rPr lang="es-ES" sz="1400" b="0" i="0" smtClean="0">
                          <a:latin typeface="Cambria Math"/>
                        </a:rPr>
                        <m:t>−</m:t>
                      </m:r>
                      <m:f>
                        <m:fPr>
                          <m:ctrlPr>
                            <a:rPr lang="es-ES" sz="1400" b="0" i="1" smtClean="0">
                              <a:latin typeface="Cambria Math"/>
                            </a:rPr>
                          </m:ctrlPr>
                        </m:fPr>
                        <m:num>
                          <m:sSub>
                            <m:sSubPr>
                              <m:ctrlPr>
                                <a:rPr lang="es-ES" sz="1400" b="0" i="1" smtClean="0">
                                  <a:latin typeface="Cambria Math"/>
                                </a:rPr>
                              </m:ctrlPr>
                            </m:sSubPr>
                            <m:e>
                              <m:r>
                                <m:rPr>
                                  <m:sty m:val="p"/>
                                </m:rPr>
                                <a:rPr lang="es-ES" sz="1400" b="0" i="0" smtClean="0">
                                  <a:latin typeface="Cambria Math"/>
                                </a:rPr>
                                <m:t>E</m:t>
                              </m:r>
                            </m:e>
                            <m:sub>
                              <m:r>
                                <m:rPr>
                                  <m:sty m:val="p"/>
                                </m:rPr>
                                <a:rPr lang="es-ES" sz="1400" b="0" i="0" smtClean="0">
                                  <a:latin typeface="Cambria Math"/>
                                </a:rPr>
                                <m:t>max</m:t>
                              </m:r>
                            </m:sub>
                          </m:sSub>
                          <m:r>
                            <a:rPr lang="es-ES" sz="1400" b="0" i="0" smtClean="0">
                              <a:latin typeface="Cambria Math"/>
                            </a:rPr>
                            <m:t>·</m:t>
                          </m:r>
                          <m:r>
                            <m:rPr>
                              <m:sty m:val="p"/>
                            </m:rPr>
                            <a:rPr lang="es-ES" sz="1400" b="0" i="0" smtClean="0">
                              <a:latin typeface="Cambria Math"/>
                            </a:rPr>
                            <m:t>C</m:t>
                          </m:r>
                        </m:num>
                        <m:den>
                          <m:sSub>
                            <m:sSubPr>
                              <m:ctrlPr>
                                <a:rPr lang="es-ES" sz="1400" b="0" i="1" smtClean="0">
                                  <a:latin typeface="Cambria Math"/>
                                </a:rPr>
                              </m:ctrlPr>
                            </m:sSubPr>
                            <m:e>
                              <m:r>
                                <m:rPr>
                                  <m:sty m:val="p"/>
                                </m:rPr>
                                <a:rPr lang="es-ES" sz="1400" b="0" i="0" smtClean="0">
                                  <a:latin typeface="Cambria Math"/>
                                </a:rPr>
                                <m:t>EC</m:t>
                              </m:r>
                            </m:e>
                            <m:sub>
                              <m:r>
                                <a:rPr lang="es-ES" sz="1400" b="0" i="0" smtClean="0">
                                  <a:latin typeface="Cambria Math"/>
                                </a:rPr>
                                <m:t>50</m:t>
                              </m:r>
                            </m:sub>
                          </m:sSub>
                          <m:r>
                            <a:rPr lang="es-ES" sz="1400" b="0" i="0" smtClean="0">
                              <a:latin typeface="Cambria Math"/>
                            </a:rPr>
                            <m:t>+</m:t>
                          </m:r>
                          <m:r>
                            <m:rPr>
                              <m:sty m:val="p"/>
                            </m:rPr>
                            <a:rPr lang="es-ES" sz="1400" b="0" i="0" smtClean="0">
                              <a:latin typeface="Cambria Math"/>
                            </a:rPr>
                            <m:t>C</m:t>
                          </m:r>
                        </m:den>
                      </m:f>
                    </m:oMath>
                  </m:oMathPara>
                </a14:m>
                <a:endParaRPr lang="es-CO" sz="1400"/>
              </a:p>
            </p:txBody>
          </p:sp>
        </mc:Choice>
        <mc:Fallback>
          <p:sp>
            <p:nvSpPr>
              <p:cNvPr id="5" name="4 CuadroTexto"/>
              <p:cNvSpPr txBox="1">
                <a:spLocks noRot="1" noChangeAspect="1" noMove="1" noResize="1" noEditPoints="1" noAdjustHandles="1" noChangeArrowheads="1" noChangeShapeType="1" noTextEdit="1"/>
              </p:cNvSpPr>
              <p:nvPr/>
            </p:nvSpPr>
            <p:spPr>
              <a:xfrm>
                <a:off x="5290470" y="3975512"/>
                <a:ext cx="3310650" cy="533608"/>
              </a:xfrm>
              <a:prstGeom prst="rect">
                <a:avLst/>
              </a:prstGeom>
              <a:blipFill rotWithShape="1">
                <a:blip r:embed="rId4"/>
                <a:stretch>
                  <a:fillRect/>
                </a:stretch>
              </a:blipFill>
            </p:spPr>
            <p:txBody>
              <a:bodyPr/>
              <a:lstStyle/>
              <a:p>
                <a:r>
                  <a:rPr lang="es-CO">
                    <a:noFill/>
                  </a:rPr>
                  <a:t> </a:t>
                </a:r>
              </a:p>
            </p:txBody>
          </p:sp>
        </mc:Fallback>
      </mc:AlternateContent>
      <p:sp>
        <p:nvSpPr>
          <p:cNvPr id="6" name="5 CuadroTexto"/>
          <p:cNvSpPr txBox="1"/>
          <p:nvPr/>
        </p:nvSpPr>
        <p:spPr>
          <a:xfrm>
            <a:off x="5290470" y="2329135"/>
            <a:ext cx="2021772" cy="307777"/>
          </a:xfrm>
          <a:prstGeom prst="rect">
            <a:avLst/>
          </a:prstGeom>
          <a:noFill/>
        </p:spPr>
        <p:txBody>
          <a:bodyPr wrap="none" rtlCol="0">
            <a:spAutoFit/>
          </a:bodyPr>
          <a:lstStyle/>
          <a:p>
            <a:r>
              <a:rPr lang="es-ES" sz="1400" b="1" smtClean="0"/>
              <a:t>Modelo Farmacocinético</a:t>
            </a:r>
            <a:endParaRPr lang="es-CO" sz="1400" b="1"/>
          </a:p>
        </p:txBody>
      </p:sp>
      <p:sp>
        <p:nvSpPr>
          <p:cNvPr id="8" name="7 CuadroTexto"/>
          <p:cNvSpPr txBox="1"/>
          <p:nvPr/>
        </p:nvSpPr>
        <p:spPr>
          <a:xfrm>
            <a:off x="5290470" y="3769295"/>
            <a:ext cx="2125582" cy="307777"/>
          </a:xfrm>
          <a:prstGeom prst="rect">
            <a:avLst/>
          </a:prstGeom>
          <a:noFill/>
        </p:spPr>
        <p:txBody>
          <a:bodyPr wrap="none" rtlCol="0">
            <a:spAutoFit/>
          </a:bodyPr>
          <a:lstStyle/>
          <a:p>
            <a:r>
              <a:rPr lang="es-ES" sz="1400" b="1" smtClean="0"/>
              <a:t>Modelo Farmacodinámico</a:t>
            </a:r>
            <a:endParaRPr lang="es-CO" sz="1400" b="1"/>
          </a:p>
        </p:txBody>
      </p:sp>
    </p:spTree>
    <p:extLst>
      <p:ext uri="{BB962C8B-B14F-4D97-AF65-F5344CB8AC3E}">
        <p14:creationId xmlns:p14="http://schemas.microsoft.com/office/powerpoint/2010/main" val="456234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426" y="1173471"/>
            <a:ext cx="4790451" cy="499183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1 Título"/>
          <p:cNvSpPr>
            <a:spLocks noGrp="1"/>
          </p:cNvSpPr>
          <p:nvPr>
            <p:ph type="title"/>
          </p:nvPr>
        </p:nvSpPr>
        <p:spPr>
          <a:xfrm>
            <a:off x="0" y="188640"/>
            <a:ext cx="7355160" cy="706090"/>
          </a:xfrm>
        </p:spPr>
        <p:txBody>
          <a:bodyPr>
            <a:normAutofit/>
          </a:bodyPr>
          <a:lstStyle/>
          <a:p>
            <a:r>
              <a:rPr lang="es-ES" sz="2800" b="1">
                <a:solidFill>
                  <a:schemeClr val="bg1"/>
                </a:solidFill>
                <a:effectLst>
                  <a:outerShdw blurRad="38100" dist="38100" dir="2700000" algn="tl">
                    <a:srgbClr val="000000">
                      <a:alpha val="43137"/>
                    </a:srgbClr>
                  </a:outerShdw>
                </a:effectLst>
              </a:rPr>
              <a:t>Simulación de Ensayos Clinicos </a:t>
            </a:r>
            <a:r>
              <a:rPr lang="es-ES" sz="2800" b="1" smtClean="0">
                <a:solidFill>
                  <a:schemeClr val="bg1"/>
                </a:solidFill>
                <a:effectLst>
                  <a:outerShdw blurRad="38100" dist="38100" dir="2700000" algn="tl">
                    <a:srgbClr val="000000">
                      <a:alpha val="43137"/>
                    </a:srgbClr>
                  </a:outerShdw>
                </a:effectLst>
              </a:rPr>
              <a:t>Controlados (2)</a:t>
            </a:r>
            <a:endParaRPr lang="es-CO" sz="2800" b="1">
              <a:solidFill>
                <a:schemeClr val="bg1"/>
              </a:solidFill>
              <a:effectLst>
                <a:outerShdw blurRad="38100" dist="38100" dir="2700000" algn="tl">
                  <a:srgbClr val="000000">
                    <a:alpha val="43137"/>
                  </a:srgbClr>
                </a:outerShdw>
              </a:effectLst>
            </a:endParaRPr>
          </a:p>
        </p:txBody>
      </p:sp>
      <p:sp>
        <p:nvSpPr>
          <p:cNvPr id="7" name="6 Rectángulo"/>
          <p:cNvSpPr/>
          <p:nvPr/>
        </p:nvSpPr>
        <p:spPr>
          <a:xfrm>
            <a:off x="287524" y="6423719"/>
            <a:ext cx="8568952" cy="461665"/>
          </a:xfrm>
          <a:prstGeom prst="rect">
            <a:avLst/>
          </a:prstGeom>
          <a:solidFill>
            <a:schemeClr val="bg1"/>
          </a:solidFill>
        </p:spPr>
        <p:txBody>
          <a:bodyPr wrap="square">
            <a:spAutoFit/>
          </a:bodyPr>
          <a:lstStyle/>
          <a:p>
            <a:r>
              <a:rPr lang="en-US" sz="1200" b="1" smtClean="0"/>
              <a:t>Tomado de</a:t>
            </a:r>
            <a:r>
              <a:rPr lang="en-US" sz="1200" smtClean="0"/>
              <a:t>: Kimko HC et al. Prediction </a:t>
            </a:r>
            <a:r>
              <a:rPr lang="en-US" sz="1200"/>
              <a:t>of the outcome of a phase </a:t>
            </a:r>
            <a:r>
              <a:rPr lang="en-US" sz="1200" smtClean="0"/>
              <a:t>3 clinical </a:t>
            </a:r>
            <a:r>
              <a:rPr lang="en-US" sz="1200"/>
              <a:t>trial of an antischizophrenic </a:t>
            </a:r>
            <a:r>
              <a:rPr lang="en-US" sz="1200" smtClean="0"/>
              <a:t>agent (quetiapine </a:t>
            </a:r>
            <a:r>
              <a:rPr lang="en-US" sz="1200"/>
              <a:t>fumarate) by simulation </a:t>
            </a:r>
            <a:r>
              <a:rPr lang="en-US" sz="1200" smtClean="0"/>
              <a:t>with a </a:t>
            </a:r>
            <a:r>
              <a:rPr lang="en-US" sz="1200"/>
              <a:t>population pharmacokinetic </a:t>
            </a:r>
            <a:r>
              <a:rPr lang="en-US" sz="1200" smtClean="0"/>
              <a:t>and pharmacodynamic model. </a:t>
            </a:r>
            <a:r>
              <a:rPr lang="es-CO" sz="1200" smtClean="0"/>
              <a:t>Clinical Pharmacology &amp; Therapeutics. 68 (5):568-578</a:t>
            </a:r>
            <a:endParaRPr lang="es-CO" sz="1200"/>
          </a:p>
        </p:txBody>
      </p:sp>
    </p:spTree>
    <p:extLst>
      <p:ext uri="{BB962C8B-B14F-4D97-AF65-F5344CB8AC3E}">
        <p14:creationId xmlns:p14="http://schemas.microsoft.com/office/powerpoint/2010/main" val="8452063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60648"/>
            <a:ext cx="5482952" cy="634082"/>
          </a:xfrm>
        </p:spPr>
        <p:txBody>
          <a:bodyPr>
            <a:normAutofit/>
          </a:bodyPr>
          <a:lstStyle/>
          <a:p>
            <a:r>
              <a:rPr lang="es-ES" sz="3200" b="1" smtClean="0">
                <a:solidFill>
                  <a:schemeClr val="bg1"/>
                </a:solidFill>
                <a:effectLst>
                  <a:outerShdw blurRad="38100" dist="38100" dir="2700000" algn="tl">
                    <a:srgbClr val="000000">
                      <a:alpha val="43137"/>
                    </a:srgbClr>
                  </a:outerShdw>
                </a:effectLst>
              </a:rPr>
              <a:t>Bibliografía</a:t>
            </a:r>
            <a:endParaRPr lang="es-CO" sz="3200" b="1">
              <a:solidFill>
                <a:schemeClr val="bg1"/>
              </a:solidFill>
              <a:effectLst>
                <a:outerShdw blurRad="38100" dist="38100" dir="2700000" algn="tl">
                  <a:srgbClr val="000000">
                    <a:alpha val="43137"/>
                  </a:srgbClr>
                </a:outerShdw>
              </a:effectLst>
            </a:endParaRPr>
          </a:p>
        </p:txBody>
      </p:sp>
      <p:sp>
        <p:nvSpPr>
          <p:cNvPr id="3" name="2 Marcador de contenido"/>
          <p:cNvSpPr>
            <a:spLocks noGrp="1"/>
          </p:cNvSpPr>
          <p:nvPr>
            <p:ph idx="1"/>
          </p:nvPr>
        </p:nvSpPr>
        <p:spPr>
          <a:xfrm>
            <a:off x="252000" y="1340768"/>
            <a:ext cx="8640000" cy="4752528"/>
          </a:xfrm>
        </p:spPr>
        <p:txBody>
          <a:bodyPr>
            <a:noAutofit/>
          </a:bodyPr>
          <a:lstStyle/>
          <a:p>
            <a:pPr>
              <a:buFont typeface="Wingdings" panose="05000000000000000000" pitchFamily="2" charset="2"/>
              <a:buChar char="§"/>
            </a:pPr>
            <a:r>
              <a:rPr lang="es-CO" sz="1500"/>
              <a:t>Brunton LL, Chabner BA, Knollmann BC. Goodman &amp; Gilman’s The Pharmacological Basis of Therapeutics, 12th Edition. </a:t>
            </a:r>
          </a:p>
          <a:p>
            <a:pPr>
              <a:buFont typeface="Wingdings" panose="05000000000000000000" pitchFamily="2" charset="2"/>
              <a:buChar char="§"/>
            </a:pPr>
            <a:r>
              <a:rPr lang="es-CO" sz="1500"/>
              <a:t>Craig WA, Ebert SC. Killing and regrowth of bacteria in vitro: a review. Scand J Infect Dis Suppl. 1990;74:63-70.</a:t>
            </a:r>
          </a:p>
          <a:p>
            <a:pPr>
              <a:buFont typeface="Wingdings" panose="05000000000000000000" pitchFamily="2" charset="2"/>
              <a:buChar char="§"/>
            </a:pPr>
            <a:r>
              <a:rPr lang="es-CO" sz="1500"/>
              <a:t>Dagan R, Klugman KP, Craig WA, Baquero F. Evidence to support the rationale that bacterial eradication in respiratory tract infection is an important aim of antimicrobial therapy. J Antimicrob Chemother. 2001; 47(2):129-40.</a:t>
            </a:r>
          </a:p>
          <a:p>
            <a:pPr>
              <a:buFont typeface="Wingdings" panose="05000000000000000000" pitchFamily="2" charset="2"/>
              <a:buChar char="§"/>
            </a:pPr>
            <a:r>
              <a:rPr lang="es-CO" sz="1500"/>
              <a:t>Drusano GL, Craig WA. Relevance of pharmacokinetics and pharmacodynamics in the selection of antibiotics for respiratory tract infections. J Chemother. 1997; 9 Suppl 3: 38-44.</a:t>
            </a:r>
          </a:p>
          <a:p>
            <a:pPr>
              <a:buFont typeface="Wingdings" panose="05000000000000000000" pitchFamily="2" charset="2"/>
              <a:buChar char="§"/>
            </a:pPr>
            <a:r>
              <a:rPr lang="es-CO" sz="1500"/>
              <a:t>Felmlee MA, Morris ME, Mager DE. Mechanism-Based Pharmacodynamic Modeling. Methods Mol Biol. 2012; 929: 583–600.</a:t>
            </a:r>
          </a:p>
          <a:p>
            <a:pPr>
              <a:buFont typeface="Wingdings" panose="05000000000000000000" pitchFamily="2" charset="2"/>
              <a:buChar char="§"/>
            </a:pPr>
            <a:r>
              <a:rPr lang="es-CO" sz="1500"/>
              <a:t>Forrest A, Nix DE, Ballow CH, Goss TF, Birmingham MC, Schentag JJ. Pharmacodynamics of intravenous ciprofloxacin in seriously ill patients. Antimicrob Agents Chemother. 1993; 37(5): 1073-81.</a:t>
            </a:r>
          </a:p>
          <a:p>
            <a:pPr>
              <a:buFont typeface="Wingdings" panose="05000000000000000000" pitchFamily="2" charset="2"/>
              <a:buChar char="§"/>
            </a:pPr>
            <a:r>
              <a:rPr lang="es-CO" sz="1500"/>
              <a:t>Gilbaldi M, Perrier D. Pharmacokinetics. Segunda edición. New York. Informa Healthcare; 2007.</a:t>
            </a:r>
          </a:p>
          <a:p>
            <a:pPr>
              <a:buFont typeface="Wingdings" panose="05000000000000000000" pitchFamily="2" charset="2"/>
              <a:buChar char="§"/>
            </a:pPr>
            <a:r>
              <a:rPr lang="es-CO" sz="1500"/>
              <a:t>Gopalakrishnan M, Kumar V, Issar M. Chapter 21. Relationship Between Pharmacokinetics and Pharmacodynamics. Shargel L, Yu A. (eds). Applied Biopharmaceutics and Pharmacokinetics, 7th ed. USA: McGraw-Hill Education; 2016. pp. 635-678.</a:t>
            </a:r>
          </a:p>
          <a:p>
            <a:pPr>
              <a:buFont typeface="Wingdings" panose="05000000000000000000" pitchFamily="2" charset="2"/>
              <a:buChar char="§"/>
            </a:pPr>
            <a:r>
              <a:rPr lang="es-CO" sz="1500"/>
              <a:t>Jusko WJ. A Pharmacodynamic Model for Cell-Cycle-Specific Chemotherapeutic Agents. J Pharmacok and Biopharmac. 1973; (1)3: 175-200</a:t>
            </a:r>
          </a:p>
          <a:p>
            <a:pPr>
              <a:buFont typeface="Wingdings" panose="05000000000000000000" pitchFamily="2" charset="2"/>
              <a:buChar char="§"/>
            </a:pPr>
            <a:endParaRPr lang="es-CO" sz="1500"/>
          </a:p>
        </p:txBody>
      </p:sp>
    </p:spTree>
    <p:extLst>
      <p:ext uri="{BB962C8B-B14F-4D97-AF65-F5344CB8AC3E}">
        <p14:creationId xmlns:p14="http://schemas.microsoft.com/office/powerpoint/2010/main" val="19616220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60648"/>
            <a:ext cx="5482952" cy="634082"/>
          </a:xfrm>
        </p:spPr>
        <p:txBody>
          <a:bodyPr>
            <a:normAutofit/>
          </a:bodyPr>
          <a:lstStyle/>
          <a:p>
            <a:r>
              <a:rPr lang="es-ES" sz="3200" b="1" smtClean="0">
                <a:solidFill>
                  <a:schemeClr val="bg1"/>
                </a:solidFill>
                <a:effectLst>
                  <a:outerShdw blurRad="38100" dist="38100" dir="2700000" algn="tl">
                    <a:srgbClr val="000000">
                      <a:alpha val="43137"/>
                    </a:srgbClr>
                  </a:outerShdw>
                </a:effectLst>
              </a:rPr>
              <a:t>Bibliografía</a:t>
            </a:r>
            <a:endParaRPr lang="es-CO" sz="3200" b="1">
              <a:solidFill>
                <a:schemeClr val="bg1"/>
              </a:solidFill>
              <a:effectLst>
                <a:outerShdw blurRad="38100" dist="38100" dir="2700000" algn="tl">
                  <a:srgbClr val="000000">
                    <a:alpha val="43137"/>
                  </a:srgbClr>
                </a:outerShdw>
              </a:effectLst>
            </a:endParaRPr>
          </a:p>
        </p:txBody>
      </p:sp>
      <p:sp>
        <p:nvSpPr>
          <p:cNvPr id="3" name="2 Marcador de contenido"/>
          <p:cNvSpPr>
            <a:spLocks noGrp="1"/>
          </p:cNvSpPr>
          <p:nvPr>
            <p:ph idx="1"/>
          </p:nvPr>
        </p:nvSpPr>
        <p:spPr>
          <a:xfrm>
            <a:off x="252000" y="1340768"/>
            <a:ext cx="8640000" cy="5040560"/>
          </a:xfrm>
        </p:spPr>
        <p:txBody>
          <a:bodyPr>
            <a:noAutofit/>
          </a:bodyPr>
          <a:lstStyle/>
          <a:p>
            <a:pPr>
              <a:buFont typeface="Wingdings" panose="05000000000000000000" pitchFamily="2" charset="2"/>
              <a:buChar char="§"/>
            </a:pPr>
            <a:r>
              <a:rPr lang="es-CO" sz="1500"/>
              <a:t>Jusko WJ. Moving from Basic Toward Systems Pharmacodynamic Models. Journal of Pharmaceutical Sciences. 2013; 102(9): 2930-2940</a:t>
            </a:r>
          </a:p>
          <a:p>
            <a:pPr>
              <a:buFont typeface="Wingdings" panose="05000000000000000000" pitchFamily="2" charset="2"/>
              <a:buChar char="§"/>
            </a:pPr>
            <a:r>
              <a:rPr lang="es-CO" sz="1500"/>
              <a:t>Kim A et al. Optimal dosing of piperacillin-tazobactam for the treatment of Pseudomonas aeruginosa infections: prolonged or continuous infusion?. Pharmacotherapy. 2007; 27 (11): 1490-97</a:t>
            </a:r>
          </a:p>
          <a:p>
            <a:pPr>
              <a:buFont typeface="Wingdings" panose="05000000000000000000" pitchFamily="2" charset="2"/>
              <a:buChar char="§"/>
            </a:pPr>
            <a:r>
              <a:rPr lang="es-CO" sz="1500"/>
              <a:t>Kimko HC et al. Prediction of the outcome of a phase 3 clinical trial of an antischizophrenic agent (quetiapine fumarate) by simulation with a population pharmacokinetic and pharmacodynamic model. Clinical Pharmacology &amp; Therapeutics. 68 (5):568-578</a:t>
            </a:r>
          </a:p>
          <a:p>
            <a:pPr>
              <a:buFont typeface="Wingdings" panose="05000000000000000000" pitchFamily="2" charset="2"/>
              <a:buChar char="§"/>
            </a:pPr>
            <a:r>
              <a:rPr lang="es-CO" sz="1500"/>
              <a:t>Madabushi R, Cox DS, Hossain M, Boyle DA, Patel BR, Young G, Choi YS, Gobburu JVS. Pharmacokinetic and Pharmacodynamic Basis for Effective Argatroban Dosing in Pediatrics. J Clin Pharmacol 2011; 51(): 19-28.</a:t>
            </a:r>
          </a:p>
          <a:p>
            <a:pPr>
              <a:buFont typeface="Wingdings" panose="05000000000000000000" pitchFamily="2" charset="2"/>
              <a:buChar char="§"/>
            </a:pPr>
            <a:r>
              <a:rPr lang="es-CO" sz="1500"/>
              <a:t>Medina PJ, Fausel C. Chapter 130. Cancer Treatment and Chemotherapy. DiPiro JT (ed). Pharmacotherapy: A Pathophysiologic Approach, Seventh ed. New York: McGraw-Hill; 2008. pp. 2805-2119.</a:t>
            </a:r>
          </a:p>
          <a:p>
            <a:pPr>
              <a:buFont typeface="Wingdings" panose="05000000000000000000" pitchFamily="2" charset="2"/>
              <a:buChar char="§"/>
            </a:pPr>
            <a:r>
              <a:rPr lang="es-CO" sz="1500"/>
              <a:t>Moore RD, Lietman PS, Smith CR. Clinical response to aminoglycoside therapy: importance of the ratio of peak concentration to minimal inhibitory concentration. J Infect Dis. 1987; 155(1):93-9.</a:t>
            </a:r>
          </a:p>
          <a:p>
            <a:pPr>
              <a:buFont typeface="Wingdings" panose="05000000000000000000" pitchFamily="2" charset="2"/>
              <a:buChar char="§"/>
            </a:pPr>
            <a:r>
              <a:rPr lang="es-CO" sz="1500"/>
              <a:t>Sharan S, Woo S. Quantitative Insight in Utilizing Circulating Angiogenic Factors as Biomarkers for Antiangiogenic Therapy: Systems Pharmacology Approach. CPT: Pharmacometrics and Systems Pharmacology 2014; 8(3): e139.</a:t>
            </a:r>
          </a:p>
          <a:p>
            <a:pPr>
              <a:buFont typeface="Wingdings" panose="05000000000000000000" pitchFamily="2" charset="2"/>
              <a:buChar char="§"/>
            </a:pPr>
            <a:r>
              <a:rPr lang="es-CO" sz="1500"/>
              <a:t>Sitio Web de European Committee on Antimicrobial Susceptibility Testing (EUCAST). Disponible en: mic.eucast.org/Eucast2/regShow.jsp?Id=6919. Consultado: 09-05-2017</a:t>
            </a:r>
          </a:p>
          <a:p>
            <a:pPr marL="0" indent="0">
              <a:buNone/>
            </a:pPr>
            <a:endParaRPr lang="es-CO" sz="1600"/>
          </a:p>
        </p:txBody>
      </p:sp>
    </p:spTree>
    <p:extLst>
      <p:ext uri="{BB962C8B-B14F-4D97-AF65-F5344CB8AC3E}">
        <p14:creationId xmlns:p14="http://schemas.microsoft.com/office/powerpoint/2010/main" val="1965634891"/>
      </p:ext>
    </p:extLst>
  </p:cSld>
  <p:clrMapOvr>
    <a:masterClrMapping/>
  </p:clrMapOvr>
</p:sld>
</file>

<file path=ppt/theme/theme1.xml><?xml version="1.0" encoding="utf-8"?>
<a:theme xmlns:a="http://schemas.openxmlformats.org/drawingml/2006/main" name="Tema Universidad Primari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 Universidad Secundario</Template>
  <TotalTime>13542</TotalTime>
  <Words>10314</Words>
  <Application>Microsoft Office PowerPoint</Application>
  <PresentationFormat>Presentación en pantalla (4:3)</PresentationFormat>
  <Paragraphs>793</Paragraphs>
  <Slides>98</Slides>
  <Notes>70</Notes>
  <HiddenSlides>0</HiddenSlides>
  <MMClips>0</MMClips>
  <ScaleCrop>false</ScaleCrop>
  <HeadingPairs>
    <vt:vector size="4" baseType="variant">
      <vt:variant>
        <vt:lpstr>Tema</vt:lpstr>
      </vt:variant>
      <vt:variant>
        <vt:i4>1</vt:i4>
      </vt:variant>
      <vt:variant>
        <vt:lpstr>Títulos de diapositiva</vt:lpstr>
      </vt:variant>
      <vt:variant>
        <vt:i4>98</vt:i4>
      </vt:variant>
    </vt:vector>
  </HeadingPairs>
  <TitlesOfParts>
    <vt:vector size="99" baseType="lpstr">
      <vt:lpstr>Tema Universidad Primario</vt:lpstr>
      <vt:lpstr>Seminario Modelos PK-PD</vt:lpstr>
      <vt:lpstr>CONTENIDO</vt:lpstr>
      <vt:lpstr>Introducción - Conceptos Básicos</vt:lpstr>
      <vt:lpstr>Utilidad de Modelos PK-PD</vt:lpstr>
      <vt:lpstr>Conceptos Farmacodinámica</vt:lpstr>
      <vt:lpstr>Conceptos Farmacodinámica (2)</vt:lpstr>
      <vt:lpstr>Interacción entre Fármacos y Receptores</vt:lpstr>
      <vt:lpstr>Interaccion entre diana y fármaco</vt:lpstr>
      <vt:lpstr>Regulación de la actividad de receptores</vt:lpstr>
      <vt:lpstr>Generalidades Modelos PK-PD</vt:lpstr>
      <vt:lpstr>Relación entre la dosis y el efecto farmacológico</vt:lpstr>
      <vt:lpstr>Modelo PK-PD: PK bolo intravenoso monocompartimento monodosis con PD lineal</vt:lpstr>
      <vt:lpstr>Modelo PK-PD simple en la administración de tubocurarina</vt:lpstr>
      <vt:lpstr>Relación entre dosis y duración de actividad en bolus IV único</vt:lpstr>
      <vt:lpstr>Ejemplo 1.</vt:lpstr>
      <vt:lpstr>Respuesta 1.</vt:lpstr>
      <vt:lpstr>Efecto de la vida media en la duración de la acción farmacológica</vt:lpstr>
      <vt:lpstr>Modelos Reversibles</vt:lpstr>
      <vt:lpstr>Modelo de Efecto Concentración vs Emax de fármaco</vt:lpstr>
      <vt:lpstr>Modelo de Efecto Concentración vs Emax de fármaco (2)</vt:lpstr>
      <vt:lpstr>Modelo de Efecto Concentración vs Emax de fármaco (3)</vt:lpstr>
      <vt:lpstr>Modelo de Efecto Concentración vs Emax de fármaco (4)</vt:lpstr>
      <vt:lpstr>Modelo Concentración-Efecto Lineal</vt:lpstr>
      <vt:lpstr>Modelo Concentración-Efecto Lineal</vt:lpstr>
      <vt:lpstr>Modelo de Efecto vs Concentración  Log-Lineal</vt:lpstr>
      <vt:lpstr>Modelo de Efecto vs Concentración  Log-Lineal (1)</vt:lpstr>
      <vt:lpstr>Modelos de Efectos de Fármaco Proporcionales y Aditivos</vt:lpstr>
      <vt:lpstr>Modelo de Efecto Aditivo</vt:lpstr>
      <vt:lpstr>Modelo de Efecto Aditivo (1)</vt:lpstr>
      <vt:lpstr>Modelo de Efecto Aditivo (2)</vt:lpstr>
      <vt:lpstr>Modelo de Efecto Proporcional</vt:lpstr>
      <vt:lpstr>Modelo de Efecto Proporcional (1)</vt:lpstr>
      <vt:lpstr>Modelo de Compartimento de Efectos o Unión</vt:lpstr>
      <vt:lpstr>Modelo de Compartimento de Efectos</vt:lpstr>
      <vt:lpstr>Modelo de Compartimento de Efectos (2)</vt:lpstr>
      <vt:lpstr>Modelo de Compartimento de Efectos (3)</vt:lpstr>
      <vt:lpstr>Modelo de Compartimento de Efectos (4)</vt:lpstr>
      <vt:lpstr>Modelo de Compartimento de Efectos (5)</vt:lpstr>
      <vt:lpstr>Modelo de Compartimento de Efectos (6)</vt:lpstr>
      <vt:lpstr>Respuesta farmacológica tiempo dependiente</vt:lpstr>
      <vt:lpstr>Respuesta farmacológica tiempo dependiente (2)</vt:lpstr>
      <vt:lpstr>Respuesta farmacológica tiempo dependiente (3)</vt:lpstr>
      <vt:lpstr>Modelos PK-PD de Respuesta Indirecta</vt:lpstr>
      <vt:lpstr>Modelo de Respuesta Indirecta</vt:lpstr>
      <vt:lpstr>Modelos de Respuesta Indirecta Inhibitorios (1)</vt:lpstr>
      <vt:lpstr>Modelos de Respuesta Indirecta  Inhibitorios (2)</vt:lpstr>
      <vt:lpstr>Modelos de Respuesta Indirecta  Inhibitorios (3)</vt:lpstr>
      <vt:lpstr>Modelos de Respuesta Indirecta  Estimulatorios (1)</vt:lpstr>
      <vt:lpstr>Modelos de Respuesta Indirecta  Estimulatorios (2)</vt:lpstr>
      <vt:lpstr>Modelos de Respuesta Indirecta  Estimulatorios (3)</vt:lpstr>
      <vt:lpstr>Modelos de Respuesta Indirecta  Estimulatorios (4)</vt:lpstr>
      <vt:lpstr>Modelos de Respuesta Indirecta  Estimulatorios (5)</vt:lpstr>
      <vt:lpstr>Modelos de Respuesta Indirecta  Estimulatorios (6)</vt:lpstr>
      <vt:lpstr>PK-PD de Procesos Irreversibles</vt:lpstr>
      <vt:lpstr>El Crecimiento Tumoral </vt:lpstr>
      <vt:lpstr>Quimioterapia y ciclo celular</vt:lpstr>
      <vt:lpstr>PK-PD Proceso Irreversible Ciclo Independiente</vt:lpstr>
      <vt:lpstr>Tratamiento Proceso Irreversible C.I.</vt:lpstr>
      <vt:lpstr>Tratamiento Proceso Irreversible C.I. (2)</vt:lpstr>
      <vt:lpstr>Tratamiento Proceso Irreversible C.I. (2)</vt:lpstr>
      <vt:lpstr>Tratamiento Proceso Irreversible C.I. (3)</vt:lpstr>
      <vt:lpstr>Tratamiento Proceso Irreversible C.I. (4)</vt:lpstr>
      <vt:lpstr>Tratamiento Proceso Irreversible C.I. (4)</vt:lpstr>
      <vt:lpstr>PK-PD Proceso Irreversible Ciclo Dependiente</vt:lpstr>
      <vt:lpstr>Tratamiento Proceso Irreversible C.D.</vt:lpstr>
      <vt:lpstr>Tratamiento Proceso Irreversible C.D. (2)</vt:lpstr>
      <vt:lpstr>Tratamiento Proceso Irreversible C.D. (3)</vt:lpstr>
      <vt:lpstr>Tratamiento Proceso Irreversible C.D. (4)</vt:lpstr>
      <vt:lpstr>Tratamiento Proceso Irreversible C.D. (5)</vt:lpstr>
      <vt:lpstr>Tratamiento Proceso Irreversible C.D. (6)</vt:lpstr>
      <vt:lpstr>Tratamiento Proceso Irreversible C.D. (7)</vt:lpstr>
      <vt:lpstr>Tratamiento Proceso Irreversible C.D. (8)</vt:lpstr>
      <vt:lpstr>Modelos No Compartimentales</vt:lpstr>
      <vt:lpstr>Modelos No Compartimentales (1)</vt:lpstr>
      <vt:lpstr>Parámetros Farmacodinámicos de terapia antimicrobiana</vt:lpstr>
      <vt:lpstr>Parámetros Farmacodinámicos de terapia antimicrobiana (1)</vt:lpstr>
      <vt:lpstr>Parámetros Farmacodinámicos de terapia antimicrobiana (2)</vt:lpstr>
      <vt:lpstr>Parámetros Farmacodinámicos de terapia antimicrobiana (3)</vt:lpstr>
      <vt:lpstr>Efecto inmunológico (1)</vt:lpstr>
      <vt:lpstr>Efecto inmunológico (2)</vt:lpstr>
      <vt:lpstr>Efectos persistentes de los antibióticos</vt:lpstr>
      <vt:lpstr>Muerte dependiente o independiente de concentración</vt:lpstr>
      <vt:lpstr>Índices Farmacodinámicos</vt:lpstr>
      <vt:lpstr>Índices Farmacodinámicos (2)</vt:lpstr>
      <vt:lpstr>Antibiótico concentración dependiente</vt:lpstr>
      <vt:lpstr>Antibiótico dependiente de la exposición</vt:lpstr>
      <vt:lpstr>Antibióticos dependientes del tiempo</vt:lpstr>
      <vt:lpstr>Dosis óptima de Piperacilina + Tazobactam en Infusión Prolongada o Continua</vt:lpstr>
      <vt:lpstr>Modelos PK-PD de Farmacología de Sistemas</vt:lpstr>
      <vt:lpstr>Niveles de Complejidad en Modelamiento</vt:lpstr>
      <vt:lpstr>Modelos de Transducción de Señal</vt:lpstr>
      <vt:lpstr>Modelos de Entendimiento (1)</vt:lpstr>
      <vt:lpstr>Modelos de Entendimiento (2)</vt:lpstr>
      <vt:lpstr>Simulación de Ensayos Clínicos Controlados</vt:lpstr>
      <vt:lpstr>Simulación de Ensayos Clinicos Controlados</vt:lpstr>
      <vt:lpstr>Simulación de Ensayos Clinicos Controlados (2)</vt:lpstr>
      <vt:lpstr>Bibliografía</vt:lpstr>
      <vt:lpstr>Bibliografía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S. Parra G.</dc:creator>
  <cp:lastModifiedBy>Daniel S. Parra G.</cp:lastModifiedBy>
  <cp:revision>221</cp:revision>
  <dcterms:created xsi:type="dcterms:W3CDTF">2017-03-07T00:24:55Z</dcterms:created>
  <dcterms:modified xsi:type="dcterms:W3CDTF">2017-05-18T19:09:04Z</dcterms:modified>
</cp:coreProperties>
</file>